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7"/>
  </p:notesMasterIdLst>
  <p:handoutMasterIdLst>
    <p:handoutMasterId r:id="rId148"/>
  </p:handoutMasterIdLst>
  <p:sldIdLst>
    <p:sldId id="355" r:id="rId2"/>
    <p:sldId id="356" r:id="rId3"/>
    <p:sldId id="383" r:id="rId4"/>
    <p:sldId id="384" r:id="rId5"/>
    <p:sldId id="385" r:id="rId6"/>
    <p:sldId id="387" r:id="rId7"/>
    <p:sldId id="386" r:id="rId8"/>
    <p:sldId id="388" r:id="rId9"/>
    <p:sldId id="389" r:id="rId10"/>
    <p:sldId id="391" r:id="rId11"/>
    <p:sldId id="392" r:id="rId12"/>
    <p:sldId id="390" r:id="rId13"/>
    <p:sldId id="393" r:id="rId14"/>
    <p:sldId id="395" r:id="rId15"/>
    <p:sldId id="396" r:id="rId16"/>
    <p:sldId id="397" r:id="rId17"/>
    <p:sldId id="398" r:id="rId18"/>
    <p:sldId id="400" r:id="rId19"/>
    <p:sldId id="401" r:id="rId20"/>
    <p:sldId id="402" r:id="rId21"/>
    <p:sldId id="403" r:id="rId22"/>
    <p:sldId id="404" r:id="rId23"/>
    <p:sldId id="408" r:id="rId24"/>
    <p:sldId id="409" r:id="rId25"/>
    <p:sldId id="410" r:id="rId26"/>
    <p:sldId id="411" r:id="rId27"/>
    <p:sldId id="412" r:id="rId28"/>
    <p:sldId id="415" r:id="rId29"/>
    <p:sldId id="413" r:id="rId30"/>
    <p:sldId id="420" r:id="rId31"/>
    <p:sldId id="421" r:id="rId32"/>
    <p:sldId id="423" r:id="rId33"/>
    <p:sldId id="424" r:id="rId34"/>
    <p:sldId id="426" r:id="rId35"/>
    <p:sldId id="427" r:id="rId36"/>
    <p:sldId id="422" r:id="rId37"/>
    <p:sldId id="428" r:id="rId38"/>
    <p:sldId id="417" r:id="rId39"/>
    <p:sldId id="430" r:id="rId40"/>
    <p:sldId id="431" r:id="rId41"/>
    <p:sldId id="433" r:id="rId42"/>
    <p:sldId id="434" r:id="rId43"/>
    <p:sldId id="435" r:id="rId44"/>
    <p:sldId id="436" r:id="rId45"/>
    <p:sldId id="437" r:id="rId46"/>
    <p:sldId id="438" r:id="rId47"/>
    <p:sldId id="439" r:id="rId48"/>
    <p:sldId id="440" r:id="rId49"/>
    <p:sldId id="441" r:id="rId50"/>
    <p:sldId id="442" r:id="rId51"/>
    <p:sldId id="443" r:id="rId52"/>
    <p:sldId id="444" r:id="rId53"/>
    <p:sldId id="445" r:id="rId54"/>
    <p:sldId id="446" r:id="rId55"/>
    <p:sldId id="447" r:id="rId56"/>
    <p:sldId id="449" r:id="rId57"/>
    <p:sldId id="448" r:id="rId58"/>
    <p:sldId id="429" r:id="rId59"/>
    <p:sldId id="452" r:id="rId60"/>
    <p:sldId id="453" r:id="rId61"/>
    <p:sldId id="454" r:id="rId62"/>
    <p:sldId id="455" r:id="rId63"/>
    <p:sldId id="456" r:id="rId64"/>
    <p:sldId id="457" r:id="rId65"/>
    <p:sldId id="459" r:id="rId66"/>
    <p:sldId id="460" r:id="rId67"/>
    <p:sldId id="461" r:id="rId68"/>
    <p:sldId id="462" r:id="rId69"/>
    <p:sldId id="463" r:id="rId70"/>
    <p:sldId id="464" r:id="rId71"/>
    <p:sldId id="465" r:id="rId72"/>
    <p:sldId id="466" r:id="rId73"/>
    <p:sldId id="467" r:id="rId74"/>
    <p:sldId id="468" r:id="rId75"/>
    <p:sldId id="469" r:id="rId76"/>
    <p:sldId id="470" r:id="rId77"/>
    <p:sldId id="458" r:id="rId78"/>
    <p:sldId id="471" r:id="rId79"/>
    <p:sldId id="473" r:id="rId80"/>
    <p:sldId id="475" r:id="rId81"/>
    <p:sldId id="476" r:id="rId82"/>
    <p:sldId id="477" r:id="rId83"/>
    <p:sldId id="478" r:id="rId84"/>
    <p:sldId id="479" r:id="rId85"/>
    <p:sldId id="480" r:id="rId86"/>
    <p:sldId id="481" r:id="rId87"/>
    <p:sldId id="482" r:id="rId88"/>
    <p:sldId id="483" r:id="rId89"/>
    <p:sldId id="484" r:id="rId90"/>
    <p:sldId id="485" r:id="rId91"/>
    <p:sldId id="474" r:id="rId92"/>
    <p:sldId id="487" r:id="rId93"/>
    <p:sldId id="488" r:id="rId94"/>
    <p:sldId id="489" r:id="rId95"/>
    <p:sldId id="490" r:id="rId96"/>
    <p:sldId id="491" r:id="rId97"/>
    <p:sldId id="492" r:id="rId98"/>
    <p:sldId id="493" r:id="rId99"/>
    <p:sldId id="494" r:id="rId100"/>
    <p:sldId id="495" r:id="rId101"/>
    <p:sldId id="486" r:id="rId102"/>
    <p:sldId id="497" r:id="rId103"/>
    <p:sldId id="496" r:id="rId104"/>
    <p:sldId id="499" r:id="rId105"/>
    <p:sldId id="516" r:id="rId106"/>
    <p:sldId id="517" r:id="rId107"/>
    <p:sldId id="519" r:id="rId108"/>
    <p:sldId id="502" r:id="rId109"/>
    <p:sldId id="503" r:id="rId110"/>
    <p:sldId id="504" r:id="rId111"/>
    <p:sldId id="505" r:id="rId112"/>
    <p:sldId id="506" r:id="rId113"/>
    <p:sldId id="507" r:id="rId114"/>
    <p:sldId id="508" r:id="rId115"/>
    <p:sldId id="509" r:id="rId116"/>
    <p:sldId id="510" r:id="rId117"/>
    <p:sldId id="511" r:id="rId118"/>
    <p:sldId id="512" r:id="rId119"/>
    <p:sldId id="513" r:id="rId120"/>
    <p:sldId id="514" r:id="rId121"/>
    <p:sldId id="515" r:id="rId122"/>
    <p:sldId id="522" r:id="rId123"/>
    <p:sldId id="498" r:id="rId124"/>
    <p:sldId id="500" r:id="rId125"/>
    <p:sldId id="518" r:id="rId126"/>
    <p:sldId id="521" r:id="rId127"/>
    <p:sldId id="523" r:id="rId128"/>
    <p:sldId id="524" r:id="rId129"/>
    <p:sldId id="525" r:id="rId130"/>
    <p:sldId id="526" r:id="rId131"/>
    <p:sldId id="527" r:id="rId132"/>
    <p:sldId id="528" r:id="rId133"/>
    <p:sldId id="529" r:id="rId134"/>
    <p:sldId id="530" r:id="rId135"/>
    <p:sldId id="531" r:id="rId136"/>
    <p:sldId id="532" r:id="rId137"/>
    <p:sldId id="533" r:id="rId138"/>
    <p:sldId id="534" r:id="rId139"/>
    <p:sldId id="535" r:id="rId140"/>
    <p:sldId id="536" r:id="rId141"/>
    <p:sldId id="537" r:id="rId142"/>
    <p:sldId id="538" r:id="rId143"/>
    <p:sldId id="539" r:id="rId144"/>
    <p:sldId id="520" r:id="rId145"/>
    <p:sldId id="358" r:id="rId146"/>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3E40"/>
    <a:srgbClr val="004289"/>
    <a:srgbClr val="003683"/>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756" y="6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handoutMaster" Target="handoutMasters/handout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t>9/24/2020</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785012C-24FD-4033-9E4F-17EFABF705B6}" type="slidenum">
              <a:rPr lang="en-US" smtClean="0"/>
              <a:pPr/>
              <a:t>1</a:t>
            </a:fld>
            <a:endParaRPr lang="en-US"/>
          </a:p>
        </p:txBody>
      </p:sp>
    </p:spTree>
    <p:extLst>
      <p:ext uri="{BB962C8B-B14F-4D97-AF65-F5344CB8AC3E}">
        <p14:creationId xmlns:p14="http://schemas.microsoft.com/office/powerpoint/2010/main" val="251159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785012C-24FD-4033-9E4F-17EFABF705B6}" type="slidenum">
              <a:rPr lang="en-US" smtClean="0"/>
              <a:pPr/>
              <a:t>2</a:t>
            </a:fld>
            <a:endParaRPr lang="en-US"/>
          </a:p>
        </p:txBody>
      </p:sp>
    </p:spTree>
    <p:extLst>
      <p:ext uri="{BB962C8B-B14F-4D97-AF65-F5344CB8AC3E}">
        <p14:creationId xmlns:p14="http://schemas.microsoft.com/office/powerpoint/2010/main" val="226129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785012C-24FD-4033-9E4F-17EFABF705B6}" type="slidenum">
              <a:rPr lang="en-US" smtClean="0"/>
              <a:pPr/>
              <a:t>145</a:t>
            </a:fld>
            <a:endParaRPr lang="en-US"/>
          </a:p>
        </p:txBody>
      </p:sp>
    </p:spTree>
    <p:extLst>
      <p:ext uri="{BB962C8B-B14F-4D97-AF65-F5344CB8AC3E}">
        <p14:creationId xmlns:p14="http://schemas.microsoft.com/office/powerpoint/2010/main" val="24807452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9/24/2020</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9/24/2020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9/24/2020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3"/>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4"/>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z="1200" smtClean="0"/>
              <a:pPr/>
              <a:t>‹#›</a:t>
            </a:fld>
            <a:endParaRPr lang="en-US" sz="1200"/>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9/24/2020</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9/24/2020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Footer Placeholder 2"/>
          <p:cNvSpPr>
            <a:spLocks noGrp="1"/>
          </p:cNvSpPr>
          <p:nvPr>
            <p:ph type="ftr" sz="quarter" idx="10"/>
          </p:nvPr>
        </p:nvSpPr>
        <p:spPr/>
        <p:txBody>
          <a:bodyPr/>
          <a:lstStyle>
            <a:lvl1pPr>
              <a:defRPr/>
            </a:lvl1pPr>
          </a:lstStyle>
          <a:p>
            <a:fld id="{2ECF992A-C64D-4CB4-B19D-5AB35A0857B5}" type="slidenum">
              <a:rPr lang="en-US" altLang="en-US" smtClean="0"/>
              <a:pPr/>
              <a:t>‹#›</a:t>
            </a:fld>
            <a:endParaRPr lang="en-US" altLang="en-US"/>
          </a:p>
        </p:txBody>
      </p:sp>
    </p:spTree>
    <p:extLst>
      <p:ext uri="{BB962C8B-B14F-4D97-AF65-F5344CB8AC3E}">
        <p14:creationId xmlns:p14="http://schemas.microsoft.com/office/powerpoint/2010/main" val="315605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3"/>
          <p:cNvSpPr>
            <a:spLocks noGrp="1"/>
          </p:cNvSpPr>
          <p:nvPr>
            <p:ph type="ftr" sz="quarter" idx="10"/>
          </p:nvPr>
        </p:nvSpPr>
        <p:spPr/>
        <p:txBody>
          <a:bodyPr/>
          <a:lstStyle>
            <a:lvl1pPr>
              <a:defRPr/>
            </a:lvl1pPr>
          </a:lstStyle>
          <a:p>
            <a:fld id="{C4A83DD6-D40A-4BCA-B3D9-624F65D65046}" type="slidenum">
              <a:rPr lang="en-US" altLang="en-US" smtClean="0"/>
              <a:pPr/>
              <a:t>‹#›</a:t>
            </a:fld>
            <a:endParaRPr lang="en-US" altLang="en-US"/>
          </a:p>
        </p:txBody>
      </p:sp>
    </p:spTree>
    <p:extLst>
      <p:ext uri="{BB962C8B-B14F-4D97-AF65-F5344CB8AC3E}">
        <p14:creationId xmlns:p14="http://schemas.microsoft.com/office/powerpoint/2010/main" val="392369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9AD10DF-6D2F-4DFE-ABEF-FC136EEE1363}" type="slidenum">
              <a:rPr lang="en-US" altLang="en-US"/>
              <a:pPr>
                <a:defRPr/>
              </a:pPr>
              <a:t>‹#›</a:t>
            </a:fld>
            <a:endParaRPr lang="en-US" altLang="en-US"/>
          </a:p>
        </p:txBody>
      </p:sp>
    </p:spTree>
    <p:extLst>
      <p:ext uri="{BB962C8B-B14F-4D97-AF65-F5344CB8AC3E}">
        <p14:creationId xmlns:p14="http://schemas.microsoft.com/office/powerpoint/2010/main" val="67115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4"/>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9/24/2020</a:t>
            </a:fld>
            <a:endParaRPr lang="en-US"/>
          </a:p>
        </p:txBody>
      </p:sp>
      <p:sp>
        <p:nvSpPr>
          <p:cNvPr id="5" name="Footer Placeholder 4"/>
          <p:cNvSpPr>
            <a:spLocks noGrp="1"/>
          </p:cNvSpPr>
          <p:nvPr>
            <p:ph type="ftr" sz="quarter" idx="3"/>
          </p:nvPr>
        </p:nvSpPr>
        <p:spPr>
          <a:xfrm>
            <a:off x="4165600" y="6356354"/>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4"/>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 id="2147483664" r:id="rId6"/>
    <p:sldLayoutId id="2147483665" r:id="rId7"/>
    <p:sldLayoutId id="2147483666" r:id="rId8"/>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Step 2: Select the first activity from sorted array act[] and add it to the sol[] array, thus sol = {a2</a:t>
            </a:r>
            <a:r>
              <a:rPr lang="en-US" sz="2800" dirty="0" smtClean="0"/>
              <a:t>}.</a:t>
            </a:r>
          </a:p>
          <a:p>
            <a:r>
              <a:rPr lang="en-US" sz="2800" dirty="0"/>
              <a:t>Select activity a3. Since the start time of a3 is greater than the finish time of a2 (i.e. </a:t>
            </a:r>
            <a:r>
              <a:rPr lang="en-US" sz="2800" b="1" dirty="0"/>
              <a:t>s(a3) &gt; f(a2)</a:t>
            </a:r>
            <a:r>
              <a:rPr lang="en-US" sz="2800" dirty="0"/>
              <a:t>), we add a3 to the solution set. Thus </a:t>
            </a:r>
            <a:r>
              <a:rPr lang="en-US" sz="2800" b="1" dirty="0"/>
              <a:t>sol = {a2, a3}.</a:t>
            </a:r>
          </a:p>
          <a:p>
            <a:r>
              <a:rPr lang="en-US" sz="2800" dirty="0"/>
              <a:t>Select a4. Since </a:t>
            </a:r>
            <a:r>
              <a:rPr lang="en-US" sz="2800" b="1" dirty="0"/>
              <a:t>s(a4) &lt; f(a3</a:t>
            </a:r>
            <a:r>
              <a:rPr lang="en-US" sz="2800" dirty="0"/>
              <a:t>), it is not added to the solution set.</a:t>
            </a:r>
          </a:p>
          <a:p>
            <a:r>
              <a:rPr lang="en-US" sz="2800" dirty="0"/>
              <a:t>Select a5. Since s(a5) &gt; f(a3), a5 gets added to solution set. Thus sol = {a2, a3, a5</a:t>
            </a:r>
            <a:r>
              <a:rPr lang="en-US" sz="2800" dirty="0" smtClean="0"/>
              <a:t>}</a:t>
            </a:r>
            <a:endParaRPr lang="en-US" sz="2800" dirty="0"/>
          </a:p>
        </p:txBody>
      </p:sp>
    </p:spTree>
    <p:extLst>
      <p:ext uri="{BB962C8B-B14F-4D97-AF65-F5344CB8AC3E}">
        <p14:creationId xmlns:p14="http://schemas.microsoft.com/office/powerpoint/2010/main" val="19969849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891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4" y="1071564"/>
            <a:ext cx="824547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55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026" name="Picture 2" descr="Metric Pattern Theory &gt; A1: Dynamic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27039"/>
            <a:ext cx="10521428" cy="5301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8652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928254" y="105566"/>
            <a:ext cx="10016836" cy="6336473"/>
          </a:xfrm>
          <a:prstGeom prst="rect">
            <a:avLst/>
          </a:prstGeom>
        </p:spPr>
      </p:pic>
    </p:spTree>
    <p:extLst>
      <p:ext uri="{BB962C8B-B14F-4D97-AF65-F5344CB8AC3E}">
        <p14:creationId xmlns:p14="http://schemas.microsoft.com/office/powerpoint/2010/main" val="5403680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3074" name="Picture 2" descr="https://i.stack.imgur.com/zTwu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62" y="427039"/>
            <a:ext cx="10868475" cy="508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556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solidFill>
                  <a:srgbClr val="FF0000"/>
                </a:solidFill>
              </a:rPr>
              <a:t>What is the shortest path from </a:t>
            </a:r>
            <a:r>
              <a:rPr lang="en-US" altLang="en-US" dirty="0" smtClean="0">
                <a:solidFill>
                  <a:srgbClr val="FF0000"/>
                </a:solidFill>
              </a:rPr>
              <a:t>A </a:t>
            </a:r>
            <a:r>
              <a:rPr lang="en-US" altLang="en-US" dirty="0">
                <a:solidFill>
                  <a:srgbClr val="FF0000"/>
                </a:solidFill>
              </a:rPr>
              <a:t>to </a:t>
            </a:r>
            <a:r>
              <a:rPr lang="en-US" altLang="en-US" dirty="0" smtClean="0">
                <a:solidFill>
                  <a:srgbClr val="FF0000"/>
                </a:solidFill>
              </a:rPr>
              <a:t>E? </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128529" y="1752603"/>
            <a:ext cx="4768561" cy="3428491"/>
          </a:xfrm>
          <a:prstGeom prst="rect">
            <a:avLst/>
          </a:prstGeom>
        </p:spPr>
      </p:pic>
    </p:spTree>
    <p:extLst>
      <p:ext uri="{BB962C8B-B14F-4D97-AF65-F5344CB8AC3E}">
        <p14:creationId xmlns:p14="http://schemas.microsoft.com/office/powerpoint/2010/main" val="17236769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dirty="0"/>
              <a:t>What about </a:t>
            </a:r>
            <a:r>
              <a:rPr lang="en-US" altLang="en-US" dirty="0" err="1"/>
              <a:t>Dijkstra’s</a:t>
            </a:r>
            <a:r>
              <a:rPr lang="en-US" altLang="en-US" dirty="0"/>
              <a:t> </a:t>
            </a:r>
            <a:r>
              <a:rPr lang="en-US" altLang="en-US" dirty="0" smtClean="0"/>
              <a:t>…?</a:t>
            </a:r>
            <a:endParaRPr lang="en-US" altLang="en-US" dirty="0"/>
          </a:p>
        </p:txBody>
      </p:sp>
      <p:grpSp>
        <p:nvGrpSpPr>
          <p:cNvPr id="84995" name="Group 3"/>
          <p:cNvGrpSpPr>
            <a:grpSpLocks/>
          </p:cNvGrpSpPr>
          <p:nvPr/>
        </p:nvGrpSpPr>
        <p:grpSpPr bwMode="auto">
          <a:xfrm>
            <a:off x="3657600" y="4343400"/>
            <a:ext cx="533400" cy="533400"/>
            <a:chOff x="1824" y="2736"/>
            <a:chExt cx="336" cy="336"/>
          </a:xfrm>
        </p:grpSpPr>
        <p:sp>
          <p:nvSpPr>
            <p:cNvPr id="84996" name="Oval 4"/>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4997"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84998" name="Group 6"/>
          <p:cNvGrpSpPr>
            <a:grpSpLocks/>
          </p:cNvGrpSpPr>
          <p:nvPr/>
        </p:nvGrpSpPr>
        <p:grpSpPr bwMode="auto">
          <a:xfrm>
            <a:off x="4800600" y="3429000"/>
            <a:ext cx="533400" cy="533400"/>
            <a:chOff x="1824" y="2736"/>
            <a:chExt cx="336" cy="336"/>
          </a:xfrm>
        </p:grpSpPr>
        <p:sp>
          <p:nvSpPr>
            <p:cNvPr id="84999" name="Oval 7"/>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0"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85001" name="Group 9"/>
          <p:cNvGrpSpPr>
            <a:grpSpLocks/>
          </p:cNvGrpSpPr>
          <p:nvPr/>
        </p:nvGrpSpPr>
        <p:grpSpPr bwMode="auto">
          <a:xfrm>
            <a:off x="4800600" y="5105400"/>
            <a:ext cx="533400" cy="533400"/>
            <a:chOff x="1824" y="2736"/>
            <a:chExt cx="336" cy="336"/>
          </a:xfrm>
        </p:grpSpPr>
        <p:sp>
          <p:nvSpPr>
            <p:cNvPr id="85002"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3"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C</a:t>
              </a:r>
            </a:p>
          </p:txBody>
        </p:sp>
      </p:grpSp>
      <p:grpSp>
        <p:nvGrpSpPr>
          <p:cNvPr id="85004" name="Group 12"/>
          <p:cNvGrpSpPr>
            <a:grpSpLocks/>
          </p:cNvGrpSpPr>
          <p:nvPr/>
        </p:nvGrpSpPr>
        <p:grpSpPr bwMode="auto">
          <a:xfrm>
            <a:off x="6324600" y="5029200"/>
            <a:ext cx="533400" cy="533400"/>
            <a:chOff x="1824" y="2736"/>
            <a:chExt cx="336" cy="336"/>
          </a:xfrm>
        </p:grpSpPr>
        <p:sp>
          <p:nvSpPr>
            <p:cNvPr id="85005" name="Oval 13"/>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6"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85007" name="Group 15"/>
          <p:cNvGrpSpPr>
            <a:grpSpLocks/>
          </p:cNvGrpSpPr>
          <p:nvPr/>
        </p:nvGrpSpPr>
        <p:grpSpPr bwMode="auto">
          <a:xfrm>
            <a:off x="6324600" y="3429000"/>
            <a:ext cx="533400" cy="533400"/>
            <a:chOff x="1824" y="2736"/>
            <a:chExt cx="336" cy="336"/>
          </a:xfrm>
        </p:grpSpPr>
        <p:sp>
          <p:nvSpPr>
            <p:cNvPr id="85008" name="Oval 16"/>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5009"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sp>
        <p:nvSpPr>
          <p:cNvPr id="85010" name="Line 18"/>
          <p:cNvSpPr>
            <a:spLocks noChangeShapeType="1"/>
          </p:cNvSpPr>
          <p:nvPr/>
        </p:nvSpPr>
        <p:spPr bwMode="auto">
          <a:xfrm flipV="1">
            <a:off x="4114800" y="3733800"/>
            <a:ext cx="685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1" name="Line 19"/>
          <p:cNvSpPr>
            <a:spLocks noChangeShapeType="1"/>
          </p:cNvSpPr>
          <p:nvPr/>
        </p:nvSpPr>
        <p:spPr bwMode="auto">
          <a:xfrm>
            <a:off x="4114800" y="4800600"/>
            <a:ext cx="685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2" name="Line 20"/>
          <p:cNvSpPr>
            <a:spLocks noChangeShapeType="1"/>
          </p:cNvSpPr>
          <p:nvPr/>
        </p:nvSpPr>
        <p:spPr bwMode="auto">
          <a:xfrm>
            <a:off x="5334000" y="36576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3" name="Line 21"/>
          <p:cNvSpPr>
            <a:spLocks noChangeShapeType="1"/>
          </p:cNvSpPr>
          <p:nvPr/>
        </p:nvSpPr>
        <p:spPr bwMode="auto">
          <a:xfrm flipV="1">
            <a:off x="5257800" y="3886200"/>
            <a:ext cx="11430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4" name="Line 22"/>
          <p:cNvSpPr>
            <a:spLocks noChangeShapeType="1"/>
          </p:cNvSpPr>
          <p:nvPr/>
        </p:nvSpPr>
        <p:spPr bwMode="auto">
          <a:xfrm>
            <a:off x="6629400" y="39624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5015" name="Text Box 23"/>
          <p:cNvSpPr txBox="1">
            <a:spLocks noChangeArrowheads="1"/>
          </p:cNvSpPr>
          <p:nvPr/>
        </p:nvSpPr>
        <p:spPr bwMode="auto">
          <a:xfrm>
            <a:off x="3810000" y="3505201"/>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85016" name="Text Box 24"/>
          <p:cNvSpPr txBox="1">
            <a:spLocks noChangeArrowheads="1"/>
          </p:cNvSpPr>
          <p:nvPr/>
        </p:nvSpPr>
        <p:spPr bwMode="auto">
          <a:xfrm>
            <a:off x="5638800" y="3200401"/>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85017" name="Text Box 25"/>
          <p:cNvSpPr txBox="1">
            <a:spLocks noChangeArrowheads="1"/>
          </p:cNvSpPr>
          <p:nvPr/>
        </p:nvSpPr>
        <p:spPr bwMode="auto">
          <a:xfrm>
            <a:off x="5715000" y="4662489"/>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85018" name="Text Box 26"/>
          <p:cNvSpPr txBox="1">
            <a:spLocks noChangeArrowheads="1"/>
          </p:cNvSpPr>
          <p:nvPr/>
        </p:nvSpPr>
        <p:spPr bwMode="auto">
          <a:xfrm>
            <a:off x="6781800" y="4267201"/>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5</a:t>
            </a:r>
          </a:p>
        </p:txBody>
      </p:sp>
      <p:sp>
        <p:nvSpPr>
          <p:cNvPr id="85019" name="Text Box 27"/>
          <p:cNvSpPr txBox="1">
            <a:spLocks noChangeArrowheads="1"/>
          </p:cNvSpPr>
          <p:nvPr/>
        </p:nvSpPr>
        <p:spPr bwMode="auto">
          <a:xfrm>
            <a:off x="4495800" y="4586289"/>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Tree>
    <p:extLst>
      <p:ext uri="{BB962C8B-B14F-4D97-AF65-F5344CB8AC3E}">
        <p14:creationId xmlns:p14="http://schemas.microsoft.com/office/powerpoint/2010/main" val="19833326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dirty="0"/>
              <a:t>What about </a:t>
            </a:r>
            <a:r>
              <a:rPr lang="en-US" altLang="en-US" dirty="0" err="1" smtClean="0"/>
              <a:t>Dijkstra’s</a:t>
            </a:r>
            <a:r>
              <a:rPr lang="en-US" altLang="en-US" dirty="0" smtClean="0"/>
              <a:t>…?</a:t>
            </a:r>
            <a:endParaRPr lang="en-US" altLang="en-US" dirty="0"/>
          </a:p>
        </p:txBody>
      </p:sp>
      <p:grpSp>
        <p:nvGrpSpPr>
          <p:cNvPr id="86019" name="Group 3"/>
          <p:cNvGrpSpPr>
            <a:grpSpLocks/>
          </p:cNvGrpSpPr>
          <p:nvPr/>
        </p:nvGrpSpPr>
        <p:grpSpPr bwMode="auto">
          <a:xfrm>
            <a:off x="3657600" y="4343400"/>
            <a:ext cx="533400" cy="533400"/>
            <a:chOff x="1824" y="2736"/>
            <a:chExt cx="336" cy="336"/>
          </a:xfrm>
        </p:grpSpPr>
        <p:sp>
          <p:nvSpPr>
            <p:cNvPr id="86020" name="Oval 4"/>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1"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86022" name="Group 6"/>
          <p:cNvGrpSpPr>
            <a:grpSpLocks/>
          </p:cNvGrpSpPr>
          <p:nvPr/>
        </p:nvGrpSpPr>
        <p:grpSpPr bwMode="auto">
          <a:xfrm>
            <a:off x="4800600" y="3429000"/>
            <a:ext cx="533400" cy="533400"/>
            <a:chOff x="1824" y="2736"/>
            <a:chExt cx="336" cy="336"/>
          </a:xfrm>
        </p:grpSpPr>
        <p:sp>
          <p:nvSpPr>
            <p:cNvPr id="86023" name="Oval 7"/>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4"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86025" name="Group 9"/>
          <p:cNvGrpSpPr>
            <a:grpSpLocks/>
          </p:cNvGrpSpPr>
          <p:nvPr/>
        </p:nvGrpSpPr>
        <p:grpSpPr bwMode="auto">
          <a:xfrm>
            <a:off x="4800600" y="5105400"/>
            <a:ext cx="533400" cy="533400"/>
            <a:chOff x="1824" y="2736"/>
            <a:chExt cx="336" cy="336"/>
          </a:xfrm>
        </p:grpSpPr>
        <p:sp>
          <p:nvSpPr>
            <p:cNvPr id="86026" name="Oval 10"/>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27"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C</a:t>
              </a:r>
            </a:p>
          </p:txBody>
        </p:sp>
      </p:grpSp>
      <p:grpSp>
        <p:nvGrpSpPr>
          <p:cNvPr id="86028" name="Group 12"/>
          <p:cNvGrpSpPr>
            <a:grpSpLocks/>
          </p:cNvGrpSpPr>
          <p:nvPr/>
        </p:nvGrpSpPr>
        <p:grpSpPr bwMode="auto">
          <a:xfrm>
            <a:off x="6324600" y="5029200"/>
            <a:ext cx="533400" cy="533400"/>
            <a:chOff x="1824" y="2736"/>
            <a:chExt cx="336" cy="336"/>
          </a:xfrm>
        </p:grpSpPr>
        <p:sp>
          <p:nvSpPr>
            <p:cNvPr id="86029" name="Oval 13"/>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0"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86031" name="Group 15"/>
          <p:cNvGrpSpPr>
            <a:grpSpLocks/>
          </p:cNvGrpSpPr>
          <p:nvPr/>
        </p:nvGrpSpPr>
        <p:grpSpPr bwMode="auto">
          <a:xfrm>
            <a:off x="6324600" y="3429000"/>
            <a:ext cx="533400" cy="533400"/>
            <a:chOff x="1824" y="2736"/>
            <a:chExt cx="336" cy="336"/>
          </a:xfrm>
        </p:grpSpPr>
        <p:sp>
          <p:nvSpPr>
            <p:cNvPr id="86032" name="Oval 16"/>
            <p:cNvSpPr>
              <a:spLocks noChangeArrowheads="1"/>
            </p:cNvSpPr>
            <p:nvPr/>
          </p:nvSpPr>
          <p:spPr bwMode="auto">
            <a:xfrm>
              <a:off x="1824" y="2736"/>
              <a:ext cx="336" cy="336"/>
            </a:xfrm>
            <a:prstGeom prst="ellipse">
              <a:avLst/>
            </a:prstGeom>
            <a:solidFill>
              <a:srgbClr val="F50BE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6033"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sp>
        <p:nvSpPr>
          <p:cNvPr id="86034" name="Line 18"/>
          <p:cNvSpPr>
            <a:spLocks noChangeShapeType="1"/>
          </p:cNvSpPr>
          <p:nvPr/>
        </p:nvSpPr>
        <p:spPr bwMode="auto">
          <a:xfrm flipV="1">
            <a:off x="4114800" y="3733800"/>
            <a:ext cx="6858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35" name="Line 19"/>
          <p:cNvSpPr>
            <a:spLocks noChangeShapeType="1"/>
          </p:cNvSpPr>
          <p:nvPr/>
        </p:nvSpPr>
        <p:spPr bwMode="auto">
          <a:xfrm>
            <a:off x="4114800" y="4800600"/>
            <a:ext cx="685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36" name="Line 20"/>
          <p:cNvSpPr>
            <a:spLocks noChangeShapeType="1"/>
          </p:cNvSpPr>
          <p:nvPr/>
        </p:nvSpPr>
        <p:spPr bwMode="auto">
          <a:xfrm>
            <a:off x="5334000" y="36576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38" name="Line 22"/>
          <p:cNvSpPr>
            <a:spLocks noChangeShapeType="1"/>
          </p:cNvSpPr>
          <p:nvPr/>
        </p:nvSpPr>
        <p:spPr bwMode="auto">
          <a:xfrm>
            <a:off x="6629400" y="39624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39" name="Text Box 23"/>
          <p:cNvSpPr txBox="1">
            <a:spLocks noChangeArrowheads="1"/>
          </p:cNvSpPr>
          <p:nvPr/>
        </p:nvSpPr>
        <p:spPr bwMode="auto">
          <a:xfrm>
            <a:off x="3810000" y="3505201"/>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86040" name="Text Box 24"/>
          <p:cNvSpPr txBox="1">
            <a:spLocks noChangeArrowheads="1"/>
          </p:cNvSpPr>
          <p:nvPr/>
        </p:nvSpPr>
        <p:spPr bwMode="auto">
          <a:xfrm>
            <a:off x="5638800" y="3200401"/>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86042" name="Text Box 26"/>
          <p:cNvSpPr txBox="1">
            <a:spLocks noChangeArrowheads="1"/>
          </p:cNvSpPr>
          <p:nvPr/>
        </p:nvSpPr>
        <p:spPr bwMode="auto">
          <a:xfrm>
            <a:off x="6781800" y="4267201"/>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5</a:t>
            </a:r>
          </a:p>
        </p:txBody>
      </p:sp>
      <p:sp>
        <p:nvSpPr>
          <p:cNvPr id="86043" name="Text Box 27"/>
          <p:cNvSpPr txBox="1">
            <a:spLocks noChangeArrowheads="1"/>
          </p:cNvSpPr>
          <p:nvPr/>
        </p:nvSpPr>
        <p:spPr bwMode="auto">
          <a:xfrm>
            <a:off x="4495800" y="4586289"/>
            <a:ext cx="6858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86044" name="Line 28"/>
          <p:cNvSpPr>
            <a:spLocks noChangeShapeType="1"/>
          </p:cNvSpPr>
          <p:nvPr/>
        </p:nvSpPr>
        <p:spPr bwMode="auto">
          <a:xfrm>
            <a:off x="3962400" y="3200400"/>
            <a:ext cx="3810000" cy="2590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045" name="Text Box 29"/>
          <p:cNvSpPr txBox="1">
            <a:spLocks noChangeArrowheads="1"/>
          </p:cNvSpPr>
          <p:nvPr/>
        </p:nvSpPr>
        <p:spPr bwMode="auto">
          <a:xfrm>
            <a:off x="3505200" y="1676400"/>
            <a:ext cx="5029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800">
                <a:solidFill>
                  <a:srgbClr val="FF0000"/>
                </a:solidFill>
              </a:rPr>
              <a:t>Dijkstra’s algorithm only works for positive edge weights</a:t>
            </a:r>
          </a:p>
        </p:txBody>
      </p:sp>
    </p:spTree>
    <p:extLst>
      <p:ext uri="{BB962C8B-B14F-4D97-AF65-F5344CB8AC3E}">
        <p14:creationId xmlns:p14="http://schemas.microsoft.com/office/powerpoint/2010/main" val="7587548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Bellman-Ford Algorithm for Single Source Shortest Paths</a:t>
            </a:r>
            <a:endParaRPr lang="en-IN" dirty="0"/>
          </a:p>
        </p:txBody>
      </p:sp>
      <p:sp>
        <p:nvSpPr>
          <p:cNvPr id="3" name="Content Placeholder 2"/>
          <p:cNvSpPr>
            <a:spLocks noGrp="1"/>
          </p:cNvSpPr>
          <p:nvPr>
            <p:ph idx="1"/>
          </p:nvPr>
        </p:nvSpPr>
        <p:spPr/>
        <p:txBody>
          <a:bodyPr/>
          <a:lstStyle/>
          <a:p>
            <a:r>
              <a:rPr lang="en-US" dirty="0"/>
              <a:t>More general than </a:t>
            </a:r>
            <a:r>
              <a:rPr lang="en-US" dirty="0" err="1"/>
              <a:t>Dijkstra’s</a:t>
            </a:r>
            <a:r>
              <a:rPr lang="en-US" dirty="0"/>
              <a:t> algorithm: </a:t>
            </a:r>
          </a:p>
          <a:p>
            <a:pPr lvl="1"/>
            <a:r>
              <a:rPr lang="en-US" dirty="0"/>
              <a:t>Edge-weights can be negative</a:t>
            </a:r>
          </a:p>
          <a:p>
            <a:endParaRPr lang="en-US" dirty="0"/>
          </a:p>
          <a:p>
            <a:r>
              <a:rPr lang="en-US" dirty="0"/>
              <a:t>Detects the existence of negative-weight cycle(s) reachable from s.</a:t>
            </a:r>
          </a:p>
        </p:txBody>
      </p:sp>
    </p:spTree>
    <p:extLst>
      <p:ext uri="{BB962C8B-B14F-4D97-AF65-F5344CB8AC3E}">
        <p14:creationId xmlns:p14="http://schemas.microsoft.com/office/powerpoint/2010/main" val="20328779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en-US"/>
              <a:t>Bellman-Ford algorithm</a:t>
            </a:r>
          </a:p>
        </p:txBody>
      </p:sp>
      <p:grpSp>
        <p:nvGrpSpPr>
          <p:cNvPr id="176131" name="Group 3"/>
          <p:cNvGrpSpPr>
            <a:grpSpLocks/>
          </p:cNvGrpSpPr>
          <p:nvPr/>
        </p:nvGrpSpPr>
        <p:grpSpPr bwMode="auto">
          <a:xfrm>
            <a:off x="2667000" y="3276600"/>
            <a:ext cx="533400" cy="533400"/>
            <a:chOff x="1824" y="2736"/>
            <a:chExt cx="336" cy="336"/>
          </a:xfrm>
        </p:grpSpPr>
        <p:sp>
          <p:nvSpPr>
            <p:cNvPr id="176132"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33"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76134" name="Group 6"/>
          <p:cNvGrpSpPr>
            <a:grpSpLocks/>
          </p:cNvGrpSpPr>
          <p:nvPr/>
        </p:nvGrpSpPr>
        <p:grpSpPr bwMode="auto">
          <a:xfrm>
            <a:off x="3581400" y="1981200"/>
            <a:ext cx="533400" cy="533400"/>
            <a:chOff x="1824" y="2736"/>
            <a:chExt cx="336" cy="336"/>
          </a:xfrm>
        </p:grpSpPr>
        <p:sp>
          <p:nvSpPr>
            <p:cNvPr id="176135" name="Oval 7"/>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36"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76137" name="Group 9"/>
          <p:cNvGrpSpPr>
            <a:grpSpLocks/>
          </p:cNvGrpSpPr>
          <p:nvPr/>
        </p:nvGrpSpPr>
        <p:grpSpPr bwMode="auto">
          <a:xfrm>
            <a:off x="2667000" y="4495800"/>
            <a:ext cx="533400" cy="533400"/>
            <a:chOff x="1824" y="2736"/>
            <a:chExt cx="336" cy="336"/>
          </a:xfrm>
        </p:grpSpPr>
        <p:sp>
          <p:nvSpPr>
            <p:cNvPr id="176138"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39"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76140" name="Group 12"/>
          <p:cNvGrpSpPr>
            <a:grpSpLocks/>
          </p:cNvGrpSpPr>
          <p:nvPr/>
        </p:nvGrpSpPr>
        <p:grpSpPr bwMode="auto">
          <a:xfrm>
            <a:off x="3733800" y="5334000"/>
            <a:ext cx="533400" cy="533400"/>
            <a:chOff x="1824" y="2736"/>
            <a:chExt cx="336" cy="336"/>
          </a:xfrm>
        </p:grpSpPr>
        <p:sp>
          <p:nvSpPr>
            <p:cNvPr id="176141"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42"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76143" name="Group 15"/>
          <p:cNvGrpSpPr>
            <a:grpSpLocks/>
          </p:cNvGrpSpPr>
          <p:nvPr/>
        </p:nvGrpSpPr>
        <p:grpSpPr bwMode="auto">
          <a:xfrm>
            <a:off x="5029200" y="1981200"/>
            <a:ext cx="533400" cy="533400"/>
            <a:chOff x="1824" y="2736"/>
            <a:chExt cx="336" cy="336"/>
          </a:xfrm>
        </p:grpSpPr>
        <p:sp>
          <p:nvSpPr>
            <p:cNvPr id="176144"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45"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76146" name="Group 18"/>
          <p:cNvGrpSpPr>
            <a:grpSpLocks/>
          </p:cNvGrpSpPr>
          <p:nvPr/>
        </p:nvGrpSpPr>
        <p:grpSpPr bwMode="auto">
          <a:xfrm>
            <a:off x="5257800" y="5334000"/>
            <a:ext cx="533400" cy="533400"/>
            <a:chOff x="1824" y="2736"/>
            <a:chExt cx="336" cy="336"/>
          </a:xfrm>
        </p:grpSpPr>
        <p:sp>
          <p:nvSpPr>
            <p:cNvPr id="176147"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48"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76149" name="Group 21"/>
          <p:cNvGrpSpPr>
            <a:grpSpLocks/>
          </p:cNvGrpSpPr>
          <p:nvPr/>
        </p:nvGrpSpPr>
        <p:grpSpPr bwMode="auto">
          <a:xfrm>
            <a:off x="6172200" y="3200400"/>
            <a:ext cx="533400" cy="533400"/>
            <a:chOff x="1824" y="2736"/>
            <a:chExt cx="336" cy="336"/>
          </a:xfrm>
        </p:grpSpPr>
        <p:sp>
          <p:nvSpPr>
            <p:cNvPr id="176150"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51"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76152" name="Group 24"/>
          <p:cNvGrpSpPr>
            <a:grpSpLocks/>
          </p:cNvGrpSpPr>
          <p:nvPr/>
        </p:nvGrpSpPr>
        <p:grpSpPr bwMode="auto">
          <a:xfrm>
            <a:off x="6248400" y="4419600"/>
            <a:ext cx="533400" cy="533400"/>
            <a:chOff x="1824" y="2736"/>
            <a:chExt cx="336" cy="336"/>
          </a:xfrm>
        </p:grpSpPr>
        <p:sp>
          <p:nvSpPr>
            <p:cNvPr id="176153"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6154"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76155"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56"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57"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58"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59"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0"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1"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2"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3"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4"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5"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6166"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76167"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76168"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6169"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6170"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6171"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76172"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6173"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6174"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6175"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6176"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76177" name="Text Box 49"/>
          <p:cNvSpPr txBox="1">
            <a:spLocks noChangeArrowheads="1"/>
          </p:cNvSpPr>
          <p:nvPr/>
        </p:nvSpPr>
        <p:spPr bwMode="auto">
          <a:xfrm>
            <a:off x="7162800" y="1828801"/>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How many edges is the shortest path from s to:</a:t>
            </a:r>
          </a:p>
        </p:txBody>
      </p:sp>
      <p:sp>
        <p:nvSpPr>
          <p:cNvPr id="176178" name="Text Box 50"/>
          <p:cNvSpPr txBox="1">
            <a:spLocks noChangeArrowheads="1"/>
          </p:cNvSpPr>
          <p:nvPr/>
        </p:nvSpPr>
        <p:spPr bwMode="auto">
          <a:xfrm>
            <a:off x="76200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spTree>
    <p:extLst>
      <p:ext uri="{BB962C8B-B14F-4D97-AF65-F5344CB8AC3E}">
        <p14:creationId xmlns:p14="http://schemas.microsoft.com/office/powerpoint/2010/main" val="736938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77" grpId="0"/>
      <p:bldP spid="17617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a:t>Bellman-Ford algorithm</a:t>
            </a:r>
          </a:p>
        </p:txBody>
      </p:sp>
      <p:grpSp>
        <p:nvGrpSpPr>
          <p:cNvPr id="110596" name="Group 4"/>
          <p:cNvGrpSpPr>
            <a:grpSpLocks/>
          </p:cNvGrpSpPr>
          <p:nvPr/>
        </p:nvGrpSpPr>
        <p:grpSpPr bwMode="auto">
          <a:xfrm>
            <a:off x="2667000" y="3276600"/>
            <a:ext cx="533400" cy="533400"/>
            <a:chOff x="1824" y="2736"/>
            <a:chExt cx="336" cy="336"/>
          </a:xfrm>
        </p:grpSpPr>
        <p:sp>
          <p:nvSpPr>
            <p:cNvPr id="110597" name="Oval 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598" name="Text Box 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0599" name="Group 7"/>
          <p:cNvGrpSpPr>
            <a:grpSpLocks/>
          </p:cNvGrpSpPr>
          <p:nvPr/>
        </p:nvGrpSpPr>
        <p:grpSpPr bwMode="auto">
          <a:xfrm>
            <a:off x="3581400" y="1981200"/>
            <a:ext cx="533400" cy="533400"/>
            <a:chOff x="1824" y="2736"/>
            <a:chExt cx="336" cy="336"/>
          </a:xfrm>
        </p:grpSpPr>
        <p:sp>
          <p:nvSpPr>
            <p:cNvPr id="110600" name="Oval 8"/>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01" name="Text Box 9"/>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0602" name="Group 10"/>
          <p:cNvGrpSpPr>
            <a:grpSpLocks/>
          </p:cNvGrpSpPr>
          <p:nvPr/>
        </p:nvGrpSpPr>
        <p:grpSpPr bwMode="auto">
          <a:xfrm>
            <a:off x="2667000" y="4495800"/>
            <a:ext cx="533400" cy="533400"/>
            <a:chOff x="1824" y="2736"/>
            <a:chExt cx="336" cy="336"/>
          </a:xfrm>
        </p:grpSpPr>
        <p:sp>
          <p:nvSpPr>
            <p:cNvPr id="110603" name="Oval 11"/>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04" name="Text Box 12"/>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0605" name="Group 13"/>
          <p:cNvGrpSpPr>
            <a:grpSpLocks/>
          </p:cNvGrpSpPr>
          <p:nvPr/>
        </p:nvGrpSpPr>
        <p:grpSpPr bwMode="auto">
          <a:xfrm>
            <a:off x="3733800" y="5334000"/>
            <a:ext cx="533400" cy="533400"/>
            <a:chOff x="1824" y="2736"/>
            <a:chExt cx="336" cy="336"/>
          </a:xfrm>
        </p:grpSpPr>
        <p:sp>
          <p:nvSpPr>
            <p:cNvPr id="110606" name="Oval 1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07" name="Text Box 1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0608" name="Group 16"/>
          <p:cNvGrpSpPr>
            <a:grpSpLocks/>
          </p:cNvGrpSpPr>
          <p:nvPr/>
        </p:nvGrpSpPr>
        <p:grpSpPr bwMode="auto">
          <a:xfrm>
            <a:off x="5029200" y="1981200"/>
            <a:ext cx="533400" cy="533400"/>
            <a:chOff x="1824" y="2736"/>
            <a:chExt cx="336" cy="336"/>
          </a:xfrm>
        </p:grpSpPr>
        <p:sp>
          <p:nvSpPr>
            <p:cNvPr id="110609" name="Oval 17"/>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10" name="Text Box 1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0623" name="Group 31"/>
          <p:cNvGrpSpPr>
            <a:grpSpLocks/>
          </p:cNvGrpSpPr>
          <p:nvPr/>
        </p:nvGrpSpPr>
        <p:grpSpPr bwMode="auto">
          <a:xfrm>
            <a:off x="5257800" y="5334000"/>
            <a:ext cx="533400" cy="533400"/>
            <a:chOff x="1824" y="2736"/>
            <a:chExt cx="336" cy="336"/>
          </a:xfrm>
        </p:grpSpPr>
        <p:sp>
          <p:nvSpPr>
            <p:cNvPr id="110624" name="Oval 3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25" name="Text Box 3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0626" name="Group 34"/>
          <p:cNvGrpSpPr>
            <a:grpSpLocks/>
          </p:cNvGrpSpPr>
          <p:nvPr/>
        </p:nvGrpSpPr>
        <p:grpSpPr bwMode="auto">
          <a:xfrm>
            <a:off x="6172200" y="3200400"/>
            <a:ext cx="533400" cy="533400"/>
            <a:chOff x="1824" y="2736"/>
            <a:chExt cx="336" cy="336"/>
          </a:xfrm>
        </p:grpSpPr>
        <p:sp>
          <p:nvSpPr>
            <p:cNvPr id="110627" name="Oval 3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28" name="Text Box 3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0629" name="Group 37"/>
          <p:cNvGrpSpPr>
            <a:grpSpLocks/>
          </p:cNvGrpSpPr>
          <p:nvPr/>
        </p:nvGrpSpPr>
        <p:grpSpPr bwMode="auto">
          <a:xfrm>
            <a:off x="6248400" y="4419600"/>
            <a:ext cx="533400" cy="533400"/>
            <a:chOff x="1824" y="2736"/>
            <a:chExt cx="336" cy="336"/>
          </a:xfrm>
        </p:grpSpPr>
        <p:sp>
          <p:nvSpPr>
            <p:cNvPr id="110630" name="Oval 38"/>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0631" name="Text Box 39"/>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0632" name="Line 40"/>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33" name="Line 41"/>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34" name="Line 42"/>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36" name="Line 44"/>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37" name="Line 45"/>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38" name="Line 46"/>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39" name="Line 47"/>
          <p:cNvSpPr>
            <a:spLocks noChangeShapeType="1"/>
          </p:cNvSpPr>
          <p:nvPr/>
        </p:nvSpPr>
        <p:spPr bwMode="auto">
          <a:xfrm>
            <a:off x="2895600" y="3810000"/>
            <a:ext cx="0" cy="685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41" name="Line 49"/>
          <p:cNvSpPr>
            <a:spLocks noChangeShapeType="1"/>
          </p:cNvSpPr>
          <p:nvPr/>
        </p:nvSpPr>
        <p:spPr bwMode="auto">
          <a:xfrm flipH="1">
            <a:off x="3048000" y="2438400"/>
            <a:ext cx="6096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43" name="Line 51"/>
          <p:cNvSpPr>
            <a:spLocks noChangeShapeType="1"/>
          </p:cNvSpPr>
          <p:nvPr/>
        </p:nvSpPr>
        <p:spPr bwMode="auto">
          <a:xfrm flipV="1">
            <a:off x="3124200" y="2438400"/>
            <a:ext cx="1981200" cy="2133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44" name="Line 52"/>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45" name="Line 53"/>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0646" name="Text Box 54"/>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0647" name="Text Box 55"/>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0648" name="Text Box 56"/>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0649" name="Text Box 57"/>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0650" name="Text Box 58"/>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0651" name="Text Box 59"/>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0652" name="Text Box 60"/>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0653" name="Text Box 61"/>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0654" name="Text Box 62"/>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0655" name="Text Box 63"/>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0656" name="Text Box 64"/>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0657" name="Text Box 65"/>
          <p:cNvSpPr txBox="1">
            <a:spLocks noChangeArrowheads="1"/>
          </p:cNvSpPr>
          <p:nvPr/>
        </p:nvSpPr>
        <p:spPr bwMode="auto">
          <a:xfrm>
            <a:off x="7162800" y="1828801"/>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How many edges is the shortest path from s to:</a:t>
            </a:r>
          </a:p>
        </p:txBody>
      </p:sp>
      <p:sp>
        <p:nvSpPr>
          <p:cNvPr id="110658" name="Text Box 66"/>
          <p:cNvSpPr txBox="1">
            <a:spLocks noChangeArrowheads="1"/>
          </p:cNvSpPr>
          <p:nvPr/>
        </p:nvSpPr>
        <p:spPr bwMode="auto">
          <a:xfrm>
            <a:off x="76200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sp>
        <p:nvSpPr>
          <p:cNvPr id="110664" name="Text Box 72"/>
          <p:cNvSpPr txBox="1">
            <a:spLocks noChangeArrowheads="1"/>
          </p:cNvSpPr>
          <p:nvPr/>
        </p:nvSpPr>
        <p:spPr bwMode="auto">
          <a:xfrm>
            <a:off x="84582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3</a:t>
            </a:r>
          </a:p>
        </p:txBody>
      </p:sp>
    </p:spTree>
    <p:extLst>
      <p:ext uri="{BB962C8B-B14F-4D97-AF65-F5344CB8AC3E}">
        <p14:creationId xmlns:p14="http://schemas.microsoft.com/office/powerpoint/2010/main" val="4144582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Select a1. Since s(a1) &lt; f(a5), a1 is not added to the solution set.</a:t>
            </a:r>
          </a:p>
          <a:p>
            <a:r>
              <a:rPr lang="en-US" sz="2800" dirty="0"/>
              <a:t>Select a6. a6 is added to the solution set since s(a6) &gt; f(a5). Thus </a:t>
            </a:r>
            <a:r>
              <a:rPr lang="en-US" sz="2800" b="1" dirty="0"/>
              <a:t>sol = {a2, a3, a5, a6}.</a:t>
            </a:r>
          </a:p>
          <a:p>
            <a:endParaRPr lang="en-US" sz="2800" dirty="0"/>
          </a:p>
        </p:txBody>
      </p:sp>
      <p:pic>
        <p:nvPicPr>
          <p:cNvPr id="4" name="Picture 3"/>
          <p:cNvPicPr>
            <a:picLocks noChangeAspect="1"/>
          </p:cNvPicPr>
          <p:nvPr/>
        </p:nvPicPr>
        <p:blipFill>
          <a:blip r:embed="rId2"/>
          <a:stretch>
            <a:fillRect/>
          </a:stretch>
        </p:blipFill>
        <p:spPr>
          <a:xfrm>
            <a:off x="3654570" y="2734257"/>
            <a:ext cx="6296025" cy="3726873"/>
          </a:xfrm>
          <a:prstGeom prst="rect">
            <a:avLst/>
          </a:prstGeom>
        </p:spPr>
      </p:pic>
    </p:spTree>
    <p:extLst>
      <p:ext uri="{BB962C8B-B14F-4D97-AF65-F5344CB8AC3E}">
        <p14:creationId xmlns:p14="http://schemas.microsoft.com/office/powerpoint/2010/main" val="39290596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en-US"/>
              <a:t>Bellman-Ford algorithm</a:t>
            </a:r>
          </a:p>
        </p:txBody>
      </p:sp>
      <p:grpSp>
        <p:nvGrpSpPr>
          <p:cNvPr id="177155" name="Group 3"/>
          <p:cNvGrpSpPr>
            <a:grpSpLocks/>
          </p:cNvGrpSpPr>
          <p:nvPr/>
        </p:nvGrpSpPr>
        <p:grpSpPr bwMode="auto">
          <a:xfrm>
            <a:off x="2667000" y="3276600"/>
            <a:ext cx="533400" cy="533400"/>
            <a:chOff x="1824" y="2736"/>
            <a:chExt cx="336" cy="336"/>
          </a:xfrm>
        </p:grpSpPr>
        <p:sp>
          <p:nvSpPr>
            <p:cNvPr id="177156"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57"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77158" name="Group 6"/>
          <p:cNvGrpSpPr>
            <a:grpSpLocks/>
          </p:cNvGrpSpPr>
          <p:nvPr/>
        </p:nvGrpSpPr>
        <p:grpSpPr bwMode="auto">
          <a:xfrm>
            <a:off x="3581400" y="1981200"/>
            <a:ext cx="533400" cy="533400"/>
            <a:chOff x="1824" y="2736"/>
            <a:chExt cx="336" cy="336"/>
          </a:xfrm>
        </p:grpSpPr>
        <p:sp>
          <p:nvSpPr>
            <p:cNvPr id="177159" name="Oval 7"/>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0"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77161" name="Group 9"/>
          <p:cNvGrpSpPr>
            <a:grpSpLocks/>
          </p:cNvGrpSpPr>
          <p:nvPr/>
        </p:nvGrpSpPr>
        <p:grpSpPr bwMode="auto">
          <a:xfrm>
            <a:off x="2667000" y="4495800"/>
            <a:ext cx="533400" cy="533400"/>
            <a:chOff x="1824" y="2736"/>
            <a:chExt cx="336" cy="336"/>
          </a:xfrm>
        </p:grpSpPr>
        <p:sp>
          <p:nvSpPr>
            <p:cNvPr id="177162"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3"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77164" name="Group 12"/>
          <p:cNvGrpSpPr>
            <a:grpSpLocks/>
          </p:cNvGrpSpPr>
          <p:nvPr/>
        </p:nvGrpSpPr>
        <p:grpSpPr bwMode="auto">
          <a:xfrm>
            <a:off x="3733800" y="5334000"/>
            <a:ext cx="533400" cy="533400"/>
            <a:chOff x="1824" y="2736"/>
            <a:chExt cx="336" cy="336"/>
          </a:xfrm>
        </p:grpSpPr>
        <p:sp>
          <p:nvSpPr>
            <p:cNvPr id="177165"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6"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77167" name="Group 15"/>
          <p:cNvGrpSpPr>
            <a:grpSpLocks/>
          </p:cNvGrpSpPr>
          <p:nvPr/>
        </p:nvGrpSpPr>
        <p:grpSpPr bwMode="auto">
          <a:xfrm>
            <a:off x="5029200" y="1981200"/>
            <a:ext cx="533400" cy="533400"/>
            <a:chOff x="1824" y="2736"/>
            <a:chExt cx="336" cy="336"/>
          </a:xfrm>
        </p:grpSpPr>
        <p:sp>
          <p:nvSpPr>
            <p:cNvPr id="177168"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69"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77170" name="Group 18"/>
          <p:cNvGrpSpPr>
            <a:grpSpLocks/>
          </p:cNvGrpSpPr>
          <p:nvPr/>
        </p:nvGrpSpPr>
        <p:grpSpPr bwMode="auto">
          <a:xfrm>
            <a:off x="5257800" y="5334000"/>
            <a:ext cx="533400" cy="533400"/>
            <a:chOff x="1824" y="2736"/>
            <a:chExt cx="336" cy="336"/>
          </a:xfrm>
        </p:grpSpPr>
        <p:sp>
          <p:nvSpPr>
            <p:cNvPr id="177171"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2"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77173" name="Group 21"/>
          <p:cNvGrpSpPr>
            <a:grpSpLocks/>
          </p:cNvGrpSpPr>
          <p:nvPr/>
        </p:nvGrpSpPr>
        <p:grpSpPr bwMode="auto">
          <a:xfrm>
            <a:off x="6172200" y="3200400"/>
            <a:ext cx="533400" cy="533400"/>
            <a:chOff x="1824" y="2736"/>
            <a:chExt cx="336" cy="336"/>
          </a:xfrm>
        </p:grpSpPr>
        <p:sp>
          <p:nvSpPr>
            <p:cNvPr id="177174"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5"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77176" name="Group 24"/>
          <p:cNvGrpSpPr>
            <a:grpSpLocks/>
          </p:cNvGrpSpPr>
          <p:nvPr/>
        </p:nvGrpSpPr>
        <p:grpSpPr bwMode="auto">
          <a:xfrm>
            <a:off x="6248400" y="4419600"/>
            <a:ext cx="533400" cy="533400"/>
            <a:chOff x="1824" y="2736"/>
            <a:chExt cx="336" cy="336"/>
          </a:xfrm>
        </p:grpSpPr>
        <p:sp>
          <p:nvSpPr>
            <p:cNvPr id="177177"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7178"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77179"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0"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1"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2"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3"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4"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5"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6"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7"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8"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89"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7190"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77191"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77192"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7193"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7194"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7195"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77196"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7197"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7198"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7199"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7200"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77201" name="Text Box 49"/>
          <p:cNvSpPr txBox="1">
            <a:spLocks noChangeArrowheads="1"/>
          </p:cNvSpPr>
          <p:nvPr/>
        </p:nvSpPr>
        <p:spPr bwMode="auto">
          <a:xfrm>
            <a:off x="7162800" y="1828801"/>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How many edges is the shortest path from s to:</a:t>
            </a:r>
          </a:p>
        </p:txBody>
      </p:sp>
      <p:sp>
        <p:nvSpPr>
          <p:cNvPr id="177202" name="Text Box 50"/>
          <p:cNvSpPr txBox="1">
            <a:spLocks noChangeArrowheads="1"/>
          </p:cNvSpPr>
          <p:nvPr/>
        </p:nvSpPr>
        <p:spPr bwMode="auto">
          <a:xfrm>
            <a:off x="76200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sp>
        <p:nvSpPr>
          <p:cNvPr id="177203" name="Text Box 51"/>
          <p:cNvSpPr txBox="1">
            <a:spLocks noChangeArrowheads="1"/>
          </p:cNvSpPr>
          <p:nvPr/>
        </p:nvSpPr>
        <p:spPr bwMode="auto">
          <a:xfrm>
            <a:off x="84582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3</a:t>
            </a:r>
          </a:p>
        </p:txBody>
      </p:sp>
      <p:sp>
        <p:nvSpPr>
          <p:cNvPr id="177204" name="Text Box 52"/>
          <p:cNvSpPr txBox="1">
            <a:spLocks noChangeArrowheads="1"/>
          </p:cNvSpPr>
          <p:nvPr/>
        </p:nvSpPr>
        <p:spPr bwMode="auto">
          <a:xfrm>
            <a:off x="76200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spTree>
    <p:extLst>
      <p:ext uri="{BB962C8B-B14F-4D97-AF65-F5344CB8AC3E}">
        <p14:creationId xmlns:p14="http://schemas.microsoft.com/office/powerpoint/2010/main" val="221301655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en-US"/>
              <a:t>Bellman-Ford algorithm</a:t>
            </a:r>
          </a:p>
        </p:txBody>
      </p:sp>
      <p:grpSp>
        <p:nvGrpSpPr>
          <p:cNvPr id="178179" name="Group 3"/>
          <p:cNvGrpSpPr>
            <a:grpSpLocks/>
          </p:cNvGrpSpPr>
          <p:nvPr/>
        </p:nvGrpSpPr>
        <p:grpSpPr bwMode="auto">
          <a:xfrm>
            <a:off x="2667000" y="3276600"/>
            <a:ext cx="533400" cy="533400"/>
            <a:chOff x="1824" y="2736"/>
            <a:chExt cx="336" cy="336"/>
          </a:xfrm>
        </p:grpSpPr>
        <p:sp>
          <p:nvSpPr>
            <p:cNvPr id="178180"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1"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78182" name="Group 6"/>
          <p:cNvGrpSpPr>
            <a:grpSpLocks/>
          </p:cNvGrpSpPr>
          <p:nvPr/>
        </p:nvGrpSpPr>
        <p:grpSpPr bwMode="auto">
          <a:xfrm>
            <a:off x="3581400" y="1981200"/>
            <a:ext cx="533400" cy="533400"/>
            <a:chOff x="1824" y="2736"/>
            <a:chExt cx="336" cy="336"/>
          </a:xfrm>
        </p:grpSpPr>
        <p:sp>
          <p:nvSpPr>
            <p:cNvPr id="178183" name="Oval 7"/>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4"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78185" name="Group 9"/>
          <p:cNvGrpSpPr>
            <a:grpSpLocks/>
          </p:cNvGrpSpPr>
          <p:nvPr/>
        </p:nvGrpSpPr>
        <p:grpSpPr bwMode="auto">
          <a:xfrm>
            <a:off x="2667000" y="4495800"/>
            <a:ext cx="533400" cy="533400"/>
            <a:chOff x="1824" y="2736"/>
            <a:chExt cx="336" cy="336"/>
          </a:xfrm>
        </p:grpSpPr>
        <p:sp>
          <p:nvSpPr>
            <p:cNvPr id="178186"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87"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78188" name="Group 12"/>
          <p:cNvGrpSpPr>
            <a:grpSpLocks/>
          </p:cNvGrpSpPr>
          <p:nvPr/>
        </p:nvGrpSpPr>
        <p:grpSpPr bwMode="auto">
          <a:xfrm>
            <a:off x="3733800" y="5334000"/>
            <a:ext cx="533400" cy="533400"/>
            <a:chOff x="1824" y="2736"/>
            <a:chExt cx="336" cy="336"/>
          </a:xfrm>
        </p:grpSpPr>
        <p:sp>
          <p:nvSpPr>
            <p:cNvPr id="178189"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90"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78191" name="Group 15"/>
          <p:cNvGrpSpPr>
            <a:grpSpLocks/>
          </p:cNvGrpSpPr>
          <p:nvPr/>
        </p:nvGrpSpPr>
        <p:grpSpPr bwMode="auto">
          <a:xfrm>
            <a:off x="5029200" y="1981200"/>
            <a:ext cx="533400" cy="533400"/>
            <a:chOff x="1824" y="2736"/>
            <a:chExt cx="336" cy="336"/>
          </a:xfrm>
        </p:grpSpPr>
        <p:sp>
          <p:nvSpPr>
            <p:cNvPr id="178192"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93"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78194" name="Group 18"/>
          <p:cNvGrpSpPr>
            <a:grpSpLocks/>
          </p:cNvGrpSpPr>
          <p:nvPr/>
        </p:nvGrpSpPr>
        <p:grpSpPr bwMode="auto">
          <a:xfrm>
            <a:off x="5257800" y="5334000"/>
            <a:ext cx="533400" cy="533400"/>
            <a:chOff x="1824" y="2736"/>
            <a:chExt cx="336" cy="336"/>
          </a:xfrm>
        </p:grpSpPr>
        <p:sp>
          <p:nvSpPr>
            <p:cNvPr id="178195"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96"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78197" name="Group 21"/>
          <p:cNvGrpSpPr>
            <a:grpSpLocks/>
          </p:cNvGrpSpPr>
          <p:nvPr/>
        </p:nvGrpSpPr>
        <p:grpSpPr bwMode="auto">
          <a:xfrm>
            <a:off x="6172200" y="3200400"/>
            <a:ext cx="533400" cy="533400"/>
            <a:chOff x="1824" y="2736"/>
            <a:chExt cx="336" cy="336"/>
          </a:xfrm>
        </p:grpSpPr>
        <p:sp>
          <p:nvSpPr>
            <p:cNvPr id="178198"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199"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78200" name="Group 24"/>
          <p:cNvGrpSpPr>
            <a:grpSpLocks/>
          </p:cNvGrpSpPr>
          <p:nvPr/>
        </p:nvGrpSpPr>
        <p:grpSpPr bwMode="auto">
          <a:xfrm>
            <a:off x="6248400" y="4419600"/>
            <a:ext cx="533400" cy="533400"/>
            <a:chOff x="1824" y="2736"/>
            <a:chExt cx="336" cy="336"/>
          </a:xfrm>
        </p:grpSpPr>
        <p:sp>
          <p:nvSpPr>
            <p:cNvPr id="178201"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8202"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78203"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04"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05"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06"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07"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08"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09" name="Line 33"/>
          <p:cNvSpPr>
            <a:spLocks noChangeShapeType="1"/>
          </p:cNvSpPr>
          <p:nvPr/>
        </p:nvSpPr>
        <p:spPr bwMode="auto">
          <a:xfrm>
            <a:off x="2895600" y="3810000"/>
            <a:ext cx="0" cy="685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10" name="Line 34"/>
          <p:cNvSpPr>
            <a:spLocks noChangeShapeType="1"/>
          </p:cNvSpPr>
          <p:nvPr/>
        </p:nvSpPr>
        <p:spPr bwMode="auto">
          <a:xfrm flipH="1">
            <a:off x="3048000" y="2438400"/>
            <a:ext cx="6096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11" name="Line 35"/>
          <p:cNvSpPr>
            <a:spLocks noChangeShapeType="1"/>
          </p:cNvSpPr>
          <p:nvPr/>
        </p:nvSpPr>
        <p:spPr bwMode="auto">
          <a:xfrm flipV="1">
            <a:off x="3124200" y="2438400"/>
            <a:ext cx="1981200" cy="2133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12" name="Line 36"/>
          <p:cNvSpPr>
            <a:spLocks noChangeShapeType="1"/>
          </p:cNvSpPr>
          <p:nvPr/>
        </p:nvSpPr>
        <p:spPr bwMode="auto">
          <a:xfrm flipH="1">
            <a:off x="4114800" y="2514600"/>
            <a:ext cx="1143000" cy="28194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13" name="Line 37"/>
          <p:cNvSpPr>
            <a:spLocks noChangeShapeType="1"/>
          </p:cNvSpPr>
          <p:nvPr/>
        </p:nvSpPr>
        <p:spPr bwMode="auto">
          <a:xfrm flipV="1">
            <a:off x="4191000" y="3581400"/>
            <a:ext cx="1981200" cy="1828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8214"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78215"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78216"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8217"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8218"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8219"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78220"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8221"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8222"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8223"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8224"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78225" name="Text Box 49"/>
          <p:cNvSpPr txBox="1">
            <a:spLocks noChangeArrowheads="1"/>
          </p:cNvSpPr>
          <p:nvPr/>
        </p:nvSpPr>
        <p:spPr bwMode="auto">
          <a:xfrm>
            <a:off x="7162800" y="1828801"/>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How many edges is the shortest path from s to:</a:t>
            </a:r>
          </a:p>
        </p:txBody>
      </p:sp>
      <p:sp>
        <p:nvSpPr>
          <p:cNvPr id="178226" name="Text Box 50"/>
          <p:cNvSpPr txBox="1">
            <a:spLocks noChangeArrowheads="1"/>
          </p:cNvSpPr>
          <p:nvPr/>
        </p:nvSpPr>
        <p:spPr bwMode="auto">
          <a:xfrm>
            <a:off x="76200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sp>
        <p:nvSpPr>
          <p:cNvPr id="178227" name="Text Box 51"/>
          <p:cNvSpPr txBox="1">
            <a:spLocks noChangeArrowheads="1"/>
          </p:cNvSpPr>
          <p:nvPr/>
        </p:nvSpPr>
        <p:spPr bwMode="auto">
          <a:xfrm>
            <a:off x="84582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3</a:t>
            </a:r>
          </a:p>
        </p:txBody>
      </p:sp>
      <p:sp>
        <p:nvSpPr>
          <p:cNvPr id="178228" name="Text Box 52"/>
          <p:cNvSpPr txBox="1">
            <a:spLocks noChangeArrowheads="1"/>
          </p:cNvSpPr>
          <p:nvPr/>
        </p:nvSpPr>
        <p:spPr bwMode="auto">
          <a:xfrm>
            <a:off x="76200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sp>
        <p:nvSpPr>
          <p:cNvPr id="178229" name="Text Box 53"/>
          <p:cNvSpPr txBox="1">
            <a:spLocks noChangeArrowheads="1"/>
          </p:cNvSpPr>
          <p:nvPr/>
        </p:nvSpPr>
        <p:spPr bwMode="auto">
          <a:xfrm>
            <a:off x="84582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5</a:t>
            </a:r>
          </a:p>
        </p:txBody>
      </p:sp>
    </p:spTree>
    <p:extLst>
      <p:ext uri="{BB962C8B-B14F-4D97-AF65-F5344CB8AC3E}">
        <p14:creationId xmlns:p14="http://schemas.microsoft.com/office/powerpoint/2010/main" val="34137149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ltLang="en-US"/>
              <a:t>Bellman-Ford algorithm</a:t>
            </a:r>
          </a:p>
        </p:txBody>
      </p:sp>
      <p:grpSp>
        <p:nvGrpSpPr>
          <p:cNvPr id="179203" name="Group 3"/>
          <p:cNvGrpSpPr>
            <a:grpSpLocks/>
          </p:cNvGrpSpPr>
          <p:nvPr/>
        </p:nvGrpSpPr>
        <p:grpSpPr bwMode="auto">
          <a:xfrm>
            <a:off x="2667000" y="3276600"/>
            <a:ext cx="533400" cy="533400"/>
            <a:chOff x="1824" y="2736"/>
            <a:chExt cx="336" cy="336"/>
          </a:xfrm>
        </p:grpSpPr>
        <p:sp>
          <p:nvSpPr>
            <p:cNvPr id="179204"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05"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79206" name="Group 6"/>
          <p:cNvGrpSpPr>
            <a:grpSpLocks/>
          </p:cNvGrpSpPr>
          <p:nvPr/>
        </p:nvGrpSpPr>
        <p:grpSpPr bwMode="auto">
          <a:xfrm>
            <a:off x="3581400" y="1981200"/>
            <a:ext cx="533400" cy="533400"/>
            <a:chOff x="1824" y="2736"/>
            <a:chExt cx="336" cy="336"/>
          </a:xfrm>
        </p:grpSpPr>
        <p:sp>
          <p:nvSpPr>
            <p:cNvPr id="179207" name="Oval 7"/>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08"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79209" name="Group 9"/>
          <p:cNvGrpSpPr>
            <a:grpSpLocks/>
          </p:cNvGrpSpPr>
          <p:nvPr/>
        </p:nvGrpSpPr>
        <p:grpSpPr bwMode="auto">
          <a:xfrm>
            <a:off x="2667000" y="4495800"/>
            <a:ext cx="533400" cy="533400"/>
            <a:chOff x="1824" y="2736"/>
            <a:chExt cx="336" cy="336"/>
          </a:xfrm>
        </p:grpSpPr>
        <p:sp>
          <p:nvSpPr>
            <p:cNvPr id="179210"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11"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79212" name="Group 12"/>
          <p:cNvGrpSpPr>
            <a:grpSpLocks/>
          </p:cNvGrpSpPr>
          <p:nvPr/>
        </p:nvGrpSpPr>
        <p:grpSpPr bwMode="auto">
          <a:xfrm>
            <a:off x="3733800" y="5334000"/>
            <a:ext cx="533400" cy="533400"/>
            <a:chOff x="1824" y="2736"/>
            <a:chExt cx="336" cy="336"/>
          </a:xfrm>
        </p:grpSpPr>
        <p:sp>
          <p:nvSpPr>
            <p:cNvPr id="179213"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14"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79215" name="Group 15"/>
          <p:cNvGrpSpPr>
            <a:grpSpLocks/>
          </p:cNvGrpSpPr>
          <p:nvPr/>
        </p:nvGrpSpPr>
        <p:grpSpPr bwMode="auto">
          <a:xfrm>
            <a:off x="5029200" y="1981200"/>
            <a:ext cx="533400" cy="533400"/>
            <a:chOff x="1824" y="2736"/>
            <a:chExt cx="336" cy="336"/>
          </a:xfrm>
        </p:grpSpPr>
        <p:sp>
          <p:nvSpPr>
            <p:cNvPr id="179216"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17"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79218" name="Group 18"/>
          <p:cNvGrpSpPr>
            <a:grpSpLocks/>
          </p:cNvGrpSpPr>
          <p:nvPr/>
        </p:nvGrpSpPr>
        <p:grpSpPr bwMode="auto">
          <a:xfrm>
            <a:off x="5257800" y="5334000"/>
            <a:ext cx="533400" cy="533400"/>
            <a:chOff x="1824" y="2736"/>
            <a:chExt cx="336" cy="336"/>
          </a:xfrm>
        </p:grpSpPr>
        <p:sp>
          <p:nvSpPr>
            <p:cNvPr id="179219"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20"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79221" name="Group 21"/>
          <p:cNvGrpSpPr>
            <a:grpSpLocks/>
          </p:cNvGrpSpPr>
          <p:nvPr/>
        </p:nvGrpSpPr>
        <p:grpSpPr bwMode="auto">
          <a:xfrm>
            <a:off x="6172200" y="3200400"/>
            <a:ext cx="533400" cy="533400"/>
            <a:chOff x="1824" y="2736"/>
            <a:chExt cx="336" cy="336"/>
          </a:xfrm>
        </p:grpSpPr>
        <p:sp>
          <p:nvSpPr>
            <p:cNvPr id="179222"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23"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79224" name="Group 24"/>
          <p:cNvGrpSpPr>
            <a:grpSpLocks/>
          </p:cNvGrpSpPr>
          <p:nvPr/>
        </p:nvGrpSpPr>
        <p:grpSpPr bwMode="auto">
          <a:xfrm>
            <a:off x="6248400" y="4419600"/>
            <a:ext cx="533400" cy="533400"/>
            <a:chOff x="1824" y="2736"/>
            <a:chExt cx="336" cy="336"/>
          </a:xfrm>
        </p:grpSpPr>
        <p:sp>
          <p:nvSpPr>
            <p:cNvPr id="179225"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79226"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79227"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28"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29"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0"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1"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2"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3"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4"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5"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6"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7"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9238"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79239"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79240"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9241"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9242"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9243"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79244"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9245"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79246"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9247"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79248"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79249" name="Text Box 49"/>
          <p:cNvSpPr txBox="1">
            <a:spLocks noChangeArrowheads="1"/>
          </p:cNvSpPr>
          <p:nvPr/>
        </p:nvSpPr>
        <p:spPr bwMode="auto">
          <a:xfrm>
            <a:off x="7162800" y="1828801"/>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How many edges is the shortest path from s to:</a:t>
            </a:r>
          </a:p>
        </p:txBody>
      </p:sp>
      <p:sp>
        <p:nvSpPr>
          <p:cNvPr id="179250" name="Text Box 50"/>
          <p:cNvSpPr txBox="1">
            <a:spLocks noChangeArrowheads="1"/>
          </p:cNvSpPr>
          <p:nvPr/>
        </p:nvSpPr>
        <p:spPr bwMode="auto">
          <a:xfrm>
            <a:off x="76200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sp>
        <p:nvSpPr>
          <p:cNvPr id="179251" name="Text Box 51"/>
          <p:cNvSpPr txBox="1">
            <a:spLocks noChangeArrowheads="1"/>
          </p:cNvSpPr>
          <p:nvPr/>
        </p:nvSpPr>
        <p:spPr bwMode="auto">
          <a:xfrm>
            <a:off x="84582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3</a:t>
            </a:r>
          </a:p>
        </p:txBody>
      </p:sp>
      <p:sp>
        <p:nvSpPr>
          <p:cNvPr id="179252" name="Text Box 52"/>
          <p:cNvSpPr txBox="1">
            <a:spLocks noChangeArrowheads="1"/>
          </p:cNvSpPr>
          <p:nvPr/>
        </p:nvSpPr>
        <p:spPr bwMode="auto">
          <a:xfrm>
            <a:off x="76200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sp>
        <p:nvSpPr>
          <p:cNvPr id="179253" name="Text Box 53"/>
          <p:cNvSpPr txBox="1">
            <a:spLocks noChangeArrowheads="1"/>
          </p:cNvSpPr>
          <p:nvPr/>
        </p:nvSpPr>
        <p:spPr bwMode="auto">
          <a:xfrm>
            <a:off x="84582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5</a:t>
            </a:r>
          </a:p>
        </p:txBody>
      </p:sp>
      <p:sp>
        <p:nvSpPr>
          <p:cNvPr id="179254" name="Text Box 54"/>
          <p:cNvSpPr txBox="1">
            <a:spLocks noChangeArrowheads="1"/>
          </p:cNvSpPr>
          <p:nvPr/>
        </p:nvSpPr>
        <p:spPr bwMode="auto">
          <a:xfrm>
            <a:off x="7620000" y="5257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spTree>
    <p:extLst>
      <p:ext uri="{BB962C8B-B14F-4D97-AF65-F5344CB8AC3E}">
        <p14:creationId xmlns:p14="http://schemas.microsoft.com/office/powerpoint/2010/main" val="13303914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en-US"/>
              <a:t>Bellman-Ford algorithm</a:t>
            </a:r>
          </a:p>
        </p:txBody>
      </p:sp>
      <p:grpSp>
        <p:nvGrpSpPr>
          <p:cNvPr id="180227" name="Group 3"/>
          <p:cNvGrpSpPr>
            <a:grpSpLocks/>
          </p:cNvGrpSpPr>
          <p:nvPr/>
        </p:nvGrpSpPr>
        <p:grpSpPr bwMode="auto">
          <a:xfrm>
            <a:off x="2667000" y="3276600"/>
            <a:ext cx="533400" cy="533400"/>
            <a:chOff x="1824" y="2736"/>
            <a:chExt cx="336" cy="336"/>
          </a:xfrm>
        </p:grpSpPr>
        <p:sp>
          <p:nvSpPr>
            <p:cNvPr id="180228"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29"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80230" name="Group 6"/>
          <p:cNvGrpSpPr>
            <a:grpSpLocks/>
          </p:cNvGrpSpPr>
          <p:nvPr/>
        </p:nvGrpSpPr>
        <p:grpSpPr bwMode="auto">
          <a:xfrm>
            <a:off x="3581400" y="1981200"/>
            <a:ext cx="533400" cy="533400"/>
            <a:chOff x="1824" y="2736"/>
            <a:chExt cx="336" cy="336"/>
          </a:xfrm>
        </p:grpSpPr>
        <p:sp>
          <p:nvSpPr>
            <p:cNvPr id="180231" name="Oval 7"/>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32"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80233" name="Group 9"/>
          <p:cNvGrpSpPr>
            <a:grpSpLocks/>
          </p:cNvGrpSpPr>
          <p:nvPr/>
        </p:nvGrpSpPr>
        <p:grpSpPr bwMode="auto">
          <a:xfrm>
            <a:off x="2667000" y="4495800"/>
            <a:ext cx="533400" cy="533400"/>
            <a:chOff x="1824" y="2736"/>
            <a:chExt cx="336" cy="336"/>
          </a:xfrm>
        </p:grpSpPr>
        <p:sp>
          <p:nvSpPr>
            <p:cNvPr id="180234"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35"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80236" name="Group 12"/>
          <p:cNvGrpSpPr>
            <a:grpSpLocks/>
          </p:cNvGrpSpPr>
          <p:nvPr/>
        </p:nvGrpSpPr>
        <p:grpSpPr bwMode="auto">
          <a:xfrm>
            <a:off x="3733800" y="5334000"/>
            <a:ext cx="533400" cy="533400"/>
            <a:chOff x="1824" y="2736"/>
            <a:chExt cx="336" cy="336"/>
          </a:xfrm>
        </p:grpSpPr>
        <p:sp>
          <p:nvSpPr>
            <p:cNvPr id="180237"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38"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80239" name="Group 15"/>
          <p:cNvGrpSpPr>
            <a:grpSpLocks/>
          </p:cNvGrpSpPr>
          <p:nvPr/>
        </p:nvGrpSpPr>
        <p:grpSpPr bwMode="auto">
          <a:xfrm>
            <a:off x="5029200" y="1981200"/>
            <a:ext cx="533400" cy="533400"/>
            <a:chOff x="1824" y="2736"/>
            <a:chExt cx="336" cy="336"/>
          </a:xfrm>
        </p:grpSpPr>
        <p:sp>
          <p:nvSpPr>
            <p:cNvPr id="180240"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41"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80242" name="Group 18"/>
          <p:cNvGrpSpPr>
            <a:grpSpLocks/>
          </p:cNvGrpSpPr>
          <p:nvPr/>
        </p:nvGrpSpPr>
        <p:grpSpPr bwMode="auto">
          <a:xfrm>
            <a:off x="5257800" y="5334000"/>
            <a:ext cx="533400" cy="533400"/>
            <a:chOff x="1824" y="2736"/>
            <a:chExt cx="336" cy="336"/>
          </a:xfrm>
        </p:grpSpPr>
        <p:sp>
          <p:nvSpPr>
            <p:cNvPr id="180243"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44"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80245" name="Group 21"/>
          <p:cNvGrpSpPr>
            <a:grpSpLocks/>
          </p:cNvGrpSpPr>
          <p:nvPr/>
        </p:nvGrpSpPr>
        <p:grpSpPr bwMode="auto">
          <a:xfrm>
            <a:off x="6172200" y="3200400"/>
            <a:ext cx="533400" cy="533400"/>
            <a:chOff x="1824" y="2736"/>
            <a:chExt cx="336" cy="336"/>
          </a:xfrm>
        </p:grpSpPr>
        <p:sp>
          <p:nvSpPr>
            <p:cNvPr id="180246"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47"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80248" name="Group 24"/>
          <p:cNvGrpSpPr>
            <a:grpSpLocks/>
          </p:cNvGrpSpPr>
          <p:nvPr/>
        </p:nvGrpSpPr>
        <p:grpSpPr bwMode="auto">
          <a:xfrm>
            <a:off x="6248400" y="4419600"/>
            <a:ext cx="533400" cy="533400"/>
            <a:chOff x="1824" y="2736"/>
            <a:chExt cx="336" cy="336"/>
          </a:xfrm>
        </p:grpSpPr>
        <p:sp>
          <p:nvSpPr>
            <p:cNvPr id="180249"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80250"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80251"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2"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3" name="Line 29"/>
          <p:cNvSpPr>
            <a:spLocks noChangeShapeType="1"/>
          </p:cNvSpPr>
          <p:nvPr/>
        </p:nvSpPr>
        <p:spPr bwMode="auto">
          <a:xfrm>
            <a:off x="6477000" y="3733800"/>
            <a:ext cx="0" cy="685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4" name="Line 30"/>
          <p:cNvSpPr>
            <a:spLocks noChangeShapeType="1"/>
          </p:cNvSpPr>
          <p:nvPr/>
        </p:nvSpPr>
        <p:spPr bwMode="auto">
          <a:xfrm flipH="1">
            <a:off x="5715000" y="4876800"/>
            <a:ext cx="609600" cy="5334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5"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6"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7" name="Line 33"/>
          <p:cNvSpPr>
            <a:spLocks noChangeShapeType="1"/>
          </p:cNvSpPr>
          <p:nvPr/>
        </p:nvSpPr>
        <p:spPr bwMode="auto">
          <a:xfrm>
            <a:off x="2895600" y="3810000"/>
            <a:ext cx="0" cy="685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8" name="Line 34"/>
          <p:cNvSpPr>
            <a:spLocks noChangeShapeType="1"/>
          </p:cNvSpPr>
          <p:nvPr/>
        </p:nvSpPr>
        <p:spPr bwMode="auto">
          <a:xfrm flipH="1">
            <a:off x="3048000" y="2438400"/>
            <a:ext cx="609600" cy="8382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59" name="Line 35"/>
          <p:cNvSpPr>
            <a:spLocks noChangeShapeType="1"/>
          </p:cNvSpPr>
          <p:nvPr/>
        </p:nvSpPr>
        <p:spPr bwMode="auto">
          <a:xfrm flipV="1">
            <a:off x="3124200" y="2438400"/>
            <a:ext cx="1981200" cy="21336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60" name="Line 36"/>
          <p:cNvSpPr>
            <a:spLocks noChangeShapeType="1"/>
          </p:cNvSpPr>
          <p:nvPr/>
        </p:nvSpPr>
        <p:spPr bwMode="auto">
          <a:xfrm flipH="1">
            <a:off x="4114800" y="2514600"/>
            <a:ext cx="1143000" cy="28194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61" name="Line 37"/>
          <p:cNvSpPr>
            <a:spLocks noChangeShapeType="1"/>
          </p:cNvSpPr>
          <p:nvPr/>
        </p:nvSpPr>
        <p:spPr bwMode="auto">
          <a:xfrm flipV="1">
            <a:off x="4191000" y="3581400"/>
            <a:ext cx="1981200" cy="1828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80262"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80263"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80264"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80265"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80266"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80267"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80268"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80269"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80270"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80271"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80272"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80273" name="Text Box 49"/>
          <p:cNvSpPr txBox="1">
            <a:spLocks noChangeArrowheads="1"/>
          </p:cNvSpPr>
          <p:nvPr/>
        </p:nvSpPr>
        <p:spPr bwMode="auto">
          <a:xfrm>
            <a:off x="7162800" y="1828801"/>
            <a:ext cx="2971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How many edges is the shortest path from s to:</a:t>
            </a:r>
          </a:p>
        </p:txBody>
      </p:sp>
      <p:sp>
        <p:nvSpPr>
          <p:cNvPr id="180274" name="Text Box 50"/>
          <p:cNvSpPr txBox="1">
            <a:spLocks noChangeArrowheads="1"/>
          </p:cNvSpPr>
          <p:nvPr/>
        </p:nvSpPr>
        <p:spPr bwMode="auto">
          <a:xfrm>
            <a:off x="76200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sp>
        <p:nvSpPr>
          <p:cNvPr id="180275" name="Text Box 51"/>
          <p:cNvSpPr txBox="1">
            <a:spLocks noChangeArrowheads="1"/>
          </p:cNvSpPr>
          <p:nvPr/>
        </p:nvSpPr>
        <p:spPr bwMode="auto">
          <a:xfrm>
            <a:off x="8458200" y="3276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3</a:t>
            </a:r>
          </a:p>
        </p:txBody>
      </p:sp>
      <p:sp>
        <p:nvSpPr>
          <p:cNvPr id="180276" name="Text Box 52"/>
          <p:cNvSpPr txBox="1">
            <a:spLocks noChangeArrowheads="1"/>
          </p:cNvSpPr>
          <p:nvPr/>
        </p:nvSpPr>
        <p:spPr bwMode="auto">
          <a:xfrm>
            <a:off x="76200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sp>
        <p:nvSpPr>
          <p:cNvPr id="180277" name="Text Box 53"/>
          <p:cNvSpPr txBox="1">
            <a:spLocks noChangeArrowheads="1"/>
          </p:cNvSpPr>
          <p:nvPr/>
        </p:nvSpPr>
        <p:spPr bwMode="auto">
          <a:xfrm>
            <a:off x="8458200" y="42672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5</a:t>
            </a:r>
          </a:p>
        </p:txBody>
      </p:sp>
      <p:sp>
        <p:nvSpPr>
          <p:cNvPr id="180278" name="Text Box 54"/>
          <p:cNvSpPr txBox="1">
            <a:spLocks noChangeArrowheads="1"/>
          </p:cNvSpPr>
          <p:nvPr/>
        </p:nvSpPr>
        <p:spPr bwMode="auto">
          <a:xfrm>
            <a:off x="7620000" y="5257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sp>
        <p:nvSpPr>
          <p:cNvPr id="180279" name="Text Box 55"/>
          <p:cNvSpPr txBox="1">
            <a:spLocks noChangeArrowheads="1"/>
          </p:cNvSpPr>
          <p:nvPr/>
        </p:nvSpPr>
        <p:spPr bwMode="auto">
          <a:xfrm>
            <a:off x="8458200" y="52578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solidFill>
                  <a:srgbClr val="1F02F6"/>
                </a:solidFill>
              </a:rPr>
              <a:t>7</a:t>
            </a:r>
          </a:p>
        </p:txBody>
      </p:sp>
    </p:spTree>
    <p:extLst>
      <p:ext uri="{BB962C8B-B14F-4D97-AF65-F5344CB8AC3E}">
        <p14:creationId xmlns:p14="http://schemas.microsoft.com/office/powerpoint/2010/main" val="19054127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en-US"/>
              <a:t>Bellman-Ford algorithm</a:t>
            </a:r>
          </a:p>
        </p:txBody>
      </p:sp>
      <p:grpSp>
        <p:nvGrpSpPr>
          <p:cNvPr id="111619" name="Group 3"/>
          <p:cNvGrpSpPr>
            <a:grpSpLocks/>
          </p:cNvGrpSpPr>
          <p:nvPr/>
        </p:nvGrpSpPr>
        <p:grpSpPr bwMode="auto">
          <a:xfrm>
            <a:off x="2667000" y="3276600"/>
            <a:ext cx="533400" cy="533400"/>
            <a:chOff x="1824" y="2736"/>
            <a:chExt cx="336" cy="336"/>
          </a:xfrm>
        </p:grpSpPr>
        <p:sp>
          <p:nvSpPr>
            <p:cNvPr id="111620"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21"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1622" name="Group 6"/>
          <p:cNvGrpSpPr>
            <a:grpSpLocks/>
          </p:cNvGrpSpPr>
          <p:nvPr/>
        </p:nvGrpSpPr>
        <p:grpSpPr bwMode="auto">
          <a:xfrm>
            <a:off x="3581400" y="1981200"/>
            <a:ext cx="533400" cy="533400"/>
            <a:chOff x="1824" y="2736"/>
            <a:chExt cx="336" cy="336"/>
          </a:xfrm>
        </p:grpSpPr>
        <p:sp>
          <p:nvSpPr>
            <p:cNvPr id="111623"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24"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1625" name="Group 9"/>
          <p:cNvGrpSpPr>
            <a:grpSpLocks/>
          </p:cNvGrpSpPr>
          <p:nvPr/>
        </p:nvGrpSpPr>
        <p:grpSpPr bwMode="auto">
          <a:xfrm>
            <a:off x="2667000" y="4495800"/>
            <a:ext cx="533400" cy="533400"/>
            <a:chOff x="1824" y="2736"/>
            <a:chExt cx="336" cy="336"/>
          </a:xfrm>
        </p:grpSpPr>
        <p:sp>
          <p:nvSpPr>
            <p:cNvPr id="111626"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27"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1628" name="Group 12"/>
          <p:cNvGrpSpPr>
            <a:grpSpLocks/>
          </p:cNvGrpSpPr>
          <p:nvPr/>
        </p:nvGrpSpPr>
        <p:grpSpPr bwMode="auto">
          <a:xfrm>
            <a:off x="3733800" y="5334000"/>
            <a:ext cx="533400" cy="533400"/>
            <a:chOff x="1824" y="2736"/>
            <a:chExt cx="336" cy="336"/>
          </a:xfrm>
        </p:grpSpPr>
        <p:sp>
          <p:nvSpPr>
            <p:cNvPr id="111629"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30"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1631" name="Group 15"/>
          <p:cNvGrpSpPr>
            <a:grpSpLocks/>
          </p:cNvGrpSpPr>
          <p:nvPr/>
        </p:nvGrpSpPr>
        <p:grpSpPr bwMode="auto">
          <a:xfrm>
            <a:off x="5029200" y="1981200"/>
            <a:ext cx="533400" cy="533400"/>
            <a:chOff x="1824" y="2736"/>
            <a:chExt cx="336" cy="336"/>
          </a:xfrm>
        </p:grpSpPr>
        <p:sp>
          <p:nvSpPr>
            <p:cNvPr id="111632"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33"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1634" name="Group 18"/>
          <p:cNvGrpSpPr>
            <a:grpSpLocks/>
          </p:cNvGrpSpPr>
          <p:nvPr/>
        </p:nvGrpSpPr>
        <p:grpSpPr bwMode="auto">
          <a:xfrm>
            <a:off x="5257800" y="5334000"/>
            <a:ext cx="533400" cy="533400"/>
            <a:chOff x="1824" y="2736"/>
            <a:chExt cx="336" cy="336"/>
          </a:xfrm>
        </p:grpSpPr>
        <p:sp>
          <p:nvSpPr>
            <p:cNvPr id="111635"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36"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1637" name="Group 21"/>
          <p:cNvGrpSpPr>
            <a:grpSpLocks/>
          </p:cNvGrpSpPr>
          <p:nvPr/>
        </p:nvGrpSpPr>
        <p:grpSpPr bwMode="auto">
          <a:xfrm>
            <a:off x="6172200" y="3200400"/>
            <a:ext cx="533400" cy="533400"/>
            <a:chOff x="1824" y="2736"/>
            <a:chExt cx="336" cy="336"/>
          </a:xfrm>
        </p:grpSpPr>
        <p:sp>
          <p:nvSpPr>
            <p:cNvPr id="111638"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39"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1640" name="Group 24"/>
          <p:cNvGrpSpPr>
            <a:grpSpLocks/>
          </p:cNvGrpSpPr>
          <p:nvPr/>
        </p:nvGrpSpPr>
        <p:grpSpPr bwMode="auto">
          <a:xfrm>
            <a:off x="6248400" y="4419600"/>
            <a:ext cx="533400" cy="533400"/>
            <a:chOff x="1824" y="2736"/>
            <a:chExt cx="336" cy="336"/>
          </a:xfrm>
        </p:grpSpPr>
        <p:sp>
          <p:nvSpPr>
            <p:cNvPr id="111641"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1642"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1643"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44"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45"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46"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47"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48"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49"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50"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51"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52"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53"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1654"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1655"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1656"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1657"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1658"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1659"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1660"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1661"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1662"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1663"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1664"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1665"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1666"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67"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68"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69"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70"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71"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72"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1673"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0</a:t>
            </a:r>
          </a:p>
        </p:txBody>
      </p:sp>
    </p:spTree>
    <p:extLst>
      <p:ext uri="{BB962C8B-B14F-4D97-AF65-F5344CB8AC3E}">
        <p14:creationId xmlns:p14="http://schemas.microsoft.com/office/powerpoint/2010/main" val="22863884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en-US"/>
              <a:t>Bellman-Ford algorithm</a:t>
            </a:r>
          </a:p>
        </p:txBody>
      </p:sp>
      <p:grpSp>
        <p:nvGrpSpPr>
          <p:cNvPr id="113667" name="Group 3"/>
          <p:cNvGrpSpPr>
            <a:grpSpLocks/>
          </p:cNvGrpSpPr>
          <p:nvPr/>
        </p:nvGrpSpPr>
        <p:grpSpPr bwMode="auto">
          <a:xfrm>
            <a:off x="2667000" y="3276600"/>
            <a:ext cx="533400" cy="533400"/>
            <a:chOff x="1824" y="2736"/>
            <a:chExt cx="336" cy="336"/>
          </a:xfrm>
        </p:grpSpPr>
        <p:sp>
          <p:nvSpPr>
            <p:cNvPr id="113668"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69"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3670" name="Group 6"/>
          <p:cNvGrpSpPr>
            <a:grpSpLocks/>
          </p:cNvGrpSpPr>
          <p:nvPr/>
        </p:nvGrpSpPr>
        <p:grpSpPr bwMode="auto">
          <a:xfrm>
            <a:off x="3581400" y="1981200"/>
            <a:ext cx="533400" cy="533400"/>
            <a:chOff x="1824" y="2736"/>
            <a:chExt cx="336" cy="336"/>
          </a:xfrm>
        </p:grpSpPr>
        <p:sp>
          <p:nvSpPr>
            <p:cNvPr id="113671"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72"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3673" name="Group 9"/>
          <p:cNvGrpSpPr>
            <a:grpSpLocks/>
          </p:cNvGrpSpPr>
          <p:nvPr/>
        </p:nvGrpSpPr>
        <p:grpSpPr bwMode="auto">
          <a:xfrm>
            <a:off x="2667000" y="4495800"/>
            <a:ext cx="533400" cy="533400"/>
            <a:chOff x="1824" y="2736"/>
            <a:chExt cx="336" cy="336"/>
          </a:xfrm>
        </p:grpSpPr>
        <p:sp>
          <p:nvSpPr>
            <p:cNvPr id="113674"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75"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3676" name="Group 12"/>
          <p:cNvGrpSpPr>
            <a:grpSpLocks/>
          </p:cNvGrpSpPr>
          <p:nvPr/>
        </p:nvGrpSpPr>
        <p:grpSpPr bwMode="auto">
          <a:xfrm>
            <a:off x="3733800" y="5334000"/>
            <a:ext cx="533400" cy="533400"/>
            <a:chOff x="1824" y="2736"/>
            <a:chExt cx="336" cy="336"/>
          </a:xfrm>
        </p:grpSpPr>
        <p:sp>
          <p:nvSpPr>
            <p:cNvPr id="113677"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78"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3679" name="Group 15"/>
          <p:cNvGrpSpPr>
            <a:grpSpLocks/>
          </p:cNvGrpSpPr>
          <p:nvPr/>
        </p:nvGrpSpPr>
        <p:grpSpPr bwMode="auto">
          <a:xfrm>
            <a:off x="5029200" y="1981200"/>
            <a:ext cx="533400" cy="533400"/>
            <a:chOff x="1824" y="2736"/>
            <a:chExt cx="336" cy="336"/>
          </a:xfrm>
        </p:grpSpPr>
        <p:sp>
          <p:nvSpPr>
            <p:cNvPr id="113680"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81"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3682" name="Group 18"/>
          <p:cNvGrpSpPr>
            <a:grpSpLocks/>
          </p:cNvGrpSpPr>
          <p:nvPr/>
        </p:nvGrpSpPr>
        <p:grpSpPr bwMode="auto">
          <a:xfrm>
            <a:off x="5257800" y="5334000"/>
            <a:ext cx="533400" cy="533400"/>
            <a:chOff x="1824" y="2736"/>
            <a:chExt cx="336" cy="336"/>
          </a:xfrm>
        </p:grpSpPr>
        <p:sp>
          <p:nvSpPr>
            <p:cNvPr id="113683"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84"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3685" name="Group 21"/>
          <p:cNvGrpSpPr>
            <a:grpSpLocks/>
          </p:cNvGrpSpPr>
          <p:nvPr/>
        </p:nvGrpSpPr>
        <p:grpSpPr bwMode="auto">
          <a:xfrm>
            <a:off x="6172200" y="3200400"/>
            <a:ext cx="533400" cy="533400"/>
            <a:chOff x="1824" y="2736"/>
            <a:chExt cx="336" cy="336"/>
          </a:xfrm>
        </p:grpSpPr>
        <p:sp>
          <p:nvSpPr>
            <p:cNvPr id="113686"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87"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3688" name="Group 24"/>
          <p:cNvGrpSpPr>
            <a:grpSpLocks/>
          </p:cNvGrpSpPr>
          <p:nvPr/>
        </p:nvGrpSpPr>
        <p:grpSpPr bwMode="auto">
          <a:xfrm>
            <a:off x="6248400" y="4419600"/>
            <a:ext cx="533400" cy="533400"/>
            <a:chOff x="1824" y="2736"/>
            <a:chExt cx="336" cy="336"/>
          </a:xfrm>
        </p:grpSpPr>
        <p:sp>
          <p:nvSpPr>
            <p:cNvPr id="113689"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690"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3691"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2"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3"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4"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5"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6"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7"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8"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699"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700"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701"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3702"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3703"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3704"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3705"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3706"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3707"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3708"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3709"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3710"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3711"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3712"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3713"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3714"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10</a:t>
            </a:r>
          </a:p>
        </p:txBody>
      </p:sp>
      <p:sp>
        <p:nvSpPr>
          <p:cNvPr id="113715"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3716"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3717"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3718"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3719"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3720"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8</a:t>
            </a:r>
          </a:p>
        </p:txBody>
      </p:sp>
      <p:sp>
        <p:nvSpPr>
          <p:cNvPr id="113721"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1</a:t>
            </a:r>
          </a:p>
        </p:txBody>
      </p:sp>
    </p:spTree>
    <p:extLst>
      <p:ext uri="{BB962C8B-B14F-4D97-AF65-F5344CB8AC3E}">
        <p14:creationId xmlns:p14="http://schemas.microsoft.com/office/powerpoint/2010/main" val="471407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a:t>Bellman-Ford algorithm</a:t>
            </a:r>
          </a:p>
        </p:txBody>
      </p:sp>
      <p:grpSp>
        <p:nvGrpSpPr>
          <p:cNvPr id="114691" name="Group 3"/>
          <p:cNvGrpSpPr>
            <a:grpSpLocks/>
          </p:cNvGrpSpPr>
          <p:nvPr/>
        </p:nvGrpSpPr>
        <p:grpSpPr bwMode="auto">
          <a:xfrm>
            <a:off x="2667000" y="3276600"/>
            <a:ext cx="533400" cy="533400"/>
            <a:chOff x="1824" y="2736"/>
            <a:chExt cx="336" cy="336"/>
          </a:xfrm>
        </p:grpSpPr>
        <p:sp>
          <p:nvSpPr>
            <p:cNvPr id="114692"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3"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4694" name="Group 6"/>
          <p:cNvGrpSpPr>
            <a:grpSpLocks/>
          </p:cNvGrpSpPr>
          <p:nvPr/>
        </p:nvGrpSpPr>
        <p:grpSpPr bwMode="auto">
          <a:xfrm>
            <a:off x="3581400" y="1981200"/>
            <a:ext cx="533400" cy="533400"/>
            <a:chOff x="1824" y="2736"/>
            <a:chExt cx="336" cy="336"/>
          </a:xfrm>
        </p:grpSpPr>
        <p:sp>
          <p:nvSpPr>
            <p:cNvPr id="114695"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6"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4697" name="Group 9"/>
          <p:cNvGrpSpPr>
            <a:grpSpLocks/>
          </p:cNvGrpSpPr>
          <p:nvPr/>
        </p:nvGrpSpPr>
        <p:grpSpPr bwMode="auto">
          <a:xfrm>
            <a:off x="2667000" y="4495800"/>
            <a:ext cx="533400" cy="533400"/>
            <a:chOff x="1824" y="2736"/>
            <a:chExt cx="336" cy="336"/>
          </a:xfrm>
        </p:grpSpPr>
        <p:sp>
          <p:nvSpPr>
            <p:cNvPr id="114698"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9"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4700" name="Group 12"/>
          <p:cNvGrpSpPr>
            <a:grpSpLocks/>
          </p:cNvGrpSpPr>
          <p:nvPr/>
        </p:nvGrpSpPr>
        <p:grpSpPr bwMode="auto">
          <a:xfrm>
            <a:off x="3733800" y="5334000"/>
            <a:ext cx="533400" cy="533400"/>
            <a:chOff x="1824" y="2736"/>
            <a:chExt cx="336" cy="336"/>
          </a:xfrm>
        </p:grpSpPr>
        <p:sp>
          <p:nvSpPr>
            <p:cNvPr id="114701"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02"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4703" name="Group 15"/>
          <p:cNvGrpSpPr>
            <a:grpSpLocks/>
          </p:cNvGrpSpPr>
          <p:nvPr/>
        </p:nvGrpSpPr>
        <p:grpSpPr bwMode="auto">
          <a:xfrm>
            <a:off x="5029200" y="1981200"/>
            <a:ext cx="533400" cy="533400"/>
            <a:chOff x="1824" y="2736"/>
            <a:chExt cx="336" cy="336"/>
          </a:xfrm>
        </p:grpSpPr>
        <p:sp>
          <p:nvSpPr>
            <p:cNvPr id="114704"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05"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4706" name="Group 18"/>
          <p:cNvGrpSpPr>
            <a:grpSpLocks/>
          </p:cNvGrpSpPr>
          <p:nvPr/>
        </p:nvGrpSpPr>
        <p:grpSpPr bwMode="auto">
          <a:xfrm>
            <a:off x="5257800" y="5334000"/>
            <a:ext cx="533400" cy="533400"/>
            <a:chOff x="1824" y="2736"/>
            <a:chExt cx="336" cy="336"/>
          </a:xfrm>
        </p:grpSpPr>
        <p:sp>
          <p:nvSpPr>
            <p:cNvPr id="114707"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08"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4709" name="Group 21"/>
          <p:cNvGrpSpPr>
            <a:grpSpLocks/>
          </p:cNvGrpSpPr>
          <p:nvPr/>
        </p:nvGrpSpPr>
        <p:grpSpPr bwMode="auto">
          <a:xfrm>
            <a:off x="6172200" y="3200400"/>
            <a:ext cx="533400" cy="533400"/>
            <a:chOff x="1824" y="2736"/>
            <a:chExt cx="336" cy="336"/>
          </a:xfrm>
        </p:grpSpPr>
        <p:sp>
          <p:nvSpPr>
            <p:cNvPr id="114710"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1"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4712" name="Group 24"/>
          <p:cNvGrpSpPr>
            <a:grpSpLocks/>
          </p:cNvGrpSpPr>
          <p:nvPr/>
        </p:nvGrpSpPr>
        <p:grpSpPr bwMode="auto">
          <a:xfrm>
            <a:off x="6248400" y="4419600"/>
            <a:ext cx="533400" cy="533400"/>
            <a:chOff x="1824" y="2736"/>
            <a:chExt cx="336" cy="336"/>
          </a:xfrm>
        </p:grpSpPr>
        <p:sp>
          <p:nvSpPr>
            <p:cNvPr id="114713"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4"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4715"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16"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17"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18"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19"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0"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1"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2"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3"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4"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5"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4726"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4727"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4728"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4729"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4730"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4731"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4732"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4733"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4734"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4735"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4736"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4737"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4738"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10</a:t>
            </a:r>
          </a:p>
        </p:txBody>
      </p:sp>
      <p:sp>
        <p:nvSpPr>
          <p:cNvPr id="114739"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4740"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4741"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4742"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12</a:t>
            </a:r>
          </a:p>
        </p:txBody>
      </p:sp>
      <p:sp>
        <p:nvSpPr>
          <p:cNvPr id="114743"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9</a:t>
            </a:r>
          </a:p>
        </p:txBody>
      </p:sp>
      <p:sp>
        <p:nvSpPr>
          <p:cNvPr id="114744"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8</a:t>
            </a:r>
          </a:p>
        </p:txBody>
      </p:sp>
      <p:sp>
        <p:nvSpPr>
          <p:cNvPr id="114745"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2</a:t>
            </a:r>
          </a:p>
        </p:txBody>
      </p:sp>
    </p:spTree>
    <p:extLst>
      <p:ext uri="{BB962C8B-B14F-4D97-AF65-F5344CB8AC3E}">
        <p14:creationId xmlns:p14="http://schemas.microsoft.com/office/powerpoint/2010/main" val="87039425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en-US"/>
              <a:t>Bellman-Ford algorithm</a:t>
            </a:r>
          </a:p>
        </p:txBody>
      </p:sp>
      <p:grpSp>
        <p:nvGrpSpPr>
          <p:cNvPr id="115715" name="Group 3"/>
          <p:cNvGrpSpPr>
            <a:grpSpLocks/>
          </p:cNvGrpSpPr>
          <p:nvPr/>
        </p:nvGrpSpPr>
        <p:grpSpPr bwMode="auto">
          <a:xfrm>
            <a:off x="2667000" y="3276600"/>
            <a:ext cx="533400" cy="533400"/>
            <a:chOff x="1824" y="2736"/>
            <a:chExt cx="336" cy="336"/>
          </a:xfrm>
        </p:grpSpPr>
        <p:sp>
          <p:nvSpPr>
            <p:cNvPr id="115716"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17"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5718" name="Group 6"/>
          <p:cNvGrpSpPr>
            <a:grpSpLocks/>
          </p:cNvGrpSpPr>
          <p:nvPr/>
        </p:nvGrpSpPr>
        <p:grpSpPr bwMode="auto">
          <a:xfrm>
            <a:off x="3581400" y="1981200"/>
            <a:ext cx="533400" cy="533400"/>
            <a:chOff x="1824" y="2736"/>
            <a:chExt cx="336" cy="336"/>
          </a:xfrm>
        </p:grpSpPr>
        <p:sp>
          <p:nvSpPr>
            <p:cNvPr id="115719"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20"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5721" name="Group 9"/>
          <p:cNvGrpSpPr>
            <a:grpSpLocks/>
          </p:cNvGrpSpPr>
          <p:nvPr/>
        </p:nvGrpSpPr>
        <p:grpSpPr bwMode="auto">
          <a:xfrm>
            <a:off x="2667000" y="4495800"/>
            <a:ext cx="533400" cy="533400"/>
            <a:chOff x="1824" y="2736"/>
            <a:chExt cx="336" cy="336"/>
          </a:xfrm>
        </p:grpSpPr>
        <p:sp>
          <p:nvSpPr>
            <p:cNvPr id="115722"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23"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5724" name="Group 12"/>
          <p:cNvGrpSpPr>
            <a:grpSpLocks/>
          </p:cNvGrpSpPr>
          <p:nvPr/>
        </p:nvGrpSpPr>
        <p:grpSpPr bwMode="auto">
          <a:xfrm>
            <a:off x="3733800" y="5334000"/>
            <a:ext cx="533400" cy="533400"/>
            <a:chOff x="1824" y="2736"/>
            <a:chExt cx="336" cy="336"/>
          </a:xfrm>
        </p:grpSpPr>
        <p:sp>
          <p:nvSpPr>
            <p:cNvPr id="115725"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26"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5727" name="Group 15"/>
          <p:cNvGrpSpPr>
            <a:grpSpLocks/>
          </p:cNvGrpSpPr>
          <p:nvPr/>
        </p:nvGrpSpPr>
        <p:grpSpPr bwMode="auto">
          <a:xfrm>
            <a:off x="5029200" y="1981200"/>
            <a:ext cx="533400" cy="533400"/>
            <a:chOff x="1824" y="2736"/>
            <a:chExt cx="336" cy="336"/>
          </a:xfrm>
        </p:grpSpPr>
        <p:sp>
          <p:nvSpPr>
            <p:cNvPr id="115728"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29"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5730" name="Group 18"/>
          <p:cNvGrpSpPr>
            <a:grpSpLocks/>
          </p:cNvGrpSpPr>
          <p:nvPr/>
        </p:nvGrpSpPr>
        <p:grpSpPr bwMode="auto">
          <a:xfrm>
            <a:off x="5257800" y="5334000"/>
            <a:ext cx="533400" cy="533400"/>
            <a:chOff x="1824" y="2736"/>
            <a:chExt cx="336" cy="336"/>
          </a:xfrm>
        </p:grpSpPr>
        <p:sp>
          <p:nvSpPr>
            <p:cNvPr id="115731"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32"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5733" name="Group 21"/>
          <p:cNvGrpSpPr>
            <a:grpSpLocks/>
          </p:cNvGrpSpPr>
          <p:nvPr/>
        </p:nvGrpSpPr>
        <p:grpSpPr bwMode="auto">
          <a:xfrm>
            <a:off x="6172200" y="3200400"/>
            <a:ext cx="533400" cy="533400"/>
            <a:chOff x="1824" y="2736"/>
            <a:chExt cx="336" cy="336"/>
          </a:xfrm>
        </p:grpSpPr>
        <p:sp>
          <p:nvSpPr>
            <p:cNvPr id="115734"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35"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5736" name="Group 24"/>
          <p:cNvGrpSpPr>
            <a:grpSpLocks/>
          </p:cNvGrpSpPr>
          <p:nvPr/>
        </p:nvGrpSpPr>
        <p:grpSpPr bwMode="auto">
          <a:xfrm>
            <a:off x="6248400" y="4419600"/>
            <a:ext cx="533400" cy="533400"/>
            <a:chOff x="1824" y="2736"/>
            <a:chExt cx="336" cy="336"/>
          </a:xfrm>
        </p:grpSpPr>
        <p:sp>
          <p:nvSpPr>
            <p:cNvPr id="115737"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5738"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5739"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0"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1"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2"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3"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4"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5"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6"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7"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8"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49"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5750"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5751"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5752"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5753"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5754"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5755"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5756"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5757"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5758"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5759"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5760"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5761"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5762"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5</a:t>
            </a:r>
          </a:p>
        </p:txBody>
      </p:sp>
      <p:sp>
        <p:nvSpPr>
          <p:cNvPr id="115763"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10</a:t>
            </a:r>
          </a:p>
        </p:txBody>
      </p:sp>
      <p:sp>
        <p:nvSpPr>
          <p:cNvPr id="115764"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5765"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5766"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8</a:t>
            </a:r>
          </a:p>
        </p:txBody>
      </p:sp>
      <p:sp>
        <p:nvSpPr>
          <p:cNvPr id="115767"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9</a:t>
            </a:r>
          </a:p>
        </p:txBody>
      </p:sp>
      <p:sp>
        <p:nvSpPr>
          <p:cNvPr id="115768"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8</a:t>
            </a:r>
          </a:p>
        </p:txBody>
      </p:sp>
      <p:sp>
        <p:nvSpPr>
          <p:cNvPr id="115769"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3</a:t>
            </a:r>
          </a:p>
        </p:txBody>
      </p:sp>
      <p:sp>
        <p:nvSpPr>
          <p:cNvPr id="115770" name="Text Box 58"/>
          <p:cNvSpPr txBox="1">
            <a:spLocks noChangeArrowheads="1"/>
          </p:cNvSpPr>
          <p:nvPr/>
        </p:nvSpPr>
        <p:spPr bwMode="auto">
          <a:xfrm>
            <a:off x="7543800" y="32004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rgbClr val="FF0000"/>
                </a:solidFill>
              </a:rPr>
              <a:t>A has the correct distance and path</a:t>
            </a:r>
          </a:p>
        </p:txBody>
      </p:sp>
    </p:spTree>
    <p:extLst>
      <p:ext uri="{BB962C8B-B14F-4D97-AF65-F5344CB8AC3E}">
        <p14:creationId xmlns:p14="http://schemas.microsoft.com/office/powerpoint/2010/main" val="3928327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7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en-US"/>
              <a:t>Bellman-Ford algorithm</a:t>
            </a:r>
          </a:p>
        </p:txBody>
      </p:sp>
      <p:grpSp>
        <p:nvGrpSpPr>
          <p:cNvPr id="116739" name="Group 3"/>
          <p:cNvGrpSpPr>
            <a:grpSpLocks/>
          </p:cNvGrpSpPr>
          <p:nvPr/>
        </p:nvGrpSpPr>
        <p:grpSpPr bwMode="auto">
          <a:xfrm>
            <a:off x="2667000" y="3276600"/>
            <a:ext cx="533400" cy="533400"/>
            <a:chOff x="1824" y="2736"/>
            <a:chExt cx="336" cy="336"/>
          </a:xfrm>
        </p:grpSpPr>
        <p:sp>
          <p:nvSpPr>
            <p:cNvPr id="116740"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41"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6742" name="Group 6"/>
          <p:cNvGrpSpPr>
            <a:grpSpLocks/>
          </p:cNvGrpSpPr>
          <p:nvPr/>
        </p:nvGrpSpPr>
        <p:grpSpPr bwMode="auto">
          <a:xfrm>
            <a:off x="3581400" y="1981200"/>
            <a:ext cx="533400" cy="533400"/>
            <a:chOff x="1824" y="2736"/>
            <a:chExt cx="336" cy="336"/>
          </a:xfrm>
        </p:grpSpPr>
        <p:sp>
          <p:nvSpPr>
            <p:cNvPr id="116743"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44"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6745" name="Group 9"/>
          <p:cNvGrpSpPr>
            <a:grpSpLocks/>
          </p:cNvGrpSpPr>
          <p:nvPr/>
        </p:nvGrpSpPr>
        <p:grpSpPr bwMode="auto">
          <a:xfrm>
            <a:off x="2667000" y="4495800"/>
            <a:ext cx="533400" cy="533400"/>
            <a:chOff x="1824" y="2736"/>
            <a:chExt cx="336" cy="336"/>
          </a:xfrm>
        </p:grpSpPr>
        <p:sp>
          <p:nvSpPr>
            <p:cNvPr id="116746"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47"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6748" name="Group 12"/>
          <p:cNvGrpSpPr>
            <a:grpSpLocks/>
          </p:cNvGrpSpPr>
          <p:nvPr/>
        </p:nvGrpSpPr>
        <p:grpSpPr bwMode="auto">
          <a:xfrm>
            <a:off x="3733800" y="5334000"/>
            <a:ext cx="533400" cy="533400"/>
            <a:chOff x="1824" y="2736"/>
            <a:chExt cx="336" cy="336"/>
          </a:xfrm>
        </p:grpSpPr>
        <p:sp>
          <p:nvSpPr>
            <p:cNvPr id="116749"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50"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6751" name="Group 15"/>
          <p:cNvGrpSpPr>
            <a:grpSpLocks/>
          </p:cNvGrpSpPr>
          <p:nvPr/>
        </p:nvGrpSpPr>
        <p:grpSpPr bwMode="auto">
          <a:xfrm>
            <a:off x="5029200" y="1981200"/>
            <a:ext cx="533400" cy="533400"/>
            <a:chOff x="1824" y="2736"/>
            <a:chExt cx="336" cy="336"/>
          </a:xfrm>
        </p:grpSpPr>
        <p:sp>
          <p:nvSpPr>
            <p:cNvPr id="116752"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53"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6754" name="Group 18"/>
          <p:cNvGrpSpPr>
            <a:grpSpLocks/>
          </p:cNvGrpSpPr>
          <p:nvPr/>
        </p:nvGrpSpPr>
        <p:grpSpPr bwMode="auto">
          <a:xfrm>
            <a:off x="5257800" y="5334000"/>
            <a:ext cx="533400" cy="533400"/>
            <a:chOff x="1824" y="2736"/>
            <a:chExt cx="336" cy="336"/>
          </a:xfrm>
        </p:grpSpPr>
        <p:sp>
          <p:nvSpPr>
            <p:cNvPr id="116755"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56"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6757" name="Group 21"/>
          <p:cNvGrpSpPr>
            <a:grpSpLocks/>
          </p:cNvGrpSpPr>
          <p:nvPr/>
        </p:nvGrpSpPr>
        <p:grpSpPr bwMode="auto">
          <a:xfrm>
            <a:off x="6172200" y="3200400"/>
            <a:ext cx="533400" cy="533400"/>
            <a:chOff x="1824" y="2736"/>
            <a:chExt cx="336" cy="336"/>
          </a:xfrm>
        </p:grpSpPr>
        <p:sp>
          <p:nvSpPr>
            <p:cNvPr id="116758"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59"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6760" name="Group 24"/>
          <p:cNvGrpSpPr>
            <a:grpSpLocks/>
          </p:cNvGrpSpPr>
          <p:nvPr/>
        </p:nvGrpSpPr>
        <p:grpSpPr bwMode="auto">
          <a:xfrm>
            <a:off x="6248400" y="4419600"/>
            <a:ext cx="533400" cy="533400"/>
            <a:chOff x="1824" y="2736"/>
            <a:chExt cx="336" cy="336"/>
          </a:xfrm>
        </p:grpSpPr>
        <p:sp>
          <p:nvSpPr>
            <p:cNvPr id="116761"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6762"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6763"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64"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65"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66"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67"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68"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69"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70"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71"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72"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73"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6774"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6775"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6776"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6777"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6778"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6779"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6780"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6781"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6782"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6783"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6784"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6785"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6786"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5</a:t>
            </a:r>
          </a:p>
        </p:txBody>
      </p:sp>
      <p:sp>
        <p:nvSpPr>
          <p:cNvPr id="116787"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6</a:t>
            </a:r>
          </a:p>
        </p:txBody>
      </p:sp>
      <p:sp>
        <p:nvSpPr>
          <p:cNvPr id="116788"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11</a:t>
            </a:r>
          </a:p>
        </p:txBody>
      </p:sp>
      <p:sp>
        <p:nvSpPr>
          <p:cNvPr id="116789"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a:t>
            </a:r>
          </a:p>
        </p:txBody>
      </p:sp>
      <p:sp>
        <p:nvSpPr>
          <p:cNvPr id="116790"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7</a:t>
            </a:r>
          </a:p>
        </p:txBody>
      </p:sp>
      <p:sp>
        <p:nvSpPr>
          <p:cNvPr id="116791"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9</a:t>
            </a:r>
          </a:p>
        </p:txBody>
      </p:sp>
      <p:sp>
        <p:nvSpPr>
          <p:cNvPr id="116792"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8</a:t>
            </a:r>
          </a:p>
        </p:txBody>
      </p:sp>
      <p:sp>
        <p:nvSpPr>
          <p:cNvPr id="116793"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4</a:t>
            </a:r>
          </a:p>
        </p:txBody>
      </p:sp>
    </p:spTree>
    <p:extLst>
      <p:ext uri="{BB962C8B-B14F-4D97-AF65-F5344CB8AC3E}">
        <p14:creationId xmlns:p14="http://schemas.microsoft.com/office/powerpoint/2010/main" val="153413464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a:t>Bellman-Ford algorithm</a:t>
            </a:r>
          </a:p>
        </p:txBody>
      </p:sp>
      <p:grpSp>
        <p:nvGrpSpPr>
          <p:cNvPr id="117763" name="Group 3"/>
          <p:cNvGrpSpPr>
            <a:grpSpLocks/>
          </p:cNvGrpSpPr>
          <p:nvPr/>
        </p:nvGrpSpPr>
        <p:grpSpPr bwMode="auto">
          <a:xfrm>
            <a:off x="2667000" y="3276600"/>
            <a:ext cx="533400" cy="533400"/>
            <a:chOff x="1824" y="2736"/>
            <a:chExt cx="336" cy="336"/>
          </a:xfrm>
        </p:grpSpPr>
        <p:sp>
          <p:nvSpPr>
            <p:cNvPr id="117764"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65"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7766" name="Group 6"/>
          <p:cNvGrpSpPr>
            <a:grpSpLocks/>
          </p:cNvGrpSpPr>
          <p:nvPr/>
        </p:nvGrpSpPr>
        <p:grpSpPr bwMode="auto">
          <a:xfrm>
            <a:off x="3581400" y="1981200"/>
            <a:ext cx="533400" cy="533400"/>
            <a:chOff x="1824" y="2736"/>
            <a:chExt cx="336" cy="336"/>
          </a:xfrm>
        </p:grpSpPr>
        <p:sp>
          <p:nvSpPr>
            <p:cNvPr id="117767"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68"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7769" name="Group 9"/>
          <p:cNvGrpSpPr>
            <a:grpSpLocks/>
          </p:cNvGrpSpPr>
          <p:nvPr/>
        </p:nvGrpSpPr>
        <p:grpSpPr bwMode="auto">
          <a:xfrm>
            <a:off x="2667000" y="4495800"/>
            <a:ext cx="533400" cy="533400"/>
            <a:chOff x="1824" y="2736"/>
            <a:chExt cx="336" cy="336"/>
          </a:xfrm>
        </p:grpSpPr>
        <p:sp>
          <p:nvSpPr>
            <p:cNvPr id="117770"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71"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7772" name="Group 12"/>
          <p:cNvGrpSpPr>
            <a:grpSpLocks/>
          </p:cNvGrpSpPr>
          <p:nvPr/>
        </p:nvGrpSpPr>
        <p:grpSpPr bwMode="auto">
          <a:xfrm>
            <a:off x="3733800" y="5334000"/>
            <a:ext cx="533400" cy="533400"/>
            <a:chOff x="1824" y="2736"/>
            <a:chExt cx="336" cy="336"/>
          </a:xfrm>
        </p:grpSpPr>
        <p:sp>
          <p:nvSpPr>
            <p:cNvPr id="117773"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74"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7775" name="Group 15"/>
          <p:cNvGrpSpPr>
            <a:grpSpLocks/>
          </p:cNvGrpSpPr>
          <p:nvPr/>
        </p:nvGrpSpPr>
        <p:grpSpPr bwMode="auto">
          <a:xfrm>
            <a:off x="5029200" y="1981200"/>
            <a:ext cx="533400" cy="533400"/>
            <a:chOff x="1824" y="2736"/>
            <a:chExt cx="336" cy="336"/>
          </a:xfrm>
        </p:grpSpPr>
        <p:sp>
          <p:nvSpPr>
            <p:cNvPr id="117776"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77"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7778" name="Group 18"/>
          <p:cNvGrpSpPr>
            <a:grpSpLocks/>
          </p:cNvGrpSpPr>
          <p:nvPr/>
        </p:nvGrpSpPr>
        <p:grpSpPr bwMode="auto">
          <a:xfrm>
            <a:off x="5257800" y="5334000"/>
            <a:ext cx="533400" cy="533400"/>
            <a:chOff x="1824" y="2736"/>
            <a:chExt cx="336" cy="336"/>
          </a:xfrm>
        </p:grpSpPr>
        <p:sp>
          <p:nvSpPr>
            <p:cNvPr id="117779"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80"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7781" name="Group 21"/>
          <p:cNvGrpSpPr>
            <a:grpSpLocks/>
          </p:cNvGrpSpPr>
          <p:nvPr/>
        </p:nvGrpSpPr>
        <p:grpSpPr bwMode="auto">
          <a:xfrm>
            <a:off x="6172200" y="3200400"/>
            <a:ext cx="533400" cy="533400"/>
            <a:chOff x="1824" y="2736"/>
            <a:chExt cx="336" cy="336"/>
          </a:xfrm>
        </p:grpSpPr>
        <p:sp>
          <p:nvSpPr>
            <p:cNvPr id="117782"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83"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7784" name="Group 24"/>
          <p:cNvGrpSpPr>
            <a:grpSpLocks/>
          </p:cNvGrpSpPr>
          <p:nvPr/>
        </p:nvGrpSpPr>
        <p:grpSpPr bwMode="auto">
          <a:xfrm>
            <a:off x="6248400" y="4419600"/>
            <a:ext cx="533400" cy="533400"/>
            <a:chOff x="1824" y="2736"/>
            <a:chExt cx="336" cy="336"/>
          </a:xfrm>
        </p:grpSpPr>
        <p:sp>
          <p:nvSpPr>
            <p:cNvPr id="117785"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7786"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7787"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88"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89"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0"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1"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2"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3"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4"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5"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6"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7"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7798"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7799"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7800"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7801"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7802"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7803"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7804"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7805"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7806"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7807"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7808"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7809"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7810"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5</a:t>
            </a:r>
          </a:p>
        </p:txBody>
      </p:sp>
      <p:sp>
        <p:nvSpPr>
          <p:cNvPr id="117811"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5</a:t>
            </a:r>
          </a:p>
        </p:txBody>
      </p:sp>
      <p:sp>
        <p:nvSpPr>
          <p:cNvPr id="117812"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7</a:t>
            </a:r>
          </a:p>
        </p:txBody>
      </p:sp>
      <p:sp>
        <p:nvSpPr>
          <p:cNvPr id="117813"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14</a:t>
            </a:r>
          </a:p>
        </p:txBody>
      </p:sp>
      <p:sp>
        <p:nvSpPr>
          <p:cNvPr id="117814"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7</a:t>
            </a:r>
          </a:p>
        </p:txBody>
      </p:sp>
      <p:sp>
        <p:nvSpPr>
          <p:cNvPr id="117815"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9</a:t>
            </a:r>
          </a:p>
        </p:txBody>
      </p:sp>
      <p:sp>
        <p:nvSpPr>
          <p:cNvPr id="117816"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8</a:t>
            </a:r>
          </a:p>
        </p:txBody>
      </p:sp>
      <p:sp>
        <p:nvSpPr>
          <p:cNvPr id="117817"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5</a:t>
            </a:r>
          </a:p>
        </p:txBody>
      </p:sp>
      <p:sp>
        <p:nvSpPr>
          <p:cNvPr id="117818" name="Text Box 58"/>
          <p:cNvSpPr txBox="1">
            <a:spLocks noChangeArrowheads="1"/>
          </p:cNvSpPr>
          <p:nvPr/>
        </p:nvSpPr>
        <p:spPr bwMode="auto">
          <a:xfrm>
            <a:off x="7543800" y="32004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rgbClr val="FF0000"/>
                </a:solidFill>
              </a:rPr>
              <a:t>B has the correct distance and path</a:t>
            </a:r>
          </a:p>
        </p:txBody>
      </p:sp>
    </p:spTree>
    <p:extLst>
      <p:ext uri="{BB962C8B-B14F-4D97-AF65-F5344CB8AC3E}">
        <p14:creationId xmlns:p14="http://schemas.microsoft.com/office/powerpoint/2010/main" val="3726969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marL="0" indent="0">
              <a:buNone/>
            </a:pPr>
            <a:r>
              <a:rPr lang="en-US" sz="2400" dirty="0"/>
              <a:t>ACTIVITY-SELECTION(a, s, f)</a:t>
            </a:r>
          </a:p>
          <a:p>
            <a:pPr marL="0" indent="0">
              <a:buNone/>
            </a:pPr>
            <a:r>
              <a:rPr lang="en-US" sz="2400" dirty="0"/>
              <a:t>  </a:t>
            </a:r>
            <a:r>
              <a:rPr lang="en-US" sz="2400" dirty="0" smtClean="0"/>
              <a:t>	A </a:t>
            </a:r>
            <a:r>
              <a:rPr lang="en-US" sz="2400" dirty="0"/>
              <a:t>= [a[1]]</a:t>
            </a:r>
          </a:p>
          <a:p>
            <a:pPr marL="0" indent="0">
              <a:buNone/>
            </a:pPr>
            <a:r>
              <a:rPr lang="en-US" sz="2400" dirty="0"/>
              <a:t>  </a:t>
            </a:r>
            <a:r>
              <a:rPr lang="en-US" sz="2400" dirty="0" smtClean="0"/>
              <a:t>	k </a:t>
            </a:r>
            <a:r>
              <a:rPr lang="en-US" sz="2400" dirty="0"/>
              <a:t>= 1</a:t>
            </a:r>
          </a:p>
          <a:p>
            <a:pPr marL="0" indent="0">
              <a:buNone/>
            </a:pPr>
            <a:endParaRPr lang="en-US" sz="2400" dirty="0"/>
          </a:p>
          <a:p>
            <a:pPr marL="0" indent="0">
              <a:buNone/>
            </a:pPr>
            <a:r>
              <a:rPr lang="en-US" sz="2400" dirty="0"/>
              <a:t>  </a:t>
            </a:r>
            <a:r>
              <a:rPr lang="en-US" sz="2400" dirty="0" smtClean="0"/>
              <a:t>	for </a:t>
            </a:r>
            <a:r>
              <a:rPr lang="en-US" sz="2400" dirty="0" err="1"/>
              <a:t>i</a:t>
            </a:r>
            <a:r>
              <a:rPr lang="en-US" sz="2400" dirty="0"/>
              <a:t> in 2 to </a:t>
            </a:r>
            <a:r>
              <a:rPr lang="en-US" sz="2400" dirty="0" err="1"/>
              <a:t>a.length</a:t>
            </a:r>
            <a:endParaRPr lang="en-US" sz="2400" dirty="0"/>
          </a:p>
          <a:p>
            <a:pPr marL="0" indent="0">
              <a:buNone/>
            </a:pPr>
            <a:r>
              <a:rPr lang="en-US" sz="2400" dirty="0"/>
              <a:t>    </a:t>
            </a:r>
            <a:r>
              <a:rPr lang="en-US" sz="2400" dirty="0" smtClean="0"/>
              <a:t>		if </a:t>
            </a:r>
            <a:r>
              <a:rPr lang="en-US" sz="2400" dirty="0"/>
              <a:t>s[</a:t>
            </a:r>
            <a:r>
              <a:rPr lang="en-US" sz="2400" dirty="0" err="1"/>
              <a:t>i</a:t>
            </a:r>
            <a:r>
              <a:rPr lang="en-US" sz="2400" dirty="0"/>
              <a:t>] &gt;= f[k]</a:t>
            </a:r>
          </a:p>
          <a:p>
            <a:pPr marL="0" indent="0">
              <a:buNone/>
            </a:pPr>
            <a:r>
              <a:rPr lang="en-US" sz="2400" dirty="0"/>
              <a:t>      </a:t>
            </a:r>
            <a:r>
              <a:rPr lang="en-US" sz="2400" dirty="0" smtClean="0"/>
              <a:t>		</a:t>
            </a:r>
            <a:r>
              <a:rPr lang="en-US" sz="2400" dirty="0" err="1" smtClean="0"/>
              <a:t>A.append</a:t>
            </a:r>
            <a:r>
              <a:rPr lang="en-US" sz="2400" dirty="0" smtClean="0"/>
              <a:t>(a[</a:t>
            </a:r>
            <a:r>
              <a:rPr lang="en-US" sz="2400" dirty="0" err="1" smtClean="0"/>
              <a:t>i</a:t>
            </a:r>
            <a:r>
              <a:rPr lang="en-US" sz="2400" dirty="0"/>
              <a:t>])</a:t>
            </a:r>
          </a:p>
          <a:p>
            <a:pPr marL="0" indent="0">
              <a:buNone/>
            </a:pPr>
            <a:r>
              <a:rPr lang="en-US" sz="2400" dirty="0"/>
              <a:t>      </a:t>
            </a:r>
            <a:r>
              <a:rPr lang="en-US" sz="2400" dirty="0" smtClean="0"/>
              <a:t>		k=</a:t>
            </a:r>
            <a:r>
              <a:rPr lang="en-US" sz="2400" dirty="0" err="1" smtClean="0"/>
              <a:t>i</a:t>
            </a:r>
            <a:endParaRPr lang="en-US" sz="2400" dirty="0"/>
          </a:p>
          <a:p>
            <a:pPr marL="0" indent="0">
              <a:buNone/>
            </a:pPr>
            <a:r>
              <a:rPr lang="en-US" sz="2400" dirty="0"/>
              <a:t>  </a:t>
            </a:r>
            <a:r>
              <a:rPr lang="en-US" sz="2400" dirty="0" smtClean="0"/>
              <a:t>	return </a:t>
            </a:r>
            <a:r>
              <a:rPr lang="en-US" sz="2400" dirty="0"/>
              <a:t>A</a:t>
            </a:r>
          </a:p>
        </p:txBody>
      </p:sp>
    </p:spTree>
    <p:extLst>
      <p:ext uri="{BB962C8B-B14F-4D97-AF65-F5344CB8AC3E}">
        <p14:creationId xmlns:p14="http://schemas.microsoft.com/office/powerpoint/2010/main" val="26565983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a:t>Bellman-Ford algorithm</a:t>
            </a:r>
          </a:p>
        </p:txBody>
      </p:sp>
      <p:grpSp>
        <p:nvGrpSpPr>
          <p:cNvPr id="118787" name="Group 3"/>
          <p:cNvGrpSpPr>
            <a:grpSpLocks/>
          </p:cNvGrpSpPr>
          <p:nvPr/>
        </p:nvGrpSpPr>
        <p:grpSpPr bwMode="auto">
          <a:xfrm>
            <a:off x="2667000" y="3276600"/>
            <a:ext cx="533400" cy="533400"/>
            <a:chOff x="1824" y="2736"/>
            <a:chExt cx="336" cy="336"/>
          </a:xfrm>
        </p:grpSpPr>
        <p:sp>
          <p:nvSpPr>
            <p:cNvPr id="118788"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789"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8790" name="Group 6"/>
          <p:cNvGrpSpPr>
            <a:grpSpLocks/>
          </p:cNvGrpSpPr>
          <p:nvPr/>
        </p:nvGrpSpPr>
        <p:grpSpPr bwMode="auto">
          <a:xfrm>
            <a:off x="3581400" y="1981200"/>
            <a:ext cx="533400" cy="533400"/>
            <a:chOff x="1824" y="2736"/>
            <a:chExt cx="336" cy="336"/>
          </a:xfrm>
        </p:grpSpPr>
        <p:sp>
          <p:nvSpPr>
            <p:cNvPr id="118791"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792"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8793" name="Group 9"/>
          <p:cNvGrpSpPr>
            <a:grpSpLocks/>
          </p:cNvGrpSpPr>
          <p:nvPr/>
        </p:nvGrpSpPr>
        <p:grpSpPr bwMode="auto">
          <a:xfrm>
            <a:off x="2667000" y="4495800"/>
            <a:ext cx="533400" cy="533400"/>
            <a:chOff x="1824" y="2736"/>
            <a:chExt cx="336" cy="336"/>
          </a:xfrm>
        </p:grpSpPr>
        <p:sp>
          <p:nvSpPr>
            <p:cNvPr id="118794"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795"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8796" name="Group 12"/>
          <p:cNvGrpSpPr>
            <a:grpSpLocks/>
          </p:cNvGrpSpPr>
          <p:nvPr/>
        </p:nvGrpSpPr>
        <p:grpSpPr bwMode="auto">
          <a:xfrm>
            <a:off x="3733800" y="5334000"/>
            <a:ext cx="533400" cy="533400"/>
            <a:chOff x="1824" y="2736"/>
            <a:chExt cx="336" cy="336"/>
          </a:xfrm>
        </p:grpSpPr>
        <p:sp>
          <p:nvSpPr>
            <p:cNvPr id="118797"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798"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8799" name="Group 15"/>
          <p:cNvGrpSpPr>
            <a:grpSpLocks/>
          </p:cNvGrpSpPr>
          <p:nvPr/>
        </p:nvGrpSpPr>
        <p:grpSpPr bwMode="auto">
          <a:xfrm>
            <a:off x="5029200" y="1981200"/>
            <a:ext cx="533400" cy="533400"/>
            <a:chOff x="1824" y="2736"/>
            <a:chExt cx="336" cy="336"/>
          </a:xfrm>
        </p:grpSpPr>
        <p:sp>
          <p:nvSpPr>
            <p:cNvPr id="118800"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801"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8802" name="Group 18"/>
          <p:cNvGrpSpPr>
            <a:grpSpLocks/>
          </p:cNvGrpSpPr>
          <p:nvPr/>
        </p:nvGrpSpPr>
        <p:grpSpPr bwMode="auto">
          <a:xfrm>
            <a:off x="5257800" y="5334000"/>
            <a:ext cx="533400" cy="533400"/>
            <a:chOff x="1824" y="2736"/>
            <a:chExt cx="336" cy="336"/>
          </a:xfrm>
        </p:grpSpPr>
        <p:sp>
          <p:nvSpPr>
            <p:cNvPr id="118803"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804"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8805" name="Group 21"/>
          <p:cNvGrpSpPr>
            <a:grpSpLocks/>
          </p:cNvGrpSpPr>
          <p:nvPr/>
        </p:nvGrpSpPr>
        <p:grpSpPr bwMode="auto">
          <a:xfrm>
            <a:off x="6172200" y="3200400"/>
            <a:ext cx="533400" cy="533400"/>
            <a:chOff x="1824" y="2736"/>
            <a:chExt cx="336" cy="336"/>
          </a:xfrm>
        </p:grpSpPr>
        <p:sp>
          <p:nvSpPr>
            <p:cNvPr id="118806"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807"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8808" name="Group 24"/>
          <p:cNvGrpSpPr>
            <a:grpSpLocks/>
          </p:cNvGrpSpPr>
          <p:nvPr/>
        </p:nvGrpSpPr>
        <p:grpSpPr bwMode="auto">
          <a:xfrm>
            <a:off x="6248400" y="4419600"/>
            <a:ext cx="533400" cy="533400"/>
            <a:chOff x="1824" y="2736"/>
            <a:chExt cx="336" cy="336"/>
          </a:xfrm>
        </p:grpSpPr>
        <p:sp>
          <p:nvSpPr>
            <p:cNvPr id="118809"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8810"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8811"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2"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3"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4"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5"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6"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7"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8"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19"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20"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21"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8822"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8823"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8824"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8825"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8826"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8827"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8828"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8829"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8830"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8831"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8832"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8833"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8834"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5</a:t>
            </a:r>
          </a:p>
        </p:txBody>
      </p:sp>
      <p:sp>
        <p:nvSpPr>
          <p:cNvPr id="118835"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5</a:t>
            </a:r>
          </a:p>
        </p:txBody>
      </p:sp>
      <p:sp>
        <p:nvSpPr>
          <p:cNvPr id="118836"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6</a:t>
            </a:r>
          </a:p>
        </p:txBody>
      </p:sp>
      <p:sp>
        <p:nvSpPr>
          <p:cNvPr id="118837"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10</a:t>
            </a:r>
          </a:p>
        </p:txBody>
      </p:sp>
      <p:sp>
        <p:nvSpPr>
          <p:cNvPr id="118838"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7</a:t>
            </a:r>
          </a:p>
        </p:txBody>
      </p:sp>
      <p:sp>
        <p:nvSpPr>
          <p:cNvPr id="118839"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9</a:t>
            </a:r>
          </a:p>
        </p:txBody>
      </p:sp>
      <p:sp>
        <p:nvSpPr>
          <p:cNvPr id="118840"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8</a:t>
            </a:r>
          </a:p>
        </p:txBody>
      </p:sp>
      <p:sp>
        <p:nvSpPr>
          <p:cNvPr id="118841"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6</a:t>
            </a:r>
          </a:p>
        </p:txBody>
      </p:sp>
    </p:spTree>
    <p:extLst>
      <p:ext uri="{BB962C8B-B14F-4D97-AF65-F5344CB8AC3E}">
        <p14:creationId xmlns:p14="http://schemas.microsoft.com/office/powerpoint/2010/main" val="340479431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en-US"/>
              <a:t>Bellman-Ford algorithm</a:t>
            </a:r>
          </a:p>
        </p:txBody>
      </p:sp>
      <p:grpSp>
        <p:nvGrpSpPr>
          <p:cNvPr id="119811" name="Group 3"/>
          <p:cNvGrpSpPr>
            <a:grpSpLocks/>
          </p:cNvGrpSpPr>
          <p:nvPr/>
        </p:nvGrpSpPr>
        <p:grpSpPr bwMode="auto">
          <a:xfrm>
            <a:off x="2667000" y="3276600"/>
            <a:ext cx="533400" cy="533400"/>
            <a:chOff x="1824" y="2736"/>
            <a:chExt cx="336" cy="336"/>
          </a:xfrm>
        </p:grpSpPr>
        <p:sp>
          <p:nvSpPr>
            <p:cNvPr id="119812" name="Oval 4"/>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13" name="Text Box 5"/>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G</a:t>
              </a:r>
            </a:p>
          </p:txBody>
        </p:sp>
      </p:grpSp>
      <p:grpSp>
        <p:nvGrpSpPr>
          <p:cNvPr id="119814" name="Group 6"/>
          <p:cNvGrpSpPr>
            <a:grpSpLocks/>
          </p:cNvGrpSpPr>
          <p:nvPr/>
        </p:nvGrpSpPr>
        <p:grpSpPr bwMode="auto">
          <a:xfrm>
            <a:off x="3581400" y="1981200"/>
            <a:ext cx="533400" cy="533400"/>
            <a:chOff x="1824" y="2736"/>
            <a:chExt cx="336" cy="336"/>
          </a:xfrm>
        </p:grpSpPr>
        <p:sp>
          <p:nvSpPr>
            <p:cNvPr id="119815" name="Oval 7"/>
            <p:cNvSpPr>
              <a:spLocks noChangeArrowheads="1"/>
            </p:cNvSpPr>
            <p:nvPr/>
          </p:nvSpPr>
          <p:spPr bwMode="auto">
            <a:xfrm>
              <a:off x="1824" y="2736"/>
              <a:ext cx="336" cy="336"/>
            </a:xfrm>
            <a:prstGeom prst="ellipse">
              <a:avLst/>
            </a:prstGeom>
            <a:solidFill>
              <a:srgbClr val="1F02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16" name="Text Box 8"/>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S</a:t>
              </a:r>
            </a:p>
          </p:txBody>
        </p:sp>
      </p:grpSp>
      <p:grpSp>
        <p:nvGrpSpPr>
          <p:cNvPr id="119817" name="Group 9"/>
          <p:cNvGrpSpPr>
            <a:grpSpLocks/>
          </p:cNvGrpSpPr>
          <p:nvPr/>
        </p:nvGrpSpPr>
        <p:grpSpPr bwMode="auto">
          <a:xfrm>
            <a:off x="2667000" y="4495800"/>
            <a:ext cx="533400" cy="533400"/>
            <a:chOff x="1824" y="2736"/>
            <a:chExt cx="336" cy="336"/>
          </a:xfrm>
        </p:grpSpPr>
        <p:sp>
          <p:nvSpPr>
            <p:cNvPr id="119818" name="Oval 10"/>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19" name="Text Box 11"/>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F</a:t>
              </a:r>
            </a:p>
          </p:txBody>
        </p:sp>
      </p:grpSp>
      <p:grpSp>
        <p:nvGrpSpPr>
          <p:cNvPr id="119820" name="Group 12"/>
          <p:cNvGrpSpPr>
            <a:grpSpLocks/>
          </p:cNvGrpSpPr>
          <p:nvPr/>
        </p:nvGrpSpPr>
        <p:grpSpPr bwMode="auto">
          <a:xfrm>
            <a:off x="3733800" y="5334000"/>
            <a:ext cx="533400" cy="533400"/>
            <a:chOff x="1824" y="2736"/>
            <a:chExt cx="336" cy="336"/>
          </a:xfrm>
        </p:grpSpPr>
        <p:sp>
          <p:nvSpPr>
            <p:cNvPr id="119821" name="Oval 13"/>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22" name="Text Box 14"/>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E</a:t>
              </a:r>
            </a:p>
          </p:txBody>
        </p:sp>
      </p:grpSp>
      <p:grpSp>
        <p:nvGrpSpPr>
          <p:cNvPr id="119823" name="Group 15"/>
          <p:cNvGrpSpPr>
            <a:grpSpLocks/>
          </p:cNvGrpSpPr>
          <p:nvPr/>
        </p:nvGrpSpPr>
        <p:grpSpPr bwMode="auto">
          <a:xfrm>
            <a:off x="5029200" y="1981200"/>
            <a:ext cx="533400" cy="533400"/>
            <a:chOff x="1824" y="2736"/>
            <a:chExt cx="336" cy="336"/>
          </a:xfrm>
        </p:grpSpPr>
        <p:sp>
          <p:nvSpPr>
            <p:cNvPr id="119824" name="Oval 16"/>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25" name="Text Box 17"/>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A</a:t>
              </a:r>
            </a:p>
          </p:txBody>
        </p:sp>
      </p:grpSp>
      <p:grpSp>
        <p:nvGrpSpPr>
          <p:cNvPr id="119826" name="Group 18"/>
          <p:cNvGrpSpPr>
            <a:grpSpLocks/>
          </p:cNvGrpSpPr>
          <p:nvPr/>
        </p:nvGrpSpPr>
        <p:grpSpPr bwMode="auto">
          <a:xfrm>
            <a:off x="5257800" y="5334000"/>
            <a:ext cx="533400" cy="533400"/>
            <a:chOff x="1824" y="2736"/>
            <a:chExt cx="336" cy="336"/>
          </a:xfrm>
        </p:grpSpPr>
        <p:sp>
          <p:nvSpPr>
            <p:cNvPr id="119827" name="Oval 19"/>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28" name="Text Box 20"/>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D</a:t>
              </a:r>
            </a:p>
          </p:txBody>
        </p:sp>
      </p:grpSp>
      <p:grpSp>
        <p:nvGrpSpPr>
          <p:cNvPr id="119829" name="Group 21"/>
          <p:cNvGrpSpPr>
            <a:grpSpLocks/>
          </p:cNvGrpSpPr>
          <p:nvPr/>
        </p:nvGrpSpPr>
        <p:grpSpPr bwMode="auto">
          <a:xfrm>
            <a:off x="6172200" y="3200400"/>
            <a:ext cx="533400" cy="533400"/>
            <a:chOff x="1824" y="2736"/>
            <a:chExt cx="336" cy="336"/>
          </a:xfrm>
        </p:grpSpPr>
        <p:sp>
          <p:nvSpPr>
            <p:cNvPr id="119830" name="Oval 22"/>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31" name="Text Box 23"/>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B</a:t>
              </a:r>
            </a:p>
          </p:txBody>
        </p:sp>
      </p:grpSp>
      <p:grpSp>
        <p:nvGrpSpPr>
          <p:cNvPr id="119832" name="Group 24"/>
          <p:cNvGrpSpPr>
            <a:grpSpLocks/>
          </p:cNvGrpSpPr>
          <p:nvPr/>
        </p:nvGrpSpPr>
        <p:grpSpPr bwMode="auto">
          <a:xfrm>
            <a:off x="6248400" y="4419600"/>
            <a:ext cx="533400" cy="533400"/>
            <a:chOff x="1824" y="2736"/>
            <a:chExt cx="336" cy="336"/>
          </a:xfrm>
        </p:grpSpPr>
        <p:sp>
          <p:nvSpPr>
            <p:cNvPr id="119833" name="Oval 25"/>
            <p:cNvSpPr>
              <a:spLocks noChangeArrowheads="1"/>
            </p:cNvSpPr>
            <p:nvPr/>
          </p:nvSpPr>
          <p:spPr bwMode="auto">
            <a:xfrm>
              <a:off x="1824" y="2736"/>
              <a:ext cx="336" cy="33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34" name="Text Box 26"/>
            <p:cNvSpPr txBox="1">
              <a:spLocks noChangeArrowheads="1"/>
            </p:cNvSpPr>
            <p:nvPr/>
          </p:nvSpPr>
          <p:spPr bwMode="auto">
            <a:xfrm>
              <a:off x="1872" y="273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latin typeface="Times New Roman" panose="02020603050405020304" pitchFamily="18" charset="0"/>
                </a:rPr>
                <a:t>C</a:t>
              </a:r>
            </a:p>
          </p:txBody>
        </p:sp>
      </p:grpSp>
      <p:sp>
        <p:nvSpPr>
          <p:cNvPr id="119835" name="Line 27"/>
          <p:cNvSpPr>
            <a:spLocks noChangeShapeType="1"/>
          </p:cNvSpPr>
          <p:nvPr/>
        </p:nvSpPr>
        <p:spPr bwMode="auto">
          <a:xfrm>
            <a:off x="4114800" y="22098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36" name="Line 28"/>
          <p:cNvSpPr>
            <a:spLocks noChangeShapeType="1"/>
          </p:cNvSpPr>
          <p:nvPr/>
        </p:nvSpPr>
        <p:spPr bwMode="auto">
          <a:xfrm flipH="1" flipV="1">
            <a:off x="5562600" y="2362200"/>
            <a:ext cx="6858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37" name="Line 29"/>
          <p:cNvSpPr>
            <a:spLocks noChangeShapeType="1"/>
          </p:cNvSpPr>
          <p:nvPr/>
        </p:nvSpPr>
        <p:spPr bwMode="auto">
          <a:xfrm>
            <a:off x="6477000" y="37338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38" name="Line 30"/>
          <p:cNvSpPr>
            <a:spLocks noChangeShapeType="1"/>
          </p:cNvSpPr>
          <p:nvPr/>
        </p:nvSpPr>
        <p:spPr bwMode="auto">
          <a:xfrm flipH="1">
            <a:off x="5715000" y="48768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39" name="Line 31"/>
          <p:cNvSpPr>
            <a:spLocks noChangeShapeType="1"/>
          </p:cNvSpPr>
          <p:nvPr/>
        </p:nvSpPr>
        <p:spPr bwMode="auto">
          <a:xfrm flipH="1">
            <a:off x="4267200" y="56388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0" name="Line 32"/>
          <p:cNvSpPr>
            <a:spLocks noChangeShapeType="1"/>
          </p:cNvSpPr>
          <p:nvPr/>
        </p:nvSpPr>
        <p:spPr bwMode="auto">
          <a:xfrm>
            <a:off x="3124200" y="49530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1" name="Line 33"/>
          <p:cNvSpPr>
            <a:spLocks noChangeShapeType="1"/>
          </p:cNvSpPr>
          <p:nvPr/>
        </p:nvSpPr>
        <p:spPr bwMode="auto">
          <a:xfrm>
            <a:off x="2895600" y="38100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2" name="Line 34"/>
          <p:cNvSpPr>
            <a:spLocks noChangeShapeType="1"/>
          </p:cNvSpPr>
          <p:nvPr/>
        </p:nvSpPr>
        <p:spPr bwMode="auto">
          <a:xfrm flipH="1">
            <a:off x="3048000" y="2438400"/>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3" name="Line 35"/>
          <p:cNvSpPr>
            <a:spLocks noChangeShapeType="1"/>
          </p:cNvSpPr>
          <p:nvPr/>
        </p:nvSpPr>
        <p:spPr bwMode="auto">
          <a:xfrm flipV="1">
            <a:off x="3124200" y="2438400"/>
            <a:ext cx="1981200" cy="2133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4" name="Line 36"/>
          <p:cNvSpPr>
            <a:spLocks noChangeShapeType="1"/>
          </p:cNvSpPr>
          <p:nvPr/>
        </p:nvSpPr>
        <p:spPr bwMode="auto">
          <a:xfrm flipH="1">
            <a:off x="4114800" y="2514600"/>
            <a:ext cx="1143000" cy="2819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5" name="Line 37"/>
          <p:cNvSpPr>
            <a:spLocks noChangeShapeType="1"/>
          </p:cNvSpPr>
          <p:nvPr/>
        </p:nvSpPr>
        <p:spPr bwMode="auto">
          <a:xfrm flipV="1">
            <a:off x="4191000" y="3581400"/>
            <a:ext cx="198120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46" name="Text Box 38"/>
          <p:cNvSpPr txBox="1">
            <a:spLocks noChangeArrowheads="1"/>
          </p:cNvSpPr>
          <p:nvPr/>
        </p:nvSpPr>
        <p:spPr bwMode="auto">
          <a:xfrm>
            <a:off x="4267200" y="184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10</a:t>
            </a:r>
          </a:p>
        </p:txBody>
      </p:sp>
      <p:sp>
        <p:nvSpPr>
          <p:cNvPr id="119847" name="Text Box 39"/>
          <p:cNvSpPr txBox="1">
            <a:spLocks noChangeArrowheads="1"/>
          </p:cNvSpPr>
          <p:nvPr/>
        </p:nvSpPr>
        <p:spPr bwMode="auto">
          <a:xfrm>
            <a:off x="3048000" y="2528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8</a:t>
            </a:r>
          </a:p>
        </p:txBody>
      </p:sp>
      <p:sp>
        <p:nvSpPr>
          <p:cNvPr id="119848" name="Text Box 40"/>
          <p:cNvSpPr txBox="1">
            <a:spLocks noChangeArrowheads="1"/>
          </p:cNvSpPr>
          <p:nvPr/>
        </p:nvSpPr>
        <p:spPr bwMode="auto">
          <a:xfrm>
            <a:off x="2590800" y="3900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9849" name="Text Box 41"/>
          <p:cNvSpPr txBox="1">
            <a:spLocks noChangeArrowheads="1"/>
          </p:cNvSpPr>
          <p:nvPr/>
        </p:nvSpPr>
        <p:spPr bwMode="auto">
          <a:xfrm>
            <a:off x="3048000" y="5119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9850" name="Text Box 42"/>
          <p:cNvSpPr txBox="1">
            <a:spLocks noChangeArrowheads="1"/>
          </p:cNvSpPr>
          <p:nvPr/>
        </p:nvSpPr>
        <p:spPr bwMode="auto">
          <a:xfrm>
            <a:off x="4572000" y="56530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9851" name="Text Box 43"/>
          <p:cNvSpPr txBox="1">
            <a:spLocks noChangeArrowheads="1"/>
          </p:cNvSpPr>
          <p:nvPr/>
        </p:nvSpPr>
        <p:spPr bwMode="auto">
          <a:xfrm>
            <a:off x="6019800" y="5029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3</a:t>
            </a:r>
          </a:p>
        </p:txBody>
      </p:sp>
      <p:sp>
        <p:nvSpPr>
          <p:cNvPr id="119852" name="Text Box 44"/>
          <p:cNvSpPr txBox="1">
            <a:spLocks noChangeArrowheads="1"/>
          </p:cNvSpPr>
          <p:nvPr/>
        </p:nvSpPr>
        <p:spPr bwMode="auto">
          <a:xfrm>
            <a:off x="6477000" y="38242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9853" name="Text Box 45"/>
          <p:cNvSpPr txBox="1">
            <a:spLocks noChangeArrowheads="1"/>
          </p:cNvSpPr>
          <p:nvPr/>
        </p:nvSpPr>
        <p:spPr bwMode="auto">
          <a:xfrm>
            <a:off x="5867400" y="2514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1</a:t>
            </a:r>
          </a:p>
        </p:txBody>
      </p:sp>
      <p:sp>
        <p:nvSpPr>
          <p:cNvPr id="119854" name="Text Box 46"/>
          <p:cNvSpPr txBox="1">
            <a:spLocks noChangeArrowheads="1"/>
          </p:cNvSpPr>
          <p:nvPr/>
        </p:nvSpPr>
        <p:spPr bwMode="auto">
          <a:xfrm>
            <a:off x="4800600" y="3519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9855" name="Text Box 47"/>
          <p:cNvSpPr txBox="1">
            <a:spLocks noChangeArrowheads="1"/>
          </p:cNvSpPr>
          <p:nvPr/>
        </p:nvSpPr>
        <p:spPr bwMode="auto">
          <a:xfrm>
            <a:off x="5181600" y="4357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-2</a:t>
            </a:r>
          </a:p>
        </p:txBody>
      </p:sp>
      <p:sp>
        <p:nvSpPr>
          <p:cNvPr id="119856" name="Text Box 48"/>
          <p:cNvSpPr txBox="1">
            <a:spLocks noChangeArrowheads="1"/>
          </p:cNvSpPr>
          <p:nvPr/>
        </p:nvSpPr>
        <p:spPr bwMode="auto">
          <a:xfrm>
            <a:off x="3733800" y="32146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-4</a:t>
            </a:r>
          </a:p>
        </p:txBody>
      </p:sp>
      <p:sp>
        <p:nvSpPr>
          <p:cNvPr id="119857" name="Text Box 49"/>
          <p:cNvSpPr txBox="1">
            <a:spLocks noChangeArrowheads="1"/>
          </p:cNvSpPr>
          <p:nvPr/>
        </p:nvSpPr>
        <p:spPr bwMode="auto">
          <a:xfrm>
            <a:off x="3657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rPr>
              <a:t>0</a:t>
            </a:r>
          </a:p>
        </p:txBody>
      </p:sp>
      <p:sp>
        <p:nvSpPr>
          <p:cNvPr id="119858" name="Text Box 50"/>
          <p:cNvSpPr txBox="1">
            <a:spLocks noChangeArrowheads="1"/>
          </p:cNvSpPr>
          <p:nvPr/>
        </p:nvSpPr>
        <p:spPr bwMode="auto">
          <a:xfrm>
            <a:off x="5181600" y="1600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5</a:t>
            </a:r>
          </a:p>
        </p:txBody>
      </p:sp>
      <p:sp>
        <p:nvSpPr>
          <p:cNvPr id="119859" name="Text Box 51"/>
          <p:cNvSpPr txBox="1">
            <a:spLocks noChangeArrowheads="1"/>
          </p:cNvSpPr>
          <p:nvPr/>
        </p:nvSpPr>
        <p:spPr bwMode="auto">
          <a:xfrm>
            <a:off x="6400800" y="2819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5</a:t>
            </a:r>
          </a:p>
        </p:txBody>
      </p:sp>
      <p:sp>
        <p:nvSpPr>
          <p:cNvPr id="119860" name="Text Box 52"/>
          <p:cNvSpPr txBox="1">
            <a:spLocks noChangeArrowheads="1"/>
          </p:cNvSpPr>
          <p:nvPr/>
        </p:nvSpPr>
        <p:spPr bwMode="auto">
          <a:xfrm>
            <a:off x="6858000" y="44338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6</a:t>
            </a:r>
          </a:p>
        </p:txBody>
      </p:sp>
      <p:sp>
        <p:nvSpPr>
          <p:cNvPr id="119861" name="Text Box 53"/>
          <p:cNvSpPr txBox="1">
            <a:spLocks noChangeArrowheads="1"/>
          </p:cNvSpPr>
          <p:nvPr/>
        </p:nvSpPr>
        <p:spPr bwMode="auto">
          <a:xfrm>
            <a:off x="5562600" y="5805489"/>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sym typeface="Symbol" panose="05050102010706020507" pitchFamily="18" charset="2"/>
              </a:rPr>
              <a:t>9</a:t>
            </a:r>
          </a:p>
        </p:txBody>
      </p:sp>
      <p:sp>
        <p:nvSpPr>
          <p:cNvPr id="119862" name="Text Box 54"/>
          <p:cNvSpPr txBox="1">
            <a:spLocks noChangeArrowheads="1"/>
          </p:cNvSpPr>
          <p:nvPr/>
        </p:nvSpPr>
        <p:spPr bwMode="auto">
          <a:xfrm>
            <a:off x="3733800" y="58674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7</a:t>
            </a:r>
          </a:p>
        </p:txBody>
      </p:sp>
      <p:sp>
        <p:nvSpPr>
          <p:cNvPr id="119863" name="Text Box 55"/>
          <p:cNvSpPr txBox="1">
            <a:spLocks noChangeArrowheads="1"/>
          </p:cNvSpPr>
          <p:nvPr/>
        </p:nvSpPr>
        <p:spPr bwMode="auto">
          <a:xfrm>
            <a:off x="2286000" y="46482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9</a:t>
            </a:r>
          </a:p>
        </p:txBody>
      </p:sp>
      <p:sp>
        <p:nvSpPr>
          <p:cNvPr id="119864" name="Text Box 56"/>
          <p:cNvSpPr txBox="1">
            <a:spLocks noChangeArrowheads="1"/>
          </p:cNvSpPr>
          <p:nvPr/>
        </p:nvSpPr>
        <p:spPr bwMode="auto">
          <a:xfrm>
            <a:off x="2209800" y="3276601"/>
            <a:ext cx="4572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00FF00"/>
                </a:solidFill>
                <a:sym typeface="Symbol" panose="05050102010706020507" pitchFamily="18" charset="2"/>
              </a:rPr>
              <a:t>8</a:t>
            </a:r>
          </a:p>
        </p:txBody>
      </p:sp>
      <p:sp>
        <p:nvSpPr>
          <p:cNvPr id="119865" name="Text Box 57"/>
          <p:cNvSpPr txBox="1">
            <a:spLocks noChangeArrowheads="1"/>
          </p:cNvSpPr>
          <p:nvPr/>
        </p:nvSpPr>
        <p:spPr bwMode="auto">
          <a:xfrm>
            <a:off x="7467600" y="2057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Iteration: 7</a:t>
            </a:r>
          </a:p>
        </p:txBody>
      </p:sp>
      <p:sp>
        <p:nvSpPr>
          <p:cNvPr id="119866" name="Text Box 58"/>
          <p:cNvSpPr txBox="1">
            <a:spLocks noChangeArrowheads="1"/>
          </p:cNvSpPr>
          <p:nvPr/>
        </p:nvSpPr>
        <p:spPr bwMode="auto">
          <a:xfrm>
            <a:off x="7543800" y="3200401"/>
            <a:ext cx="2209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rgbClr val="FF0000"/>
                </a:solidFill>
              </a:rPr>
              <a:t>D (and all other nodes) have the correct distance and path</a:t>
            </a:r>
          </a:p>
        </p:txBody>
      </p:sp>
    </p:spTree>
    <p:extLst>
      <p:ext uri="{BB962C8B-B14F-4D97-AF65-F5344CB8AC3E}">
        <p14:creationId xmlns:p14="http://schemas.microsoft.com/office/powerpoint/2010/main" val="963191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6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4" name="Rectangle 1"/>
          <p:cNvSpPr>
            <a:spLocks noGrp="1" noChangeArrowheads="1"/>
          </p:cNvSpPr>
          <p:nvPr>
            <p:ph idx="1"/>
          </p:nvPr>
        </p:nvSpPr>
        <p:spPr bwMode="auto">
          <a:xfrm>
            <a:off x="180110" y="117693"/>
            <a:ext cx="11831780" cy="674030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ourier New" panose="02070309020205020404" pitchFamily="49" charset="0"/>
              </a:rPr>
              <a:t>Algorithm </a:t>
            </a:r>
            <a:r>
              <a:rPr kumimoji="0" lang="en-US" altLang="en-US" sz="1800" b="1" i="0" u="none" strike="noStrike" cap="none" normalizeH="0" baseline="0" dirty="0" err="1" smtClean="0">
                <a:ln>
                  <a:noFill/>
                </a:ln>
                <a:solidFill>
                  <a:srgbClr val="000000"/>
                </a:solidFill>
                <a:effectLst/>
                <a:latin typeface="Courier New" panose="02070309020205020404" pitchFamily="49" charset="0"/>
              </a:rPr>
              <a:t>BellmanFord</a:t>
            </a:r>
            <a:r>
              <a:rPr kumimoji="0" lang="en-US" altLang="en-US" sz="1800" b="1" i="0" u="none" strike="noStrike" cap="none" normalizeH="0" baseline="0" dirty="0" smtClean="0">
                <a:ln>
                  <a:noFill/>
                </a:ln>
                <a:solidFill>
                  <a:srgbClr val="000000"/>
                </a:solidFill>
                <a:effectLst/>
                <a:latin typeface="Courier New" panose="02070309020205020404" pitchFamily="49" charset="0"/>
              </a:rPr>
              <a:t>(</a:t>
            </a:r>
            <a:r>
              <a:rPr kumimoji="0" lang="en-US" altLang="en-US" sz="1800" b="1" i="1" u="none" strike="noStrike" cap="none" normalizeH="0" baseline="0" dirty="0" smtClean="0">
                <a:ln>
                  <a:noFill/>
                </a:ln>
                <a:solidFill>
                  <a:srgbClr val="000000"/>
                </a:solidFill>
                <a:effectLst/>
                <a:latin typeface="Courier New" panose="02070309020205020404" pitchFamily="49" charset="0"/>
              </a:rPr>
              <a:t>G</a:t>
            </a:r>
            <a:r>
              <a:rPr kumimoji="0" lang="en-US" altLang="en-US" sz="1800" b="1" i="0" u="none" strike="noStrike" cap="none" normalizeH="0" baseline="0" dirty="0" smtClean="0">
                <a:ln>
                  <a:noFill/>
                </a:ln>
                <a:solidFill>
                  <a:srgbClr val="000000"/>
                </a:solidFill>
                <a:effectLst/>
                <a:latin typeface="Courier New" panose="02070309020205020404" pitchFamily="49" charset="0"/>
              </a:rPr>
              <a:t>, source)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1"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rgbClr val="000000"/>
                </a:solidFill>
                <a:effectLst/>
                <a:latin typeface="Courier New" panose="02070309020205020404" pitchFamily="49" charset="0"/>
              </a:rPr>
              <a:t>// Step 1: initialize graph</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latin typeface="Courier New" panose="02070309020205020404" pitchFamily="49" charset="0"/>
              </a:rPr>
              <a:t>for each</a:t>
            </a:r>
            <a:r>
              <a:rPr kumimoji="0" lang="en-US" altLang="en-US" sz="1800" b="0" i="0" u="none" strike="noStrike" cap="none" normalizeH="0" baseline="0" dirty="0" smtClean="0">
                <a:ln>
                  <a:noFill/>
                </a:ln>
                <a:solidFill>
                  <a:srgbClr val="000000"/>
                </a:solidFill>
                <a:effectLst/>
                <a:latin typeface="Courier New" panose="02070309020205020404" pitchFamily="49" charset="0"/>
              </a:rPr>
              <a:t> vertex v </a:t>
            </a:r>
            <a:r>
              <a:rPr kumimoji="0" lang="en-US" altLang="en-US" sz="1800" b="1" i="0" u="none" strike="noStrike" cap="none" normalizeH="0" baseline="0" dirty="0" smtClean="0">
                <a:ln>
                  <a:noFill/>
                </a:ln>
                <a:solidFill>
                  <a:srgbClr val="000000"/>
                </a:solidFill>
                <a:effectLst/>
                <a:latin typeface="Courier New" panose="02070309020205020404" pitchFamily="49" charset="0"/>
              </a:rPr>
              <a:t>in</a:t>
            </a:r>
            <a:r>
              <a:rPr kumimoji="0" lang="en-US" altLang="en-US" sz="1800" b="0" i="0" u="none" strike="noStrike" cap="none" normalizeH="0" baseline="0" dirty="0" smtClean="0">
                <a:ln>
                  <a:noFill/>
                </a:ln>
                <a:solidFill>
                  <a:srgbClr val="000000"/>
                </a:solidFill>
                <a:effectLst/>
                <a:latin typeface="Courier New" panose="02070309020205020404" pitchFamily="49" charset="0"/>
              </a:rPr>
              <a:t> vertices </a:t>
            </a:r>
            <a:r>
              <a:rPr kumimoji="0" lang="en-US" altLang="en-US" sz="1800" b="1" i="0" u="none" strike="noStrike" cap="none" normalizeH="0" baseline="0" dirty="0" smtClean="0">
                <a:ln>
                  <a:noFill/>
                </a:ln>
                <a:solidFill>
                  <a:srgbClr val="000000"/>
                </a:solidFill>
                <a:effectLst/>
                <a:latin typeface="Courier New" panose="02070309020205020404" pitchFamily="49" charset="0"/>
              </a:rPr>
              <a:t>do</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kumimoji="0" lang="en-US" altLang="en-US" sz="1800" b="0" i="0" u="none" strike="noStrike" cap="none" normalizeH="0" baseline="0" dirty="0" smtClean="0">
                <a:ln>
                  <a:noFill/>
                </a:ln>
                <a:solidFill>
                  <a:srgbClr val="000000"/>
                </a:solidFill>
                <a:effectLst/>
                <a:latin typeface="Courier New" panose="02070309020205020404" pitchFamily="49" charset="0"/>
              </a:rPr>
              <a:t>distance[v] := </a:t>
            </a:r>
            <a:r>
              <a:rPr kumimoji="0" lang="en-US" altLang="en-US" sz="1800" b="1" i="0" u="none" strike="noStrike" cap="none" normalizeH="0" baseline="0" dirty="0" err="1" smtClean="0">
                <a:ln>
                  <a:noFill/>
                </a:ln>
                <a:solidFill>
                  <a:srgbClr val="000000"/>
                </a:solidFill>
                <a:effectLst/>
                <a:latin typeface="Courier New" panose="02070309020205020404" pitchFamily="49" charset="0"/>
              </a:rPr>
              <a:t>inf</a:t>
            </a:r>
            <a:r>
              <a:rPr kumimoji="0" lang="en-US" altLang="en-US" sz="1800" b="0" i="0" u="none" strike="noStrike" cap="none" normalizeH="0" baseline="0" dirty="0" smtClean="0">
                <a:ln>
                  <a:noFill/>
                </a:ln>
                <a:solidFill>
                  <a:srgbClr val="000000"/>
                </a:solidFill>
                <a:effectLst/>
                <a:latin typeface="Courier New" panose="02070309020205020404" pitchFamily="49" charset="0"/>
              </a:rPr>
              <a:t> 		// Initialize the distance to all vertices to infinity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kumimoji="0" lang="en-US" altLang="en-US" sz="1800" b="0" i="0" u="none" strike="noStrike" cap="none" normalizeH="0" baseline="0" dirty="0" smtClean="0">
                <a:ln>
                  <a:noFill/>
                </a:ln>
                <a:solidFill>
                  <a:srgbClr val="000000"/>
                </a:solidFill>
                <a:effectLst/>
                <a:latin typeface="Courier New" panose="02070309020205020404" pitchFamily="49" charset="0"/>
              </a:rPr>
              <a:t>predecessor[v] := </a:t>
            </a:r>
            <a:r>
              <a:rPr kumimoji="0" lang="en-US" altLang="en-US" sz="1800" b="1" i="0" u="none" strike="noStrike" cap="none" normalizeH="0" baseline="0" dirty="0" smtClean="0">
                <a:ln>
                  <a:noFill/>
                </a:ln>
                <a:solidFill>
                  <a:srgbClr val="000000"/>
                </a:solidFill>
                <a:effectLst/>
                <a:latin typeface="Courier New" panose="02070309020205020404" pitchFamily="49" charset="0"/>
              </a:rPr>
              <a:t>null</a:t>
            </a:r>
            <a:r>
              <a:rPr lang="en-US" altLang="en-US" sz="1800" dirty="0">
                <a:solidFill>
                  <a:srgbClr val="000000"/>
                </a:solidFill>
                <a:latin typeface="Courier New" panose="02070309020205020404" pitchFamily="49" charset="0"/>
              </a:rPr>
              <a:t>	</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And having a null predecessor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Courier New" panose="02070309020205020404" pitchFamily="49" charset="0"/>
              </a:rPr>
              <a:t>distance[source</a:t>
            </a:r>
            <a:r>
              <a:rPr kumimoji="0" lang="en-US" altLang="en-US" sz="1800" b="0" i="0" u="none" strike="noStrike" cap="none" normalizeH="0" baseline="0" dirty="0" smtClean="0">
                <a:ln>
                  <a:noFill/>
                </a:ln>
                <a:solidFill>
                  <a:srgbClr val="000000"/>
                </a:solidFill>
                <a:effectLst/>
                <a:latin typeface="Courier New" panose="02070309020205020404" pitchFamily="49" charset="0"/>
              </a:rPr>
              <a:t>] := 0 	// The distance from the source to itself is, of course, zero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rgbClr val="000000"/>
                </a:solidFill>
                <a:effectLst/>
                <a:latin typeface="Courier New" panose="02070309020205020404" pitchFamily="49" charset="0"/>
              </a:rPr>
              <a:t>// Step 2: relax edges repeatedly</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latin typeface="Courier New" panose="02070309020205020404" pitchFamily="49" charset="0"/>
              </a:rPr>
              <a:t>for</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r>
              <a:rPr kumimoji="0" lang="en-US" altLang="en-US" sz="1800" b="0" i="0" u="none" strike="noStrike" cap="none" normalizeH="0" baseline="0" dirty="0" err="1" smtClean="0">
                <a:ln>
                  <a:noFill/>
                </a:ln>
                <a:solidFill>
                  <a:srgbClr val="000000"/>
                </a:solidFill>
                <a:effectLst/>
                <a:latin typeface="Courier New" panose="02070309020205020404" pitchFamily="49" charset="0"/>
              </a:rPr>
              <a:t>i</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r>
              <a:rPr kumimoji="0" lang="en-US" altLang="en-US" sz="1800" b="1" i="0" u="none" strike="noStrike" cap="none" normalizeH="0" baseline="0" dirty="0" smtClean="0">
                <a:ln>
                  <a:noFill/>
                </a:ln>
                <a:solidFill>
                  <a:srgbClr val="000000"/>
                </a:solidFill>
                <a:effectLst/>
                <a:latin typeface="Courier New" panose="02070309020205020404" pitchFamily="49" charset="0"/>
              </a:rPr>
              <a:t>from</a:t>
            </a:r>
            <a:r>
              <a:rPr kumimoji="0" lang="en-US" altLang="en-US" sz="1800" b="0" i="0" u="none" strike="noStrike" cap="none" normalizeH="0" baseline="0" dirty="0" smtClean="0">
                <a:ln>
                  <a:noFill/>
                </a:ln>
                <a:solidFill>
                  <a:srgbClr val="000000"/>
                </a:solidFill>
                <a:effectLst/>
                <a:latin typeface="Courier New" panose="02070309020205020404" pitchFamily="49" charset="0"/>
              </a:rPr>
              <a:t> 1 </a:t>
            </a:r>
            <a:r>
              <a:rPr kumimoji="0" lang="en-US" altLang="en-US" sz="1800" b="1" i="0" u="none" strike="noStrike" cap="none" normalizeH="0" baseline="0" dirty="0" smtClean="0">
                <a:ln>
                  <a:noFill/>
                </a:ln>
                <a:solidFill>
                  <a:srgbClr val="000000"/>
                </a:solidFill>
                <a:effectLst/>
                <a:latin typeface="Courier New" panose="02070309020205020404" pitchFamily="49" charset="0"/>
              </a:rPr>
              <a:t>to</a:t>
            </a:r>
            <a:r>
              <a:rPr kumimoji="0" lang="en-US" altLang="en-US" sz="1800" b="0" i="0" u="none" strike="noStrike" cap="none" normalizeH="0" baseline="0" dirty="0" smtClean="0">
                <a:ln>
                  <a:noFill/>
                </a:ln>
                <a:solidFill>
                  <a:srgbClr val="000000"/>
                </a:solidFill>
                <a:effectLst/>
                <a:latin typeface="Courier New" panose="02070309020205020404" pitchFamily="49" charset="0"/>
              </a:rPr>
              <a:t> size(vertices)−1 </a:t>
            </a:r>
            <a:r>
              <a:rPr kumimoji="0" lang="en-US" altLang="en-US" sz="1800" b="1" i="0" u="none" strike="noStrike" cap="none" normalizeH="0" baseline="0" dirty="0" smtClean="0">
                <a:ln>
                  <a:noFill/>
                </a:ln>
                <a:solidFill>
                  <a:srgbClr val="000000"/>
                </a:solidFill>
                <a:effectLst/>
                <a:latin typeface="Courier New" panose="02070309020205020404" pitchFamily="49" charset="0"/>
              </a:rPr>
              <a:t>do</a:t>
            </a:r>
            <a:r>
              <a:rPr kumimoji="0" lang="en-US" altLang="en-US" sz="1800" b="0" i="0" u="none" strike="noStrike" cap="none" normalizeH="0" baseline="0" dirty="0" smtClean="0">
                <a:ln>
                  <a:noFill/>
                </a:ln>
                <a:solidFill>
                  <a:srgbClr val="000000"/>
                </a:solidFill>
                <a:effectLst/>
                <a:latin typeface="Courier New" panose="02070309020205020404" pitchFamily="49" charset="0"/>
              </a:rPr>
              <a:t> 	//just |V|−1 repetitions; </a:t>
            </a:r>
            <a:r>
              <a:rPr kumimoji="0" lang="en-US" altLang="en-US" sz="1800" b="0" i="0" u="none" strike="noStrike" cap="none" normalizeH="0" baseline="0" dirty="0" err="1" smtClean="0">
                <a:ln>
                  <a:noFill/>
                </a:ln>
                <a:solidFill>
                  <a:srgbClr val="000000"/>
                </a:solidFill>
                <a:effectLst/>
                <a:latin typeface="Courier New" panose="02070309020205020404" pitchFamily="49" charset="0"/>
              </a:rPr>
              <a:t>i</a:t>
            </a:r>
            <a:r>
              <a:rPr kumimoji="0" lang="en-US" altLang="en-US" sz="1800" b="0" i="0" u="none" strike="noStrike" cap="none" normalizeH="0" baseline="0" dirty="0" smtClean="0">
                <a:ln>
                  <a:noFill/>
                </a:ln>
                <a:solidFill>
                  <a:srgbClr val="000000"/>
                </a:solidFill>
                <a:effectLst/>
                <a:latin typeface="Courier New" panose="02070309020205020404" pitchFamily="49" charset="0"/>
              </a:rPr>
              <a:t> is never referenced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kumimoji="0" lang="en-US" altLang="en-US" sz="1800" b="1" i="0" u="none" strike="noStrike" cap="none" normalizeH="0" baseline="0" dirty="0" smtClean="0">
                <a:ln>
                  <a:noFill/>
                </a:ln>
                <a:solidFill>
                  <a:srgbClr val="000000"/>
                </a:solidFill>
                <a:effectLst/>
                <a:latin typeface="Courier New" panose="02070309020205020404" pitchFamily="49" charset="0"/>
              </a:rPr>
              <a:t>for each</a:t>
            </a:r>
            <a:r>
              <a:rPr kumimoji="0" lang="en-US" altLang="en-US" sz="1800" b="0" i="0" u="none" strike="noStrike" cap="none" normalizeH="0" baseline="0" dirty="0" smtClean="0">
                <a:ln>
                  <a:noFill/>
                </a:ln>
                <a:solidFill>
                  <a:srgbClr val="000000"/>
                </a:solidFill>
                <a:effectLst/>
                <a:latin typeface="Courier New" panose="02070309020205020404" pitchFamily="49" charset="0"/>
              </a:rPr>
              <a:t> edge (u, v) </a:t>
            </a:r>
            <a:r>
              <a:rPr kumimoji="0" lang="en-US" altLang="en-US" sz="1800" b="1" i="0" u="none" strike="noStrike" cap="none" normalizeH="0" baseline="0" dirty="0" smtClean="0">
                <a:ln>
                  <a:noFill/>
                </a:ln>
                <a:solidFill>
                  <a:srgbClr val="000000"/>
                </a:solidFill>
                <a:effectLst/>
                <a:latin typeface="Courier New" panose="02070309020205020404" pitchFamily="49" charset="0"/>
              </a:rPr>
              <a:t>with</a:t>
            </a:r>
            <a:r>
              <a:rPr kumimoji="0" lang="en-US" altLang="en-US" sz="1800" b="0" i="0" u="none" strike="noStrike" cap="none" normalizeH="0" baseline="0" dirty="0" smtClean="0">
                <a:ln>
                  <a:noFill/>
                </a:ln>
                <a:solidFill>
                  <a:srgbClr val="000000"/>
                </a:solidFill>
                <a:effectLst/>
                <a:latin typeface="Courier New" panose="02070309020205020404" pitchFamily="49" charset="0"/>
              </a:rPr>
              <a:t> weight w </a:t>
            </a:r>
            <a:r>
              <a:rPr kumimoji="0" lang="en-US" altLang="en-US" sz="1800" b="1" i="0" u="none" strike="noStrike" cap="none" normalizeH="0" baseline="0" dirty="0" smtClean="0">
                <a:ln>
                  <a:noFill/>
                </a:ln>
                <a:solidFill>
                  <a:srgbClr val="000000"/>
                </a:solidFill>
                <a:effectLst/>
                <a:latin typeface="Courier New" panose="02070309020205020404" pitchFamily="49" charset="0"/>
              </a:rPr>
              <a:t>in</a:t>
            </a:r>
            <a:r>
              <a:rPr kumimoji="0" lang="en-US" altLang="en-US" sz="1800" b="0" i="0" u="none" strike="noStrike" cap="none" normalizeH="0" baseline="0" dirty="0" smtClean="0">
                <a:ln>
                  <a:noFill/>
                </a:ln>
                <a:solidFill>
                  <a:srgbClr val="000000"/>
                </a:solidFill>
                <a:effectLst/>
                <a:latin typeface="Courier New" panose="02070309020205020404" pitchFamily="49" charset="0"/>
              </a:rPr>
              <a:t> edges </a:t>
            </a:r>
            <a:r>
              <a:rPr kumimoji="0" lang="en-US" altLang="en-US" sz="1800" b="1" i="0" u="none" strike="noStrike" cap="none" normalizeH="0" baseline="0" dirty="0" smtClean="0">
                <a:ln>
                  <a:noFill/>
                </a:ln>
                <a:solidFill>
                  <a:srgbClr val="000000"/>
                </a:solidFill>
                <a:effectLst/>
                <a:latin typeface="Courier New" panose="02070309020205020404" pitchFamily="49" charset="0"/>
              </a:rPr>
              <a:t>do</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lang="en-US" altLang="en-US" sz="1800" dirty="0" smtClean="0">
                <a:solidFill>
                  <a:srgbClr val="000000"/>
                </a:solidFill>
                <a:latin typeface="Courier New" panose="02070309020205020404" pitchFamily="49" charset="0"/>
              </a:rPr>
              <a:t>	</a:t>
            </a:r>
            <a:r>
              <a:rPr kumimoji="0" lang="en-US" altLang="en-US" sz="1800" b="1" i="0" u="none" strike="noStrike" cap="none" normalizeH="0" baseline="0" dirty="0" smtClean="0">
                <a:ln>
                  <a:noFill/>
                </a:ln>
                <a:solidFill>
                  <a:srgbClr val="000000"/>
                </a:solidFill>
                <a:effectLst/>
                <a:latin typeface="Courier New" panose="02070309020205020404" pitchFamily="49" charset="0"/>
              </a:rPr>
              <a:t>if</a:t>
            </a:r>
            <a:r>
              <a:rPr kumimoji="0" lang="en-US" altLang="en-US" sz="1800" b="0" i="0" u="none" strike="noStrike" cap="none" normalizeH="0" baseline="0" dirty="0" smtClean="0">
                <a:ln>
                  <a:noFill/>
                </a:ln>
                <a:solidFill>
                  <a:srgbClr val="000000"/>
                </a:solidFill>
                <a:effectLst/>
                <a:latin typeface="Courier New" panose="02070309020205020404" pitchFamily="49" charset="0"/>
              </a:rPr>
              <a:t> distance[u] + w &lt; distance[v] </a:t>
            </a:r>
            <a:r>
              <a:rPr kumimoji="0" lang="en-US" altLang="en-US" sz="1800" b="1" i="0" u="none" strike="noStrike" cap="none" normalizeH="0" baseline="0" dirty="0" smtClean="0">
                <a:ln>
                  <a:noFill/>
                </a:ln>
                <a:solidFill>
                  <a:srgbClr val="000000"/>
                </a:solidFill>
                <a:effectLst/>
                <a:latin typeface="Courier New" panose="02070309020205020404" pitchFamily="49" charset="0"/>
              </a:rPr>
              <a:t>then</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lang="en-US" altLang="en-US" sz="1800" dirty="0" smtClean="0">
                <a:solidFill>
                  <a:srgbClr val="000000"/>
                </a:solidFill>
                <a:latin typeface="Courier New" panose="02070309020205020404" pitchFamily="49" charset="0"/>
              </a:rPr>
              <a:t>		</a:t>
            </a:r>
            <a:r>
              <a:rPr kumimoji="0" lang="en-US" altLang="en-US" sz="1800" b="0" i="0" u="none" strike="noStrike" cap="none" normalizeH="0" baseline="0" dirty="0" smtClean="0">
                <a:ln>
                  <a:noFill/>
                </a:ln>
                <a:solidFill>
                  <a:srgbClr val="000000"/>
                </a:solidFill>
                <a:effectLst/>
                <a:latin typeface="Courier New" panose="02070309020205020404" pitchFamily="49" charset="0"/>
              </a:rPr>
              <a:t>distance[v] := distance[u] + w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lang="en-US" altLang="en-US" sz="1800" dirty="0" smtClean="0">
                <a:solidFill>
                  <a:srgbClr val="000000"/>
                </a:solidFill>
                <a:latin typeface="Courier New" panose="02070309020205020404" pitchFamily="49" charset="0"/>
              </a:rPr>
              <a:t>		</a:t>
            </a:r>
            <a:r>
              <a:rPr kumimoji="0" lang="en-US" altLang="en-US" sz="1800" b="0" i="0" u="none" strike="noStrike" cap="none" normalizeH="0" baseline="0" dirty="0" smtClean="0">
                <a:ln>
                  <a:noFill/>
                </a:ln>
                <a:solidFill>
                  <a:srgbClr val="000000"/>
                </a:solidFill>
                <a:effectLst/>
                <a:latin typeface="Courier New" panose="02070309020205020404" pitchFamily="49" charset="0"/>
              </a:rPr>
              <a:t>predecessor[v] := u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smtClean="0">
                <a:ln>
                  <a:noFill/>
                </a:ln>
                <a:solidFill>
                  <a:srgbClr val="000000"/>
                </a:solidFill>
                <a:effectLst/>
                <a:latin typeface="Courier New" panose="02070309020205020404" pitchFamily="49" charset="0"/>
              </a:rPr>
              <a:t>// Step 3: check for negative-weight cycles</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latin typeface="Courier New" panose="02070309020205020404" pitchFamily="49" charset="0"/>
              </a:rPr>
              <a:t>for each</a:t>
            </a:r>
            <a:r>
              <a:rPr kumimoji="0" lang="en-US" altLang="en-US" sz="1800" b="0" i="0" u="none" strike="noStrike" cap="none" normalizeH="0" baseline="0" dirty="0" smtClean="0">
                <a:ln>
                  <a:noFill/>
                </a:ln>
                <a:solidFill>
                  <a:srgbClr val="000000"/>
                </a:solidFill>
                <a:effectLst/>
                <a:latin typeface="Courier New" panose="02070309020205020404" pitchFamily="49" charset="0"/>
              </a:rPr>
              <a:t> edge (u, v) </a:t>
            </a:r>
            <a:r>
              <a:rPr kumimoji="0" lang="en-US" altLang="en-US" sz="1800" b="1" i="0" u="none" strike="noStrike" cap="none" normalizeH="0" baseline="0" dirty="0" smtClean="0">
                <a:ln>
                  <a:noFill/>
                </a:ln>
                <a:solidFill>
                  <a:srgbClr val="000000"/>
                </a:solidFill>
                <a:effectLst/>
                <a:latin typeface="Courier New" panose="02070309020205020404" pitchFamily="49" charset="0"/>
              </a:rPr>
              <a:t>with</a:t>
            </a:r>
            <a:r>
              <a:rPr kumimoji="0" lang="en-US" altLang="en-US" sz="1800" b="0" i="0" u="none" strike="noStrike" cap="none" normalizeH="0" baseline="0" dirty="0" smtClean="0">
                <a:ln>
                  <a:noFill/>
                </a:ln>
                <a:solidFill>
                  <a:srgbClr val="000000"/>
                </a:solidFill>
                <a:effectLst/>
                <a:latin typeface="Courier New" panose="02070309020205020404" pitchFamily="49" charset="0"/>
              </a:rPr>
              <a:t> weight w </a:t>
            </a:r>
            <a:r>
              <a:rPr kumimoji="0" lang="en-US" altLang="en-US" sz="1800" b="1" i="0" u="none" strike="noStrike" cap="none" normalizeH="0" baseline="0" dirty="0" smtClean="0">
                <a:ln>
                  <a:noFill/>
                </a:ln>
                <a:solidFill>
                  <a:srgbClr val="000000"/>
                </a:solidFill>
                <a:effectLst/>
                <a:latin typeface="Courier New" panose="02070309020205020404" pitchFamily="49" charset="0"/>
              </a:rPr>
              <a:t>in</a:t>
            </a:r>
            <a:r>
              <a:rPr kumimoji="0" lang="en-US" altLang="en-US" sz="1800" b="0" i="0" u="none" strike="noStrike" cap="none" normalizeH="0" baseline="0" dirty="0" smtClean="0">
                <a:ln>
                  <a:noFill/>
                </a:ln>
                <a:solidFill>
                  <a:srgbClr val="000000"/>
                </a:solidFill>
                <a:effectLst/>
                <a:latin typeface="Courier New" panose="02070309020205020404" pitchFamily="49" charset="0"/>
              </a:rPr>
              <a:t> edges </a:t>
            </a:r>
            <a:r>
              <a:rPr kumimoji="0" lang="en-US" altLang="en-US" sz="1800" b="1" i="0" u="none" strike="noStrike" cap="none" normalizeH="0" baseline="0" dirty="0" smtClean="0">
                <a:ln>
                  <a:noFill/>
                </a:ln>
                <a:solidFill>
                  <a:srgbClr val="000000"/>
                </a:solidFill>
                <a:effectLst/>
                <a:latin typeface="Courier New" panose="02070309020205020404" pitchFamily="49" charset="0"/>
              </a:rPr>
              <a:t>do</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kumimoji="0" lang="en-US" altLang="en-US" sz="1800" b="1" i="0" u="none" strike="noStrike" cap="none" normalizeH="0" baseline="0" dirty="0" smtClean="0">
                <a:ln>
                  <a:noFill/>
                </a:ln>
                <a:solidFill>
                  <a:srgbClr val="000000"/>
                </a:solidFill>
                <a:effectLst/>
                <a:latin typeface="Courier New" panose="02070309020205020404" pitchFamily="49" charset="0"/>
              </a:rPr>
              <a:t>if</a:t>
            </a:r>
            <a:r>
              <a:rPr kumimoji="0" lang="en-US" altLang="en-US" sz="1800" b="0" i="0" u="none" strike="noStrike" cap="none" normalizeH="0" baseline="0" dirty="0" smtClean="0">
                <a:ln>
                  <a:noFill/>
                </a:ln>
                <a:solidFill>
                  <a:srgbClr val="000000"/>
                </a:solidFill>
                <a:effectLst/>
                <a:latin typeface="Courier New" panose="02070309020205020404" pitchFamily="49" charset="0"/>
              </a:rPr>
              <a:t> distance[u] + w &lt; distance[v] </a:t>
            </a:r>
            <a:r>
              <a:rPr kumimoji="0" lang="en-US" altLang="en-US" sz="1800" b="1" i="0" u="none" strike="noStrike" cap="none" normalizeH="0" baseline="0" dirty="0" smtClean="0">
                <a:ln>
                  <a:noFill/>
                </a:ln>
                <a:solidFill>
                  <a:srgbClr val="000000"/>
                </a:solidFill>
                <a:effectLst/>
                <a:latin typeface="Courier New" panose="02070309020205020404" pitchFamily="49" charset="0"/>
              </a:rPr>
              <a:t>then</a:t>
            </a:r>
            <a:r>
              <a:rPr kumimoji="0" lang="en-US" altLang="en-US" sz="18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Courier New" panose="02070309020205020404" pitchFamily="49" charset="0"/>
              </a:rPr>
              <a:t>	</a:t>
            </a:r>
            <a:r>
              <a:rPr lang="en-US" altLang="en-US" sz="1800" dirty="0" smtClean="0">
                <a:solidFill>
                  <a:srgbClr val="000000"/>
                </a:solidFill>
                <a:latin typeface="Courier New" panose="02070309020205020404" pitchFamily="49" charset="0"/>
              </a:rPr>
              <a:t>	</a:t>
            </a:r>
            <a:r>
              <a:rPr kumimoji="0" lang="en-US" altLang="en-US" sz="1800" b="1" i="0" u="none" strike="noStrike" cap="none" normalizeH="0" baseline="0" dirty="0" smtClean="0">
                <a:ln>
                  <a:noFill/>
                </a:ln>
                <a:solidFill>
                  <a:srgbClr val="000000"/>
                </a:solidFill>
                <a:effectLst/>
                <a:latin typeface="Courier New" panose="02070309020205020404" pitchFamily="49" charset="0"/>
              </a:rPr>
              <a:t>error</a:t>
            </a:r>
            <a:r>
              <a:rPr kumimoji="0" lang="en-US" altLang="en-US" sz="1800" b="0" i="0" u="none" strike="noStrike" cap="none" normalizeH="0" baseline="0" dirty="0" smtClean="0">
                <a:ln>
                  <a:noFill/>
                </a:ln>
                <a:solidFill>
                  <a:srgbClr val="000000"/>
                </a:solidFill>
                <a:effectLst/>
                <a:latin typeface="Courier New" panose="02070309020205020404" pitchFamily="49" charset="0"/>
              </a:rPr>
              <a:t> "Graph contains a negative-weight cycle"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00"/>
                </a:solidFill>
                <a:effectLst/>
                <a:latin typeface="Courier New" panose="02070309020205020404" pitchFamily="49" charset="0"/>
              </a:rPr>
              <a:t>return</a:t>
            </a:r>
            <a:r>
              <a:rPr kumimoji="0" lang="en-US" altLang="en-US" sz="1800" b="0" i="0" u="none" strike="noStrike" cap="none" normalizeH="0" baseline="0" dirty="0" smtClean="0">
                <a:ln>
                  <a:noFill/>
                </a:ln>
                <a:solidFill>
                  <a:srgbClr val="000000"/>
                </a:solidFill>
                <a:effectLst/>
                <a:latin typeface="Courier New" panose="02070309020205020404" pitchFamily="49" charset="0"/>
              </a:rPr>
              <a:t> distance[], predecessor[]</a:t>
            </a:r>
            <a:r>
              <a:rPr kumimoji="0" lang="en-US" altLang="en-US" sz="1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99697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098" name="Picture 2" descr="https://media.geeksforgeeks.org/wp-content/uploads/bellmanfor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793" y="921329"/>
            <a:ext cx="9033770" cy="535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439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762000" y="1417636"/>
            <a:ext cx="10972800" cy="4525963"/>
          </a:xfrm>
        </p:spPr>
        <p:txBody>
          <a:bodyPr/>
          <a:lstStyle/>
          <a:p>
            <a:endParaRPr lang="en-IN" dirty="0"/>
          </a:p>
        </p:txBody>
      </p:sp>
      <p:pic>
        <p:nvPicPr>
          <p:cNvPr id="6146" name="Picture 2" descr="https://media.geeksforgeeks.org/wp-content/uploads/bellmanfor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539" y="1094508"/>
            <a:ext cx="8524965" cy="5070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878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23554" name="Picture 2" descr="https://media.geeksforgeeks.org/wp-content/uploads/bellmanfor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519" y="998539"/>
            <a:ext cx="9557609" cy="4778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9778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2395970" y="1279093"/>
            <a:ext cx="6644935" cy="4708527"/>
          </a:xfrm>
          <a:prstGeom prst="rect">
            <a:avLst/>
          </a:prstGeom>
        </p:spPr>
      </p:pic>
    </p:spTree>
    <p:extLst>
      <p:ext uri="{BB962C8B-B14F-4D97-AF65-F5344CB8AC3E}">
        <p14:creationId xmlns:p14="http://schemas.microsoft.com/office/powerpoint/2010/main" val="29492200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a:t>
            </a:r>
            <a:r>
              <a:rPr lang="en-US" dirty="0" smtClean="0"/>
              <a:t>Coding</a:t>
            </a:r>
            <a:endParaRPr lang="en-US" dirty="0"/>
          </a:p>
        </p:txBody>
      </p:sp>
      <p:sp>
        <p:nvSpPr>
          <p:cNvPr id="3" name="Content Placeholder 2"/>
          <p:cNvSpPr>
            <a:spLocks noGrp="1"/>
          </p:cNvSpPr>
          <p:nvPr>
            <p:ph idx="1"/>
          </p:nvPr>
        </p:nvSpPr>
        <p:spPr/>
        <p:txBody>
          <a:bodyPr>
            <a:normAutofit/>
          </a:bodyPr>
          <a:lstStyle/>
          <a:p>
            <a:r>
              <a:rPr lang="en-US" sz="2600" dirty="0"/>
              <a:t>Huffman Coding is a famous Greedy Algorithm.</a:t>
            </a:r>
          </a:p>
          <a:p>
            <a:r>
              <a:rPr lang="en-US" sz="2600" dirty="0"/>
              <a:t>It is used for the lossless compression of data.</a:t>
            </a:r>
          </a:p>
          <a:p>
            <a:r>
              <a:rPr lang="en-US" sz="2600" dirty="0"/>
              <a:t>It uses variable length encoding.</a:t>
            </a:r>
          </a:p>
          <a:p>
            <a:r>
              <a:rPr lang="en-US" sz="2600" dirty="0"/>
              <a:t>It assigns variable length code to all the characters.</a:t>
            </a:r>
          </a:p>
          <a:p>
            <a:r>
              <a:rPr lang="en-US" sz="2600" dirty="0"/>
              <a:t>The code length of a character depends on how frequently it occurs in the given text.</a:t>
            </a:r>
          </a:p>
          <a:p>
            <a:r>
              <a:rPr lang="en-US" sz="2600" dirty="0"/>
              <a:t>The character which occurs most frequently gets the smallest code.</a:t>
            </a:r>
          </a:p>
          <a:p>
            <a:r>
              <a:rPr lang="en-US" sz="2600" dirty="0"/>
              <a:t>The character which occurs least frequently gets the largest code.</a:t>
            </a:r>
          </a:p>
          <a:p>
            <a:r>
              <a:rPr lang="en-US" sz="2600" dirty="0"/>
              <a:t>It is also known as Huffman Encoding.</a:t>
            </a:r>
          </a:p>
        </p:txBody>
      </p:sp>
    </p:spTree>
    <p:extLst>
      <p:ext uri="{BB962C8B-B14F-4D97-AF65-F5344CB8AC3E}">
        <p14:creationId xmlns:p14="http://schemas.microsoft.com/office/powerpoint/2010/main" val="3679247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a:t>
            </a:r>
            <a:r>
              <a:rPr lang="en-US" dirty="0"/>
              <a:t>in Huffman Coding</a:t>
            </a:r>
          </a:p>
        </p:txBody>
      </p:sp>
      <p:sp>
        <p:nvSpPr>
          <p:cNvPr id="3" name="Content Placeholder 2"/>
          <p:cNvSpPr>
            <a:spLocks noGrp="1"/>
          </p:cNvSpPr>
          <p:nvPr>
            <p:ph idx="1"/>
          </p:nvPr>
        </p:nvSpPr>
        <p:spPr/>
        <p:txBody>
          <a:bodyPr>
            <a:normAutofit/>
          </a:bodyPr>
          <a:lstStyle/>
          <a:p>
            <a:pPr marL="0" indent="0">
              <a:buNone/>
            </a:pPr>
            <a:r>
              <a:rPr lang="en-US" sz="2800" dirty="0" smtClean="0"/>
              <a:t>There </a:t>
            </a:r>
            <a:r>
              <a:rPr lang="en-US" sz="2800" dirty="0"/>
              <a:t>are two major steps in Huffman Coding-</a:t>
            </a:r>
          </a:p>
          <a:p>
            <a:endParaRPr lang="en-US" sz="2800" dirty="0"/>
          </a:p>
          <a:p>
            <a:r>
              <a:rPr lang="en-US" sz="2800" b="1" dirty="0"/>
              <a:t>Building a Huffman Tree from the input characters.</a:t>
            </a:r>
          </a:p>
          <a:p>
            <a:r>
              <a:rPr lang="en-US" sz="2800" b="1" dirty="0"/>
              <a:t>Assigning code to the characters by traversing the Huffman Tree.</a:t>
            </a:r>
          </a:p>
        </p:txBody>
      </p:sp>
    </p:spTree>
    <p:extLst>
      <p:ext uri="{BB962C8B-B14F-4D97-AF65-F5344CB8AC3E}">
        <p14:creationId xmlns:p14="http://schemas.microsoft.com/office/powerpoint/2010/main" val="34356873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Tree</a:t>
            </a:r>
          </a:p>
        </p:txBody>
      </p:sp>
      <p:sp>
        <p:nvSpPr>
          <p:cNvPr id="3" name="Content Placeholder 2"/>
          <p:cNvSpPr>
            <a:spLocks noGrp="1"/>
          </p:cNvSpPr>
          <p:nvPr>
            <p:ph idx="1"/>
          </p:nvPr>
        </p:nvSpPr>
        <p:spPr/>
        <p:txBody>
          <a:bodyPr>
            <a:normAutofit fontScale="92500" lnSpcReduction="20000"/>
          </a:bodyPr>
          <a:lstStyle/>
          <a:p>
            <a:r>
              <a:rPr lang="en-US" sz="3000" b="1" dirty="0"/>
              <a:t>Step-01</a:t>
            </a:r>
            <a:r>
              <a:rPr lang="en-US" sz="3000" b="1" dirty="0" smtClean="0"/>
              <a:t>:</a:t>
            </a:r>
          </a:p>
          <a:p>
            <a:pPr lvl="1"/>
            <a:r>
              <a:rPr lang="en-US" sz="2600" dirty="0" smtClean="0"/>
              <a:t>Create a leaf node for each character of the text.</a:t>
            </a:r>
          </a:p>
          <a:p>
            <a:pPr lvl="1"/>
            <a:r>
              <a:rPr lang="en-US" sz="2600" dirty="0" smtClean="0"/>
              <a:t>Leaf node of a character contains the occurring frequency of that character.</a:t>
            </a:r>
          </a:p>
          <a:p>
            <a:r>
              <a:rPr lang="en-US" sz="3000" b="1" dirty="0"/>
              <a:t>Step-02</a:t>
            </a:r>
            <a:r>
              <a:rPr lang="en-US" sz="3000" b="1" dirty="0" smtClean="0"/>
              <a:t>:</a:t>
            </a:r>
          </a:p>
          <a:p>
            <a:pPr lvl="1"/>
            <a:r>
              <a:rPr lang="en-US" sz="2600" dirty="0"/>
              <a:t>Arrange all the nodes in increasing order of their frequency value.</a:t>
            </a:r>
          </a:p>
          <a:p>
            <a:pPr marL="514347" indent="-457200"/>
            <a:r>
              <a:rPr lang="en-US" sz="3000" b="1" dirty="0" smtClean="0"/>
              <a:t>Step-03:</a:t>
            </a:r>
          </a:p>
          <a:p>
            <a:pPr marL="914388" lvl="1" indent="-457200"/>
            <a:r>
              <a:rPr lang="en-US" sz="2600" dirty="0"/>
              <a:t>Considering the first two nodes having minimum frequency</a:t>
            </a:r>
            <a:r>
              <a:rPr lang="en-US" sz="2600" dirty="0" smtClean="0"/>
              <a:t>,</a:t>
            </a:r>
            <a:endParaRPr lang="en-US" sz="2600" dirty="0"/>
          </a:p>
          <a:p>
            <a:pPr marL="914388" lvl="1" indent="-457200"/>
            <a:r>
              <a:rPr lang="en-US" sz="2600" dirty="0"/>
              <a:t>Create a new internal node.</a:t>
            </a:r>
          </a:p>
          <a:p>
            <a:pPr marL="914388" lvl="1" indent="-457200"/>
            <a:r>
              <a:rPr lang="en-US" sz="2600" dirty="0"/>
              <a:t>The frequency of this new node is the sum of frequency of those two nodes.</a:t>
            </a:r>
          </a:p>
          <a:p>
            <a:pPr marL="914388" lvl="1" indent="-457200"/>
            <a:r>
              <a:rPr lang="en-US" sz="2600" dirty="0"/>
              <a:t>Make the first node as a left child and the other node as a right child of the newly created node.</a:t>
            </a:r>
          </a:p>
        </p:txBody>
      </p:sp>
    </p:spTree>
    <p:extLst>
      <p:ext uri="{BB962C8B-B14F-4D97-AF65-F5344CB8AC3E}">
        <p14:creationId xmlns:p14="http://schemas.microsoft.com/office/powerpoint/2010/main" val="274548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The complexity of this problem is O(n log n) when the list is not sorted</a:t>
            </a:r>
            <a:r>
              <a:rPr lang="en-US" sz="2800" dirty="0" smtClean="0"/>
              <a:t>.</a:t>
            </a:r>
          </a:p>
          <a:p>
            <a:r>
              <a:rPr lang="en-US" sz="2800" dirty="0"/>
              <a:t>When the sorted list is provided the complexity will be O(n).</a:t>
            </a:r>
          </a:p>
        </p:txBody>
      </p:sp>
    </p:spTree>
    <p:extLst>
      <p:ext uri="{BB962C8B-B14F-4D97-AF65-F5344CB8AC3E}">
        <p14:creationId xmlns:p14="http://schemas.microsoft.com/office/powerpoint/2010/main" val="101188132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3000" b="1" dirty="0" smtClean="0"/>
              <a:t>Step-04</a:t>
            </a:r>
          </a:p>
          <a:p>
            <a:pPr lvl="1"/>
            <a:r>
              <a:rPr lang="en-US" sz="2600" dirty="0"/>
              <a:t>Keep repeating Step-02 and Step-03 until all the nodes form a single tree.</a:t>
            </a:r>
          </a:p>
          <a:p>
            <a:pPr lvl="1"/>
            <a:r>
              <a:rPr lang="en-US" sz="2600" dirty="0"/>
              <a:t>The tree finally obtained is the desired Huffman Tree.</a:t>
            </a:r>
          </a:p>
        </p:txBody>
      </p:sp>
    </p:spTree>
    <p:extLst>
      <p:ext uri="{BB962C8B-B14F-4D97-AF65-F5344CB8AC3E}">
        <p14:creationId xmlns:p14="http://schemas.microsoft.com/office/powerpoint/2010/main" val="181288929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Complexity</a:t>
            </a:r>
          </a:p>
        </p:txBody>
      </p:sp>
      <p:sp>
        <p:nvSpPr>
          <p:cNvPr id="3" name="Content Placeholder 2"/>
          <p:cNvSpPr>
            <a:spLocks noGrp="1"/>
          </p:cNvSpPr>
          <p:nvPr>
            <p:ph idx="1"/>
          </p:nvPr>
        </p:nvSpPr>
        <p:spPr/>
        <p:txBody>
          <a:bodyPr/>
          <a:lstStyle/>
          <a:p>
            <a:r>
              <a:rPr lang="en-US" sz="3000" dirty="0" smtClean="0"/>
              <a:t>The time complexity analysis of Huffman Coding is as follows-</a:t>
            </a:r>
          </a:p>
          <a:p>
            <a:pPr lvl="1"/>
            <a:r>
              <a:rPr lang="en-US" sz="2600" dirty="0" err="1"/>
              <a:t>extractMin</a:t>
            </a:r>
            <a:r>
              <a:rPr lang="en-US" sz="2600" dirty="0"/>
              <a:t>( ) is called 2 x (n-1) times if there are n nodes.</a:t>
            </a:r>
          </a:p>
          <a:p>
            <a:pPr lvl="1"/>
            <a:r>
              <a:rPr lang="en-US" sz="2600" dirty="0"/>
              <a:t>As </a:t>
            </a:r>
            <a:r>
              <a:rPr lang="en-US" sz="2600" dirty="0" err="1" smtClean="0"/>
              <a:t>extractMin</a:t>
            </a:r>
            <a:r>
              <a:rPr lang="en-US" sz="2600" dirty="0"/>
              <a:t>( ) calls </a:t>
            </a:r>
            <a:r>
              <a:rPr lang="en-US" sz="2600" dirty="0" err="1"/>
              <a:t>minHeapify</a:t>
            </a:r>
            <a:r>
              <a:rPr lang="en-US" sz="2600" dirty="0"/>
              <a:t>( ), it takes O(</a:t>
            </a:r>
            <a:r>
              <a:rPr lang="en-US" sz="2600" dirty="0" err="1"/>
              <a:t>logn</a:t>
            </a:r>
            <a:r>
              <a:rPr lang="en-US" sz="2600" dirty="0"/>
              <a:t>) time</a:t>
            </a:r>
            <a:r>
              <a:rPr lang="en-US" sz="2600" dirty="0" smtClean="0"/>
              <a:t>.</a:t>
            </a:r>
          </a:p>
          <a:p>
            <a:r>
              <a:rPr lang="en-US" sz="3000" dirty="0"/>
              <a:t>Thus, Overall time complexity of Huffman Coding becomes O(</a:t>
            </a:r>
            <a:r>
              <a:rPr lang="en-US" sz="3000" dirty="0" err="1"/>
              <a:t>nlogn</a:t>
            </a:r>
            <a:r>
              <a:rPr lang="en-US" sz="3000" dirty="0"/>
              <a:t>).</a:t>
            </a:r>
          </a:p>
          <a:p>
            <a:r>
              <a:rPr lang="en-US" sz="3000" dirty="0"/>
              <a:t>Here, n is the number of unique characters in the given text.</a:t>
            </a:r>
          </a:p>
        </p:txBody>
      </p:sp>
    </p:spTree>
    <p:extLst>
      <p:ext uri="{BB962C8B-B14F-4D97-AF65-F5344CB8AC3E}">
        <p14:creationId xmlns:p14="http://schemas.microsoft.com/office/powerpoint/2010/main" val="256379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PROBLEM</a:t>
            </a:r>
          </a:p>
        </p:txBody>
      </p:sp>
      <p:sp>
        <p:nvSpPr>
          <p:cNvPr id="3" name="Content Placeholder 2"/>
          <p:cNvSpPr>
            <a:spLocks noGrp="1"/>
          </p:cNvSpPr>
          <p:nvPr>
            <p:ph idx="1"/>
          </p:nvPr>
        </p:nvSpPr>
        <p:spPr/>
        <p:txBody>
          <a:bodyPr>
            <a:normAutofit/>
          </a:bodyPr>
          <a:lstStyle/>
          <a:p>
            <a:pPr marL="0" indent="0">
              <a:buNone/>
            </a:pPr>
            <a:r>
              <a:rPr lang="en-US" sz="2600" dirty="0"/>
              <a:t>Q1 A file contains the following characters with the frequencies as shown. If Huffman Coding is used for data compression, determine-</a:t>
            </a:r>
          </a:p>
          <a:p>
            <a:pPr marL="0" indent="0">
              <a:buNone/>
            </a:pPr>
            <a:endParaRPr lang="en-US" sz="2600" dirty="0"/>
          </a:p>
          <a:p>
            <a:r>
              <a:rPr lang="en-US" sz="2600" dirty="0"/>
              <a:t>Huffman Code for each character</a:t>
            </a:r>
          </a:p>
          <a:p>
            <a:r>
              <a:rPr lang="en-US" sz="2600" dirty="0"/>
              <a:t>Average code length</a:t>
            </a:r>
          </a:p>
          <a:p>
            <a:r>
              <a:rPr lang="en-US" sz="2600" dirty="0"/>
              <a:t>Length of Huffman encoded message (in bits)</a:t>
            </a:r>
          </a:p>
        </p:txBody>
      </p:sp>
    </p:spTree>
    <p:extLst>
      <p:ext uri="{BB962C8B-B14F-4D97-AF65-F5344CB8AC3E}">
        <p14:creationId xmlns:p14="http://schemas.microsoft.com/office/powerpoint/2010/main" val="37749145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851564" y="1750148"/>
            <a:ext cx="3949411" cy="4064792"/>
          </a:xfrm>
          <a:prstGeom prst="rect">
            <a:avLst/>
          </a:prstGeom>
        </p:spPr>
      </p:pic>
    </p:spTree>
    <p:extLst>
      <p:ext uri="{BB962C8B-B14F-4D97-AF65-F5344CB8AC3E}">
        <p14:creationId xmlns:p14="http://schemas.microsoft.com/office/powerpoint/2010/main" val="33901080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pic>
        <p:nvPicPr>
          <p:cNvPr id="4" name="Content Placeholder 3"/>
          <p:cNvPicPr>
            <a:picLocks noGrp="1" noChangeAspect="1"/>
          </p:cNvPicPr>
          <p:nvPr>
            <p:ph idx="1"/>
          </p:nvPr>
        </p:nvPicPr>
        <p:blipFill>
          <a:blip r:embed="rId2"/>
          <a:stretch>
            <a:fillRect/>
          </a:stretch>
        </p:blipFill>
        <p:spPr>
          <a:xfrm>
            <a:off x="3057525" y="2120106"/>
            <a:ext cx="6381750" cy="3790950"/>
          </a:xfrm>
          <a:prstGeom prst="rect">
            <a:avLst/>
          </a:prstGeom>
        </p:spPr>
      </p:pic>
    </p:spTree>
    <p:extLst>
      <p:ext uri="{BB962C8B-B14F-4D97-AF65-F5344CB8AC3E}">
        <p14:creationId xmlns:p14="http://schemas.microsoft.com/office/powerpoint/2010/main" val="499619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40183" y="1752600"/>
            <a:ext cx="6276108" cy="4525963"/>
          </a:xfrm>
          <a:prstGeom prst="rect">
            <a:avLst/>
          </a:prstGeom>
        </p:spPr>
      </p:pic>
    </p:spTree>
    <p:extLst>
      <p:ext uri="{BB962C8B-B14F-4D97-AF65-F5344CB8AC3E}">
        <p14:creationId xmlns:p14="http://schemas.microsoft.com/office/powerpoint/2010/main" val="19879991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168236" y="1722439"/>
            <a:ext cx="8160327" cy="4525963"/>
          </a:xfrm>
          <a:prstGeom prst="rect">
            <a:avLst/>
          </a:prstGeom>
        </p:spPr>
      </p:pic>
    </p:spTree>
    <p:extLst>
      <p:ext uri="{BB962C8B-B14F-4D97-AF65-F5344CB8AC3E}">
        <p14:creationId xmlns:p14="http://schemas.microsoft.com/office/powerpoint/2010/main" val="41850271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90800" y="1691049"/>
            <a:ext cx="6788727" cy="4371975"/>
          </a:xfrm>
          <a:prstGeom prst="rect">
            <a:avLst/>
          </a:prstGeom>
        </p:spPr>
      </p:pic>
    </p:spTree>
    <p:extLst>
      <p:ext uri="{BB962C8B-B14F-4D97-AF65-F5344CB8AC3E}">
        <p14:creationId xmlns:p14="http://schemas.microsoft.com/office/powerpoint/2010/main" val="24885169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432380" y="627927"/>
            <a:ext cx="7133276" cy="5648182"/>
          </a:xfrm>
          <a:prstGeom prst="rect">
            <a:avLst/>
          </a:prstGeom>
        </p:spPr>
      </p:pic>
    </p:spTree>
    <p:extLst>
      <p:ext uri="{BB962C8B-B14F-4D97-AF65-F5344CB8AC3E}">
        <p14:creationId xmlns:p14="http://schemas.microsoft.com/office/powerpoint/2010/main" val="39810003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800" dirty="0"/>
              <a:t>Now,</a:t>
            </a:r>
          </a:p>
          <a:p>
            <a:endParaRPr lang="en-US" sz="2800" dirty="0"/>
          </a:p>
          <a:p>
            <a:r>
              <a:rPr lang="en-US" sz="2800" dirty="0"/>
              <a:t>We assign weight to all the edges of the constructed Huffman Tree.</a:t>
            </a:r>
          </a:p>
          <a:p>
            <a:r>
              <a:rPr lang="en-US" sz="2800" dirty="0"/>
              <a:t>Let us assign weight ‘0’ to the left edges and weight ‘1’ to the right </a:t>
            </a:r>
            <a:r>
              <a:rPr lang="en-US" sz="2800" dirty="0" smtClean="0"/>
              <a:t>edges or wise versa. </a:t>
            </a:r>
            <a:endParaRPr lang="en-US" sz="2800" dirty="0"/>
          </a:p>
          <a:p>
            <a:endParaRPr lang="en-US" dirty="0"/>
          </a:p>
        </p:txBody>
      </p:sp>
    </p:spTree>
    <p:extLst>
      <p:ext uri="{BB962C8B-B14F-4D97-AF65-F5344CB8AC3E}">
        <p14:creationId xmlns:p14="http://schemas.microsoft.com/office/powerpoint/2010/main" val="227261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Interval Scheduling</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3153999" y="2682090"/>
            <a:ext cx="6251258" cy="3372548"/>
          </a:xfrm>
          <a:prstGeom prst="rect">
            <a:avLst/>
          </a:prstGeom>
        </p:spPr>
      </p:pic>
    </p:spTree>
    <p:extLst>
      <p:ext uri="{BB962C8B-B14F-4D97-AF65-F5344CB8AC3E}">
        <p14:creationId xmlns:p14="http://schemas.microsoft.com/office/powerpoint/2010/main" val="19057581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31818" y="1570039"/>
            <a:ext cx="8132617" cy="4525963"/>
          </a:xfrm>
          <a:prstGeom prst="rect">
            <a:avLst/>
          </a:prstGeom>
        </p:spPr>
      </p:pic>
    </p:spTree>
    <p:extLst>
      <p:ext uri="{BB962C8B-B14F-4D97-AF65-F5344CB8AC3E}">
        <p14:creationId xmlns:p14="http://schemas.microsoft.com/office/powerpoint/2010/main" val="41393343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pPr marL="0" indent="0">
              <a:buNone/>
            </a:pPr>
            <a:r>
              <a:rPr lang="en-US" dirty="0"/>
              <a:t>1</a:t>
            </a:r>
            <a:r>
              <a:rPr lang="en-US" b="1" dirty="0"/>
              <a:t>. Huffman Code For Characters-</a:t>
            </a:r>
          </a:p>
          <a:p>
            <a:pPr marL="0" indent="0">
              <a:buNone/>
            </a:pPr>
            <a:r>
              <a:rPr lang="en-US" dirty="0"/>
              <a:t> </a:t>
            </a:r>
          </a:p>
          <a:p>
            <a:pPr marL="0" indent="0">
              <a:buNone/>
            </a:pPr>
            <a:r>
              <a:rPr lang="en-US" dirty="0"/>
              <a:t>To write Huffman Code for any character, traverse the Huffman Tree from root node to the leaf node of that character</a:t>
            </a:r>
            <a:r>
              <a:rPr lang="en-US" dirty="0" smtClean="0"/>
              <a:t>.</a:t>
            </a:r>
            <a:endParaRPr lang="en-US" dirty="0"/>
          </a:p>
          <a:p>
            <a:pPr marL="0" indent="0">
              <a:buNone/>
            </a:pPr>
            <a:r>
              <a:rPr lang="en-US" dirty="0"/>
              <a:t>Following this rule, the Huffman Code for each character </a:t>
            </a:r>
            <a:r>
              <a:rPr lang="en-US" dirty="0" smtClean="0"/>
              <a:t>is-</a:t>
            </a:r>
            <a:endParaRPr lang="en-US" dirty="0"/>
          </a:p>
          <a:p>
            <a:pPr marL="0" indent="0">
              <a:buNone/>
            </a:pPr>
            <a:r>
              <a:rPr lang="en-US" dirty="0"/>
              <a:t>a = 111</a:t>
            </a:r>
          </a:p>
          <a:p>
            <a:pPr marL="0" indent="0">
              <a:buNone/>
            </a:pPr>
            <a:r>
              <a:rPr lang="en-US" dirty="0"/>
              <a:t>e = 10</a:t>
            </a:r>
          </a:p>
          <a:p>
            <a:pPr marL="0" indent="0">
              <a:buNone/>
            </a:pPr>
            <a:r>
              <a:rPr lang="en-US" dirty="0" err="1"/>
              <a:t>i</a:t>
            </a:r>
            <a:r>
              <a:rPr lang="en-US" dirty="0"/>
              <a:t> = 00</a:t>
            </a:r>
          </a:p>
          <a:p>
            <a:pPr marL="0" indent="0">
              <a:buNone/>
            </a:pPr>
            <a:r>
              <a:rPr lang="en-US" dirty="0"/>
              <a:t>o = 11001</a:t>
            </a:r>
          </a:p>
          <a:p>
            <a:pPr marL="0" indent="0">
              <a:buNone/>
            </a:pPr>
            <a:r>
              <a:rPr lang="en-US" dirty="0"/>
              <a:t>u = 1101</a:t>
            </a:r>
          </a:p>
          <a:p>
            <a:pPr marL="0" indent="0">
              <a:buNone/>
            </a:pPr>
            <a:r>
              <a:rPr lang="en-US" dirty="0"/>
              <a:t>s = 01</a:t>
            </a:r>
          </a:p>
          <a:p>
            <a:pPr marL="0" indent="0">
              <a:buNone/>
            </a:pPr>
            <a:r>
              <a:rPr lang="en-US" dirty="0"/>
              <a:t>t = 11000</a:t>
            </a:r>
          </a:p>
          <a:p>
            <a:pPr marL="0" indent="0">
              <a:buNone/>
            </a:pPr>
            <a:r>
              <a:rPr lang="en-US" dirty="0"/>
              <a:t> </a:t>
            </a:r>
          </a:p>
          <a:p>
            <a:pPr marL="0" indent="0">
              <a:buNone/>
            </a:pPr>
            <a:r>
              <a:rPr lang="en-US" dirty="0"/>
              <a:t>From here, we can observe-</a:t>
            </a:r>
          </a:p>
          <a:p>
            <a:pPr marL="0" indent="0">
              <a:buNone/>
            </a:pPr>
            <a:endParaRPr lang="en-US" dirty="0"/>
          </a:p>
          <a:p>
            <a:pPr marL="0" indent="0">
              <a:buNone/>
            </a:pPr>
            <a:r>
              <a:rPr lang="en-US" b="1" dirty="0"/>
              <a:t>Characters occurring less frequently in the text are assigned the larger code.</a:t>
            </a:r>
          </a:p>
          <a:p>
            <a:pPr marL="0" indent="0">
              <a:buNone/>
            </a:pPr>
            <a:r>
              <a:rPr lang="en-US" b="1" dirty="0"/>
              <a:t>Characters occurring more frequently in the text are assigned the smaller code</a:t>
            </a:r>
            <a:r>
              <a:rPr lang="en-US" b="1" dirty="0" smtClean="0"/>
              <a:t>.</a:t>
            </a:r>
            <a:endParaRPr lang="en-US" b="1" dirty="0"/>
          </a:p>
        </p:txBody>
      </p:sp>
    </p:spTree>
    <p:extLst>
      <p:ext uri="{BB962C8B-B14F-4D97-AF65-F5344CB8AC3E}">
        <p14:creationId xmlns:p14="http://schemas.microsoft.com/office/powerpoint/2010/main" val="12378330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b="1" dirty="0"/>
              <a:t>Average Code </a:t>
            </a:r>
            <a:r>
              <a:rPr lang="en-US" sz="2800" b="1" dirty="0" smtClean="0"/>
              <a:t>Length</a:t>
            </a:r>
          </a:p>
          <a:p>
            <a:r>
              <a:rPr lang="en-US" sz="2800" dirty="0"/>
              <a:t>Average code </a:t>
            </a:r>
            <a:r>
              <a:rPr lang="en-US" sz="2800" dirty="0" smtClean="0"/>
              <a:t>length = </a:t>
            </a:r>
            <a:r>
              <a:rPr lang="en-US" sz="2800" dirty="0"/>
              <a:t>∑ ( </a:t>
            </a:r>
            <a:r>
              <a:rPr lang="en-US" sz="2800" dirty="0" err="1"/>
              <a:t>frequencyi</a:t>
            </a:r>
            <a:r>
              <a:rPr lang="en-US" sz="2800" dirty="0"/>
              <a:t> x code </a:t>
            </a:r>
            <a:r>
              <a:rPr lang="en-US" sz="2800" dirty="0" err="1"/>
              <a:t>lengthi</a:t>
            </a:r>
            <a:r>
              <a:rPr lang="en-US" sz="2800" dirty="0"/>
              <a:t> ) / ∑ ( </a:t>
            </a:r>
            <a:r>
              <a:rPr lang="en-US" sz="2800" dirty="0" err="1"/>
              <a:t>frequencyi</a:t>
            </a:r>
            <a:r>
              <a:rPr lang="en-US" sz="2800" dirty="0"/>
              <a:t> </a:t>
            </a:r>
            <a:r>
              <a:rPr lang="en-US" sz="2800" dirty="0" smtClean="0"/>
              <a:t>)</a:t>
            </a:r>
          </a:p>
          <a:p>
            <a:r>
              <a:rPr lang="en-US" sz="2800" dirty="0"/>
              <a:t>{ (10 x 3) + (15 x 2) + (12 x 2) + (3 x 5) + (4 x 4) + (13 x 2) + (1 x 5) } / (10 + 15 + 12 + 3 + 4 + 13 + 1)</a:t>
            </a:r>
          </a:p>
          <a:p>
            <a:endParaRPr lang="en-US" sz="2800" dirty="0"/>
          </a:p>
          <a:p>
            <a:pPr marL="0" indent="0">
              <a:buNone/>
            </a:pPr>
            <a:r>
              <a:rPr lang="en-US" sz="2800" dirty="0" smtClean="0"/>
              <a:t>     = </a:t>
            </a:r>
            <a:r>
              <a:rPr lang="en-US" sz="2800" b="1" dirty="0"/>
              <a:t>2.52</a:t>
            </a:r>
          </a:p>
        </p:txBody>
      </p:sp>
    </p:spTree>
    <p:extLst>
      <p:ext uri="{BB962C8B-B14F-4D97-AF65-F5344CB8AC3E}">
        <p14:creationId xmlns:p14="http://schemas.microsoft.com/office/powerpoint/2010/main" val="28989370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b="1" dirty="0"/>
              <a:t> Length of </a:t>
            </a:r>
            <a:r>
              <a:rPr lang="en-US" sz="2800" b="1" dirty="0" smtClean="0"/>
              <a:t>Huffman </a:t>
            </a:r>
            <a:r>
              <a:rPr lang="en-US" sz="2800" b="1" dirty="0"/>
              <a:t>Encoded </a:t>
            </a:r>
            <a:r>
              <a:rPr lang="en-US" sz="2800" b="1" dirty="0" smtClean="0"/>
              <a:t>Message</a:t>
            </a:r>
          </a:p>
          <a:p>
            <a:r>
              <a:rPr lang="en-US" sz="2800" dirty="0"/>
              <a:t>Total number of characters in the message x Average code length per </a:t>
            </a:r>
            <a:r>
              <a:rPr lang="en-US" sz="2800" dirty="0" smtClean="0"/>
              <a:t>character</a:t>
            </a:r>
          </a:p>
          <a:p>
            <a:r>
              <a:rPr lang="en-US" sz="2800" dirty="0"/>
              <a:t>58 x </a:t>
            </a:r>
            <a:r>
              <a:rPr lang="en-US" sz="2800" dirty="0" smtClean="0"/>
              <a:t>2.52=146</a:t>
            </a:r>
          </a:p>
          <a:p>
            <a:endParaRPr lang="en-US" sz="2800" dirty="0"/>
          </a:p>
        </p:txBody>
      </p:sp>
    </p:spTree>
    <p:extLst>
      <p:ext uri="{BB962C8B-B14F-4D97-AF65-F5344CB8AC3E}">
        <p14:creationId xmlns:p14="http://schemas.microsoft.com/office/powerpoint/2010/main" val="14219112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201469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Interval Scheduling</a:t>
            </a:r>
          </a:p>
        </p:txBody>
      </p:sp>
      <p:sp>
        <p:nvSpPr>
          <p:cNvPr id="3" name="Content Placeholder 2"/>
          <p:cNvSpPr>
            <a:spLocks noGrp="1"/>
          </p:cNvSpPr>
          <p:nvPr>
            <p:ph idx="1"/>
          </p:nvPr>
        </p:nvSpPr>
        <p:spPr>
          <a:xfrm>
            <a:off x="762000" y="1371601"/>
            <a:ext cx="9822873" cy="3089563"/>
          </a:xfrm>
        </p:spPr>
        <p:txBody>
          <a:bodyPr>
            <a:normAutofit/>
          </a:bodyPr>
          <a:lstStyle/>
          <a:p>
            <a:r>
              <a:rPr lang="en-US" sz="2800" dirty="0"/>
              <a:t>Schedule as many </a:t>
            </a:r>
            <a:r>
              <a:rPr lang="en-US" sz="2800" dirty="0" smtClean="0"/>
              <a:t>non-overlapping </a:t>
            </a:r>
            <a:r>
              <a:rPr lang="en-US" sz="2800" dirty="0"/>
              <a:t>tasks as possible in </a:t>
            </a:r>
            <a:r>
              <a:rPr lang="en-US" sz="2800" dirty="0" smtClean="0"/>
              <a:t>given timeframe</a:t>
            </a:r>
          </a:p>
          <a:p>
            <a:r>
              <a:rPr lang="en-IN" sz="2800" dirty="0">
                <a:solidFill>
                  <a:schemeClr val="tx2">
                    <a:lumMod val="60000"/>
                    <a:lumOff val="40000"/>
                  </a:schemeClr>
                </a:solidFill>
              </a:rPr>
              <a:t>Interval scheduling.</a:t>
            </a:r>
          </a:p>
          <a:p>
            <a:pPr lvl="1"/>
            <a:r>
              <a:rPr lang="en-IN" sz="2000" dirty="0" smtClean="0"/>
              <a:t>Job </a:t>
            </a:r>
            <a:r>
              <a:rPr lang="en-IN" sz="2000" b="1" i="1" dirty="0"/>
              <a:t>j</a:t>
            </a:r>
            <a:r>
              <a:rPr lang="en-IN" sz="2000" i="1" dirty="0"/>
              <a:t> </a:t>
            </a:r>
            <a:r>
              <a:rPr lang="en-IN" sz="2000" dirty="0"/>
              <a:t>starts at </a:t>
            </a:r>
            <a:r>
              <a:rPr lang="en-IN" sz="2000" b="1" i="1" dirty="0" err="1" smtClean="0"/>
              <a:t>s</a:t>
            </a:r>
            <a:r>
              <a:rPr lang="en-IN" sz="2000" b="1" i="1" baseline="-25000" dirty="0" err="1" smtClean="0"/>
              <a:t>j</a:t>
            </a:r>
            <a:r>
              <a:rPr lang="en-IN" sz="2000" dirty="0" smtClean="0"/>
              <a:t> </a:t>
            </a:r>
            <a:r>
              <a:rPr lang="en-IN" sz="2000" dirty="0"/>
              <a:t>and finishes </a:t>
            </a:r>
            <a:r>
              <a:rPr lang="en-IN" sz="2000" dirty="0" smtClean="0"/>
              <a:t>at </a:t>
            </a:r>
            <a:r>
              <a:rPr lang="en-IN" sz="2000" b="1" i="1" dirty="0" smtClean="0"/>
              <a:t>f</a:t>
            </a:r>
            <a:r>
              <a:rPr lang="en-IN" sz="2000" b="1" i="1" baseline="-25000" dirty="0" smtClean="0"/>
              <a:t>j</a:t>
            </a:r>
            <a:r>
              <a:rPr lang="en-IN" sz="2000" dirty="0" smtClean="0"/>
              <a:t>.</a:t>
            </a:r>
            <a:endParaRPr lang="en-IN" sz="2000" dirty="0"/>
          </a:p>
          <a:p>
            <a:pPr lvl="1"/>
            <a:r>
              <a:rPr lang="en-US" sz="2000" dirty="0" smtClean="0"/>
              <a:t>Two </a:t>
            </a:r>
            <a:r>
              <a:rPr lang="en-US" sz="2000" dirty="0"/>
              <a:t>jobs </a:t>
            </a:r>
            <a:r>
              <a:rPr lang="en-US" sz="2000" dirty="0">
                <a:solidFill>
                  <a:schemeClr val="tx2">
                    <a:lumMod val="60000"/>
                    <a:lumOff val="40000"/>
                  </a:schemeClr>
                </a:solidFill>
              </a:rPr>
              <a:t>compatible</a:t>
            </a:r>
            <a:r>
              <a:rPr lang="en-US" sz="2000" dirty="0"/>
              <a:t> if they don't overlap.</a:t>
            </a:r>
          </a:p>
          <a:p>
            <a:pPr lvl="1"/>
            <a:r>
              <a:rPr lang="en-US" sz="2000" dirty="0" smtClean="0"/>
              <a:t>Goal</a:t>
            </a:r>
            <a:r>
              <a:rPr lang="en-US" sz="2000" dirty="0"/>
              <a:t>: find maximum subset of mutually compatible jobs.</a:t>
            </a:r>
            <a:endParaRPr lang="en-IN" sz="2000" dirty="0"/>
          </a:p>
          <a:p>
            <a:endParaRPr lang="en-IN" dirty="0"/>
          </a:p>
        </p:txBody>
      </p:sp>
      <p:pic>
        <p:nvPicPr>
          <p:cNvPr id="4" name="Picture 3"/>
          <p:cNvPicPr>
            <a:picLocks noChangeAspect="1"/>
          </p:cNvPicPr>
          <p:nvPr/>
        </p:nvPicPr>
        <p:blipFill>
          <a:blip r:embed="rId2"/>
          <a:stretch>
            <a:fillRect/>
          </a:stretch>
        </p:blipFill>
        <p:spPr>
          <a:xfrm>
            <a:off x="2957920" y="3956607"/>
            <a:ext cx="5023486" cy="2959264"/>
          </a:xfrm>
          <a:prstGeom prst="rect">
            <a:avLst/>
          </a:prstGeom>
        </p:spPr>
      </p:pic>
    </p:spTree>
    <p:extLst>
      <p:ext uri="{BB962C8B-B14F-4D97-AF65-F5344CB8AC3E}">
        <p14:creationId xmlns:p14="http://schemas.microsoft.com/office/powerpoint/2010/main" val="2365631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Greedy </a:t>
            </a:r>
            <a:r>
              <a:rPr lang="en-IN" dirty="0" smtClean="0"/>
              <a:t>Algorithm</a:t>
            </a:r>
            <a:endParaRPr lang="en-IN" dirty="0"/>
          </a:p>
        </p:txBody>
      </p:sp>
      <p:sp>
        <p:nvSpPr>
          <p:cNvPr id="3" name="Content Placeholder 2"/>
          <p:cNvSpPr>
            <a:spLocks noGrp="1"/>
          </p:cNvSpPr>
          <p:nvPr>
            <p:ph idx="1"/>
          </p:nvPr>
        </p:nvSpPr>
        <p:spPr/>
        <p:txBody>
          <a:bodyPr/>
          <a:lstStyle/>
          <a:p>
            <a:pPr marL="0" indent="0">
              <a:buNone/>
            </a:pPr>
            <a:r>
              <a:rPr lang="en-US" dirty="0" smtClean="0"/>
              <a:t>Greedy Template: Consider </a:t>
            </a:r>
            <a:r>
              <a:rPr lang="en-US" dirty="0"/>
              <a:t>jobs in some order. Take each job </a:t>
            </a:r>
            <a:r>
              <a:rPr lang="en-US" dirty="0" smtClean="0"/>
              <a:t>provided it's </a:t>
            </a:r>
            <a:r>
              <a:rPr lang="en-US" dirty="0"/>
              <a:t>compatible with the ones already taken.</a:t>
            </a:r>
          </a:p>
          <a:p>
            <a:r>
              <a:rPr lang="en-US" sz="1800" i="1" dirty="0" smtClean="0"/>
              <a:t>[</a:t>
            </a:r>
            <a:r>
              <a:rPr lang="en-US" sz="1800" i="1" dirty="0">
                <a:solidFill>
                  <a:schemeClr val="tx2">
                    <a:lumMod val="60000"/>
                    <a:lumOff val="40000"/>
                  </a:schemeClr>
                </a:solidFill>
              </a:rPr>
              <a:t>Earliest start time</a:t>
            </a:r>
            <a:r>
              <a:rPr lang="en-US" sz="1800" i="1" dirty="0"/>
              <a:t>] </a:t>
            </a:r>
            <a:r>
              <a:rPr lang="en-US" sz="1800" dirty="0"/>
              <a:t>Consider jobs in ascending order of start </a:t>
            </a:r>
            <a:r>
              <a:rPr lang="en-US" sz="1800" dirty="0" smtClean="0"/>
              <a:t>time </a:t>
            </a:r>
            <a:r>
              <a:rPr lang="en-IN" sz="1800" b="1" i="1" dirty="0" err="1" smtClean="0"/>
              <a:t>s</a:t>
            </a:r>
            <a:r>
              <a:rPr lang="en-IN" sz="1800" b="1" i="1" baseline="-25000" dirty="0" err="1" smtClean="0"/>
              <a:t>j</a:t>
            </a:r>
            <a:r>
              <a:rPr lang="en-IN" sz="1800" dirty="0" smtClean="0"/>
              <a:t>.</a:t>
            </a:r>
            <a:endParaRPr lang="en-IN" sz="1800" dirty="0"/>
          </a:p>
          <a:p>
            <a:r>
              <a:rPr lang="en-US" sz="1800" i="1" dirty="0" smtClean="0"/>
              <a:t>[</a:t>
            </a:r>
            <a:r>
              <a:rPr lang="en-US" sz="1800" i="1" dirty="0">
                <a:solidFill>
                  <a:schemeClr val="tx2">
                    <a:lumMod val="60000"/>
                    <a:lumOff val="40000"/>
                  </a:schemeClr>
                </a:solidFill>
              </a:rPr>
              <a:t>Earliest finish time</a:t>
            </a:r>
            <a:r>
              <a:rPr lang="en-US" sz="1800" i="1" dirty="0"/>
              <a:t>] </a:t>
            </a:r>
            <a:r>
              <a:rPr lang="en-US" sz="1800" dirty="0"/>
              <a:t>Consider jobs in ascending order of </a:t>
            </a:r>
            <a:r>
              <a:rPr lang="en-US" sz="1800" dirty="0" smtClean="0"/>
              <a:t>finish </a:t>
            </a:r>
            <a:r>
              <a:rPr lang="en-IN" sz="1800" dirty="0" smtClean="0"/>
              <a:t>time </a:t>
            </a:r>
            <a:r>
              <a:rPr lang="en-IN" sz="1800" b="1" i="1" dirty="0" smtClean="0"/>
              <a:t>f</a:t>
            </a:r>
            <a:r>
              <a:rPr lang="en-IN" sz="1800" b="1" i="1" baseline="-25000" dirty="0" smtClean="0"/>
              <a:t>j</a:t>
            </a:r>
            <a:r>
              <a:rPr lang="en-IN" sz="1800" dirty="0" smtClean="0"/>
              <a:t>.</a:t>
            </a:r>
            <a:endParaRPr lang="en-IN" sz="1800" dirty="0"/>
          </a:p>
          <a:p>
            <a:r>
              <a:rPr lang="en-US" sz="1800" i="1" dirty="0" smtClean="0"/>
              <a:t>[</a:t>
            </a:r>
            <a:r>
              <a:rPr lang="en-US" sz="1800" i="1" dirty="0">
                <a:solidFill>
                  <a:schemeClr val="tx2">
                    <a:lumMod val="60000"/>
                    <a:lumOff val="40000"/>
                  </a:schemeClr>
                </a:solidFill>
              </a:rPr>
              <a:t>Shortest interval</a:t>
            </a:r>
            <a:r>
              <a:rPr lang="en-US" sz="1800" i="1" dirty="0"/>
              <a:t>] </a:t>
            </a:r>
            <a:r>
              <a:rPr lang="en-US" sz="1800" dirty="0"/>
              <a:t>Consider jobs in ascending order of </a:t>
            </a:r>
            <a:r>
              <a:rPr lang="en-US" sz="1800" dirty="0" smtClean="0"/>
              <a:t>interval </a:t>
            </a:r>
            <a:r>
              <a:rPr lang="en-IN" sz="1800" dirty="0" smtClean="0"/>
              <a:t>length </a:t>
            </a:r>
            <a:r>
              <a:rPr lang="en-IN" sz="1800" b="1" i="1" dirty="0"/>
              <a:t>f</a:t>
            </a:r>
            <a:r>
              <a:rPr lang="en-IN" sz="1800" b="1" i="1" baseline="-25000" dirty="0"/>
              <a:t>j</a:t>
            </a:r>
            <a:r>
              <a:rPr lang="en-IN" sz="1800" dirty="0" smtClean="0"/>
              <a:t> </a:t>
            </a:r>
            <a:r>
              <a:rPr lang="en-IN" sz="1800" dirty="0"/>
              <a:t>- </a:t>
            </a:r>
            <a:r>
              <a:rPr lang="en-IN" sz="1800" b="1" i="1" dirty="0" err="1"/>
              <a:t>s</a:t>
            </a:r>
            <a:r>
              <a:rPr lang="en-IN" sz="1800" b="1" i="1" baseline="-25000" dirty="0" err="1"/>
              <a:t>j</a:t>
            </a:r>
            <a:r>
              <a:rPr lang="en-IN" sz="1800" dirty="0" smtClean="0"/>
              <a:t>.</a:t>
            </a:r>
            <a:endParaRPr lang="en-IN" sz="1800" dirty="0"/>
          </a:p>
          <a:p>
            <a:r>
              <a:rPr lang="en-US" sz="1800" i="1" dirty="0" smtClean="0"/>
              <a:t>[</a:t>
            </a:r>
            <a:r>
              <a:rPr lang="en-US" sz="1800" i="1" dirty="0">
                <a:solidFill>
                  <a:schemeClr val="tx2">
                    <a:lumMod val="60000"/>
                    <a:lumOff val="40000"/>
                  </a:schemeClr>
                </a:solidFill>
              </a:rPr>
              <a:t>Fewest conflicts</a:t>
            </a:r>
            <a:r>
              <a:rPr lang="en-US" sz="1800" i="1" dirty="0"/>
              <a:t>] </a:t>
            </a:r>
            <a:r>
              <a:rPr lang="en-US" sz="1800" dirty="0"/>
              <a:t>For each job, count the number of </a:t>
            </a:r>
            <a:r>
              <a:rPr lang="en-US" sz="1800" dirty="0" smtClean="0"/>
              <a:t>conflicting jobs </a:t>
            </a:r>
            <a:r>
              <a:rPr lang="en-US" sz="1800" b="1" i="1" dirty="0" err="1" smtClean="0"/>
              <a:t>c</a:t>
            </a:r>
            <a:r>
              <a:rPr lang="en-US" sz="1800" b="1" i="1" baseline="-25000" dirty="0" err="1" smtClean="0"/>
              <a:t>j</a:t>
            </a:r>
            <a:r>
              <a:rPr lang="en-US" sz="1800" dirty="0" smtClean="0"/>
              <a:t>. </a:t>
            </a:r>
            <a:r>
              <a:rPr lang="en-US" sz="1800" dirty="0"/>
              <a:t>Schedule in ascending order of conflicts </a:t>
            </a:r>
            <a:r>
              <a:rPr lang="en-US" sz="1800" b="1" i="1" dirty="0" err="1"/>
              <a:t>c</a:t>
            </a:r>
            <a:r>
              <a:rPr lang="en-US" sz="1800" b="1" i="1" baseline="-25000" dirty="0" err="1"/>
              <a:t>j</a:t>
            </a:r>
            <a:r>
              <a:rPr lang="en-US" sz="1800" dirty="0" smtClean="0"/>
              <a:t>.</a:t>
            </a:r>
            <a:endParaRPr lang="en-IN" sz="1800" dirty="0"/>
          </a:p>
        </p:txBody>
      </p:sp>
    </p:spTree>
    <p:extLst>
      <p:ext uri="{BB962C8B-B14F-4D97-AF65-F5344CB8AC3E}">
        <p14:creationId xmlns:p14="http://schemas.microsoft.com/office/powerpoint/2010/main" val="292594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IN" dirty="0"/>
          </a:p>
        </p:txBody>
      </p:sp>
      <p:sp>
        <p:nvSpPr>
          <p:cNvPr id="3" name="Content Placeholder 2"/>
          <p:cNvSpPr>
            <a:spLocks noGrp="1"/>
          </p:cNvSpPr>
          <p:nvPr>
            <p:ph idx="1"/>
          </p:nvPr>
        </p:nvSpPr>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a:solidFill>
                  <a:schemeClr val="tx2">
                    <a:lumMod val="60000"/>
                    <a:lumOff val="40000"/>
                  </a:schemeClr>
                </a:solidFill>
              </a:rPr>
              <a:t>Implementation. </a:t>
            </a:r>
            <a:r>
              <a:rPr lang="en-US" b="1" i="1" dirty="0"/>
              <a:t>O(n log n)</a:t>
            </a:r>
            <a:r>
              <a:rPr lang="en-US" dirty="0"/>
              <a:t>. </a:t>
            </a:r>
            <a:endParaRPr lang="en-US" dirty="0" smtClean="0"/>
          </a:p>
          <a:p>
            <a:pPr lvl="1"/>
            <a:r>
              <a:rPr lang="en-US" dirty="0" smtClean="0"/>
              <a:t>Remember </a:t>
            </a:r>
            <a:r>
              <a:rPr lang="en-US" dirty="0"/>
              <a:t>job </a:t>
            </a:r>
            <a:r>
              <a:rPr lang="en-US" b="1" i="1" dirty="0"/>
              <a:t>j*</a:t>
            </a:r>
            <a:r>
              <a:rPr lang="en-US" dirty="0"/>
              <a:t> that was added last to A. </a:t>
            </a:r>
            <a:endParaRPr lang="en-US" dirty="0" smtClean="0"/>
          </a:p>
          <a:p>
            <a:pPr lvl="1"/>
            <a:r>
              <a:rPr lang="en-US" dirty="0" smtClean="0"/>
              <a:t>Job </a:t>
            </a:r>
            <a:r>
              <a:rPr lang="en-US" b="1" i="1" dirty="0"/>
              <a:t>j</a:t>
            </a:r>
            <a:r>
              <a:rPr lang="en-US" dirty="0"/>
              <a:t> is compatible with A if </a:t>
            </a:r>
            <a:r>
              <a:rPr lang="en-US" b="1" i="1" dirty="0" err="1" smtClean="0"/>
              <a:t>s</a:t>
            </a:r>
            <a:r>
              <a:rPr lang="en-US" b="1" i="1" baseline="-25000" dirty="0" err="1" smtClean="0"/>
              <a:t>j</a:t>
            </a:r>
            <a:r>
              <a:rPr lang="en-US" b="1" i="1" dirty="0" smtClean="0"/>
              <a:t> </a:t>
            </a:r>
            <a:r>
              <a:rPr lang="en-US" b="1" i="1" dirty="0"/>
              <a:t>≥ </a:t>
            </a:r>
            <a:r>
              <a:rPr lang="en-US" b="1" i="1" dirty="0" smtClean="0"/>
              <a:t>f</a:t>
            </a:r>
            <a:r>
              <a:rPr lang="en-US" b="1" i="1" baseline="-25000" dirty="0" smtClean="0"/>
              <a:t>j</a:t>
            </a:r>
            <a:r>
              <a:rPr lang="en-US" baseline="-25000" dirty="0" smtClean="0"/>
              <a:t>*</a:t>
            </a:r>
            <a:r>
              <a:rPr lang="en-US" dirty="0" smtClean="0"/>
              <a:t>.</a:t>
            </a:r>
            <a:endParaRPr lang="en-IN" dirty="0"/>
          </a:p>
        </p:txBody>
      </p:sp>
      <p:pic>
        <p:nvPicPr>
          <p:cNvPr id="4" name="Picture 3"/>
          <p:cNvPicPr>
            <a:picLocks noChangeAspect="1"/>
          </p:cNvPicPr>
          <p:nvPr/>
        </p:nvPicPr>
        <p:blipFill>
          <a:blip r:embed="rId2"/>
          <a:stretch>
            <a:fillRect/>
          </a:stretch>
        </p:blipFill>
        <p:spPr>
          <a:xfrm>
            <a:off x="2371317" y="2237286"/>
            <a:ext cx="6848475" cy="2305050"/>
          </a:xfrm>
          <a:prstGeom prst="rect">
            <a:avLst/>
          </a:prstGeom>
        </p:spPr>
      </p:pic>
    </p:spTree>
    <p:extLst>
      <p:ext uri="{BB962C8B-B14F-4D97-AF65-F5344CB8AC3E}">
        <p14:creationId xmlns:p14="http://schemas.microsoft.com/office/powerpoint/2010/main" val="368622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Interval Partitioning</a:t>
            </a:r>
          </a:p>
        </p:txBody>
      </p:sp>
      <p:sp>
        <p:nvSpPr>
          <p:cNvPr id="3" name="Content Placeholder 2"/>
          <p:cNvSpPr>
            <a:spLocks noGrp="1"/>
          </p:cNvSpPr>
          <p:nvPr>
            <p:ph idx="1"/>
          </p:nvPr>
        </p:nvSpPr>
        <p:spPr/>
        <p:txBody>
          <a:bodyPr/>
          <a:lstStyle/>
          <a:p>
            <a:r>
              <a:rPr lang="en-US" dirty="0"/>
              <a:t>F</a:t>
            </a:r>
            <a:r>
              <a:rPr lang="en-US" dirty="0" smtClean="0"/>
              <a:t>ind </a:t>
            </a:r>
            <a:r>
              <a:rPr lang="en-US" dirty="0"/>
              <a:t>minimum number of classrooms to schedule all </a:t>
            </a:r>
            <a:r>
              <a:rPr lang="en-US" dirty="0" smtClean="0"/>
              <a:t>lectures so </a:t>
            </a:r>
            <a:r>
              <a:rPr lang="en-US" dirty="0"/>
              <a:t>that no two occur at the same time in the same room.</a:t>
            </a:r>
            <a:endParaRPr lang="en-IN" dirty="0"/>
          </a:p>
        </p:txBody>
      </p:sp>
    </p:spTree>
    <p:extLst>
      <p:ext uri="{BB962C8B-B14F-4D97-AF65-F5344CB8AC3E}">
        <p14:creationId xmlns:p14="http://schemas.microsoft.com/office/powerpoint/2010/main" val="410296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Interval P</a:t>
            </a:r>
            <a:r>
              <a:rPr lang="en-IN" dirty="0" smtClean="0"/>
              <a:t>artitioning</a:t>
            </a:r>
            <a:endParaRPr lang="en-IN" dirty="0"/>
          </a:p>
        </p:txBody>
      </p:sp>
      <p:sp>
        <p:nvSpPr>
          <p:cNvPr id="3" name="Content Placeholder 2"/>
          <p:cNvSpPr>
            <a:spLocks noGrp="1"/>
          </p:cNvSpPr>
          <p:nvPr>
            <p:ph idx="1"/>
          </p:nvPr>
        </p:nvSpPr>
        <p:spPr/>
        <p:txBody>
          <a:bodyPr/>
          <a:lstStyle/>
          <a:p>
            <a:pPr marL="0" indent="0">
              <a:buNone/>
            </a:pPr>
            <a:r>
              <a:rPr lang="en-IN" sz="2400" dirty="0">
                <a:solidFill>
                  <a:schemeClr val="tx2">
                    <a:lumMod val="60000"/>
                    <a:lumOff val="40000"/>
                  </a:schemeClr>
                </a:solidFill>
              </a:rPr>
              <a:t>Interval partitioning.</a:t>
            </a:r>
          </a:p>
          <a:p>
            <a:r>
              <a:rPr lang="en-US" sz="2400" dirty="0" smtClean="0"/>
              <a:t>Lecture </a:t>
            </a:r>
            <a:r>
              <a:rPr lang="en-US" sz="2400" dirty="0"/>
              <a:t>j starts at </a:t>
            </a:r>
            <a:r>
              <a:rPr lang="en-US" sz="2400" dirty="0" err="1"/>
              <a:t>sj</a:t>
            </a:r>
            <a:r>
              <a:rPr lang="en-US" sz="2400" dirty="0"/>
              <a:t> and finishes at </a:t>
            </a:r>
            <a:r>
              <a:rPr lang="en-US" sz="2400" b="1" i="1" dirty="0" smtClean="0"/>
              <a:t>f</a:t>
            </a:r>
            <a:r>
              <a:rPr lang="en-US" sz="2400" b="1" i="1" baseline="-25000" dirty="0" smtClean="0"/>
              <a:t>j</a:t>
            </a:r>
            <a:r>
              <a:rPr lang="en-US" sz="2400" dirty="0" smtClean="0"/>
              <a:t>.</a:t>
            </a:r>
            <a:endParaRPr lang="en-US" sz="2400" dirty="0"/>
          </a:p>
          <a:p>
            <a:r>
              <a:rPr lang="en-US" sz="2400" dirty="0" smtClean="0"/>
              <a:t>Goal</a:t>
            </a:r>
            <a:r>
              <a:rPr lang="en-US" sz="2400" dirty="0"/>
              <a:t>: find minimum number of classrooms to schedule all lectures </a:t>
            </a:r>
            <a:r>
              <a:rPr lang="en-US" sz="2400" dirty="0" smtClean="0"/>
              <a:t>so that </a:t>
            </a:r>
            <a:r>
              <a:rPr lang="en-US" sz="2400" dirty="0"/>
              <a:t>no two occur at the same time in the same room.</a:t>
            </a:r>
          </a:p>
          <a:p>
            <a:endParaRPr lang="en-US" sz="2400" dirty="0" smtClean="0"/>
          </a:p>
          <a:p>
            <a:pPr marL="0" indent="0">
              <a:buNone/>
            </a:pPr>
            <a:r>
              <a:rPr lang="en-US" sz="2400" dirty="0" smtClean="0">
                <a:solidFill>
                  <a:schemeClr val="tx2">
                    <a:lumMod val="60000"/>
                    <a:lumOff val="40000"/>
                  </a:schemeClr>
                </a:solidFill>
              </a:rPr>
              <a:t>Ex</a:t>
            </a:r>
            <a:r>
              <a:rPr lang="en-US" sz="2400" dirty="0"/>
              <a:t>: This schedule uses 4 classrooms to schedule 10 lectures</a:t>
            </a:r>
            <a:r>
              <a:rPr lang="en-US" dirty="0"/>
              <a:t>.</a:t>
            </a:r>
            <a:endParaRPr lang="en-IN" dirty="0"/>
          </a:p>
        </p:txBody>
      </p:sp>
      <p:pic>
        <p:nvPicPr>
          <p:cNvPr id="5" name="Picture 4"/>
          <p:cNvPicPr>
            <a:picLocks noChangeAspect="1"/>
          </p:cNvPicPr>
          <p:nvPr/>
        </p:nvPicPr>
        <p:blipFill>
          <a:blip r:embed="rId2"/>
          <a:stretch>
            <a:fillRect/>
          </a:stretch>
        </p:blipFill>
        <p:spPr>
          <a:xfrm>
            <a:off x="2284094" y="4346592"/>
            <a:ext cx="7173415" cy="2478422"/>
          </a:xfrm>
          <a:prstGeom prst="rect">
            <a:avLst/>
          </a:prstGeom>
        </p:spPr>
      </p:pic>
    </p:spTree>
    <p:extLst>
      <p:ext uri="{BB962C8B-B14F-4D97-AF65-F5344CB8AC3E}">
        <p14:creationId xmlns:p14="http://schemas.microsoft.com/office/powerpoint/2010/main" val="273308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a:xfrm>
            <a:off x="0" y="1714500"/>
            <a:ext cx="12192000" cy="1143000"/>
          </a:xfrm>
        </p:spPr>
        <p:txBody>
          <a:bodyPr>
            <a:normAutofit/>
          </a:bodyPr>
          <a:lstStyle/>
          <a:p>
            <a:r>
              <a:rPr lang="en-US" sz="5400" dirty="0" smtClean="0"/>
              <a:t>Greedy Algorithms</a:t>
            </a:r>
            <a:endParaRPr lang="en-US" sz="5400" dirty="0"/>
          </a:p>
        </p:txBody>
      </p:sp>
    </p:spTree>
    <p:extLst>
      <p:ext uri="{BB962C8B-B14F-4D97-AF65-F5344CB8AC3E}">
        <p14:creationId xmlns:p14="http://schemas.microsoft.com/office/powerpoint/2010/main" val="3860673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Interval P</a:t>
            </a:r>
            <a:r>
              <a:rPr lang="en-IN" dirty="0" smtClean="0"/>
              <a:t>artitioning</a:t>
            </a:r>
            <a:endParaRPr lang="en-IN" dirty="0"/>
          </a:p>
        </p:txBody>
      </p:sp>
      <p:sp>
        <p:nvSpPr>
          <p:cNvPr id="3" name="Content Placeholder 2"/>
          <p:cNvSpPr>
            <a:spLocks noGrp="1"/>
          </p:cNvSpPr>
          <p:nvPr>
            <p:ph idx="1"/>
          </p:nvPr>
        </p:nvSpPr>
        <p:spPr/>
        <p:txBody>
          <a:bodyPr>
            <a:normAutofit/>
          </a:bodyPr>
          <a:lstStyle/>
          <a:p>
            <a:pPr marL="0" indent="0">
              <a:buNone/>
            </a:pPr>
            <a:r>
              <a:rPr lang="en-IN" sz="2400" dirty="0">
                <a:solidFill>
                  <a:schemeClr val="tx2">
                    <a:lumMod val="60000"/>
                    <a:lumOff val="40000"/>
                  </a:schemeClr>
                </a:solidFill>
              </a:rPr>
              <a:t>Interval partitioning.</a:t>
            </a:r>
          </a:p>
          <a:p>
            <a:r>
              <a:rPr lang="en-US" sz="2400" dirty="0" smtClean="0"/>
              <a:t>Lecture </a:t>
            </a:r>
            <a:r>
              <a:rPr lang="en-US" sz="2400" dirty="0"/>
              <a:t>j starts at </a:t>
            </a:r>
            <a:r>
              <a:rPr lang="en-US" sz="2400" dirty="0" err="1"/>
              <a:t>sj</a:t>
            </a:r>
            <a:r>
              <a:rPr lang="en-US" sz="2400" dirty="0"/>
              <a:t> and finishes at </a:t>
            </a:r>
            <a:r>
              <a:rPr lang="en-US" sz="2400" b="1" i="1" dirty="0" smtClean="0"/>
              <a:t>f</a:t>
            </a:r>
            <a:r>
              <a:rPr lang="en-US" sz="2400" b="1" i="1" baseline="-25000" dirty="0" smtClean="0"/>
              <a:t>j</a:t>
            </a:r>
            <a:r>
              <a:rPr lang="en-US" sz="2400" dirty="0" smtClean="0"/>
              <a:t>.</a:t>
            </a:r>
            <a:endParaRPr lang="en-US" sz="2400" dirty="0"/>
          </a:p>
          <a:p>
            <a:r>
              <a:rPr lang="en-US" sz="2400" dirty="0" smtClean="0"/>
              <a:t>Goal</a:t>
            </a:r>
            <a:r>
              <a:rPr lang="en-US" sz="2400" dirty="0"/>
              <a:t>: find minimum number of classrooms to schedule all lectures </a:t>
            </a:r>
            <a:r>
              <a:rPr lang="en-US" sz="2400" dirty="0" smtClean="0"/>
              <a:t>so that </a:t>
            </a:r>
            <a:r>
              <a:rPr lang="en-US" sz="2400" dirty="0"/>
              <a:t>no two occur at the same time in the same room.</a:t>
            </a:r>
          </a:p>
          <a:p>
            <a:endParaRPr lang="en-US" sz="2400" dirty="0" smtClean="0"/>
          </a:p>
          <a:p>
            <a:pPr marL="0" indent="0">
              <a:buNone/>
            </a:pPr>
            <a:r>
              <a:rPr lang="en-US" sz="2400" dirty="0" smtClean="0">
                <a:solidFill>
                  <a:schemeClr val="tx2">
                    <a:lumMod val="60000"/>
                    <a:lumOff val="40000"/>
                  </a:schemeClr>
                </a:solidFill>
              </a:rPr>
              <a:t>Ex</a:t>
            </a:r>
            <a:r>
              <a:rPr lang="en-US" sz="2400" dirty="0"/>
              <a:t>: This schedule uses only 3.</a:t>
            </a:r>
            <a:endParaRPr lang="en-IN" sz="2400" dirty="0"/>
          </a:p>
        </p:txBody>
      </p:sp>
      <p:pic>
        <p:nvPicPr>
          <p:cNvPr id="4" name="Picture 3"/>
          <p:cNvPicPr>
            <a:picLocks noChangeAspect="1"/>
          </p:cNvPicPr>
          <p:nvPr/>
        </p:nvPicPr>
        <p:blipFill>
          <a:blip r:embed="rId2"/>
          <a:stretch>
            <a:fillRect/>
          </a:stretch>
        </p:blipFill>
        <p:spPr>
          <a:xfrm>
            <a:off x="2313759" y="4295774"/>
            <a:ext cx="7683214" cy="2444659"/>
          </a:xfrm>
          <a:prstGeom prst="rect">
            <a:avLst/>
          </a:prstGeom>
        </p:spPr>
      </p:pic>
    </p:spTree>
    <p:extLst>
      <p:ext uri="{BB962C8B-B14F-4D97-AF65-F5344CB8AC3E}">
        <p14:creationId xmlns:p14="http://schemas.microsoft.com/office/powerpoint/2010/main" val="1587273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The </a:t>
            </a:r>
            <a:r>
              <a:rPr lang="en-US" dirty="0">
                <a:solidFill>
                  <a:schemeClr val="tx2">
                    <a:lumMod val="60000"/>
                    <a:lumOff val="40000"/>
                  </a:schemeClr>
                </a:solidFill>
              </a:rPr>
              <a:t>depth</a:t>
            </a:r>
            <a:r>
              <a:rPr lang="en-US" dirty="0"/>
              <a:t> of a set of open intervals is the maximum number </a:t>
            </a:r>
            <a:r>
              <a:rPr lang="en-US" dirty="0" smtClean="0"/>
              <a:t>that </a:t>
            </a:r>
            <a:r>
              <a:rPr lang="en-IN" dirty="0" smtClean="0"/>
              <a:t>contain </a:t>
            </a:r>
            <a:r>
              <a:rPr lang="en-IN" dirty="0"/>
              <a:t>any given time</a:t>
            </a:r>
            <a:r>
              <a:rPr lang="en-IN" dirty="0" smtClean="0"/>
              <a:t>.</a:t>
            </a:r>
          </a:p>
          <a:p>
            <a:r>
              <a:rPr lang="en-US" dirty="0">
                <a:solidFill>
                  <a:schemeClr val="tx2">
                    <a:lumMod val="60000"/>
                    <a:lumOff val="40000"/>
                  </a:schemeClr>
                </a:solidFill>
              </a:rPr>
              <a:t>Number of classrooms </a:t>
            </a:r>
            <a:r>
              <a:rPr lang="en-US" dirty="0" smtClean="0">
                <a:solidFill>
                  <a:schemeClr val="tx2">
                    <a:lumMod val="60000"/>
                    <a:lumOff val="40000"/>
                  </a:schemeClr>
                </a:solidFill>
              </a:rPr>
              <a:t>needed </a:t>
            </a:r>
            <a:r>
              <a:rPr lang="en-US" dirty="0"/>
              <a:t>≥ </a:t>
            </a:r>
            <a:r>
              <a:rPr lang="en-US" dirty="0">
                <a:solidFill>
                  <a:schemeClr val="tx2">
                    <a:lumMod val="60000"/>
                    <a:lumOff val="40000"/>
                  </a:schemeClr>
                </a:solidFill>
              </a:rPr>
              <a:t>depth</a:t>
            </a:r>
            <a:r>
              <a:rPr lang="en-US" dirty="0" smtClean="0"/>
              <a:t>.</a:t>
            </a:r>
          </a:p>
          <a:p>
            <a:endParaRPr lang="en-IN" dirty="0"/>
          </a:p>
        </p:txBody>
      </p:sp>
    </p:spTree>
    <p:extLst>
      <p:ext uri="{BB962C8B-B14F-4D97-AF65-F5344CB8AC3E}">
        <p14:creationId xmlns:p14="http://schemas.microsoft.com/office/powerpoint/2010/main" val="209064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IN" dirty="0"/>
          </a:p>
        </p:txBody>
      </p:sp>
      <p:sp>
        <p:nvSpPr>
          <p:cNvPr id="3" name="Content Placeholder 2"/>
          <p:cNvSpPr>
            <a:spLocks noGrp="1"/>
          </p:cNvSpPr>
          <p:nvPr>
            <p:ph idx="1"/>
          </p:nvPr>
        </p:nvSpPr>
        <p:spPr>
          <a:xfrm>
            <a:off x="762000" y="1752609"/>
            <a:ext cx="10972800" cy="4778820"/>
          </a:xfrm>
        </p:spPr>
        <p:txBody>
          <a:bodyPr>
            <a:normAutofit fontScale="85000" lnSpcReduction="20000"/>
          </a:bodyPr>
          <a:lstStyle/>
          <a:p>
            <a:r>
              <a:rPr lang="en-US" dirty="0"/>
              <a:t>Consider lectures in increasing order of start </a:t>
            </a:r>
            <a:r>
              <a:rPr lang="en-US" dirty="0" smtClean="0"/>
              <a:t>time: assign </a:t>
            </a:r>
            <a:r>
              <a:rPr lang="en-US" dirty="0"/>
              <a:t>lecture to any compatible classroom</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IN" dirty="0">
                <a:solidFill>
                  <a:schemeClr val="tx2">
                    <a:lumMod val="60000"/>
                    <a:lumOff val="40000"/>
                  </a:schemeClr>
                </a:solidFill>
              </a:rPr>
              <a:t>Implementation</a:t>
            </a:r>
            <a:r>
              <a:rPr lang="en-IN" dirty="0"/>
              <a:t>. O(n log n).</a:t>
            </a:r>
          </a:p>
          <a:p>
            <a:pPr lvl="1"/>
            <a:r>
              <a:rPr lang="en-US" dirty="0" smtClean="0"/>
              <a:t>For </a:t>
            </a:r>
            <a:r>
              <a:rPr lang="en-US" dirty="0"/>
              <a:t>each classroom k, maintain the finish time of the last job added.</a:t>
            </a:r>
          </a:p>
          <a:p>
            <a:pPr lvl="1"/>
            <a:r>
              <a:rPr lang="en-US" dirty="0" smtClean="0"/>
              <a:t>Keep </a:t>
            </a:r>
            <a:r>
              <a:rPr lang="en-US" dirty="0"/>
              <a:t>the classrooms in a priority queue.</a:t>
            </a:r>
            <a:endParaRPr lang="en-IN" dirty="0"/>
          </a:p>
        </p:txBody>
      </p:sp>
      <p:pic>
        <p:nvPicPr>
          <p:cNvPr id="4" name="Picture 3"/>
          <p:cNvPicPr>
            <a:picLocks noChangeAspect="1"/>
          </p:cNvPicPr>
          <p:nvPr/>
        </p:nvPicPr>
        <p:blipFill>
          <a:blip r:embed="rId2"/>
          <a:stretch>
            <a:fillRect/>
          </a:stretch>
        </p:blipFill>
        <p:spPr>
          <a:xfrm>
            <a:off x="2553380" y="2553242"/>
            <a:ext cx="6172609" cy="2851654"/>
          </a:xfrm>
          <a:prstGeom prst="rect">
            <a:avLst/>
          </a:prstGeom>
        </p:spPr>
      </p:pic>
    </p:spTree>
    <p:extLst>
      <p:ext uri="{BB962C8B-B14F-4D97-AF65-F5344CB8AC3E}">
        <p14:creationId xmlns:p14="http://schemas.microsoft.com/office/powerpoint/2010/main" val="4006848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Knapsack </a:t>
            </a:r>
            <a:r>
              <a:rPr lang="en-IN" dirty="0" smtClean="0"/>
              <a:t>Problem- Fractional</a:t>
            </a:r>
            <a:endParaRPr lang="en-IN" dirty="0"/>
          </a:p>
        </p:txBody>
      </p:sp>
      <p:sp>
        <p:nvSpPr>
          <p:cNvPr id="3" name="Content Placeholder 2"/>
          <p:cNvSpPr>
            <a:spLocks noGrp="1"/>
          </p:cNvSpPr>
          <p:nvPr>
            <p:ph idx="1"/>
          </p:nvPr>
        </p:nvSpPr>
        <p:spPr/>
        <p:txBody>
          <a:bodyPr/>
          <a:lstStyle/>
          <a:p>
            <a:pPr marL="0" indent="0" algn="just">
              <a:buNone/>
            </a:pPr>
            <a:r>
              <a:rPr lang="en-US" dirty="0"/>
              <a:t>Given a set of items, each with a weight and a value, determine a subset of items to include in a collection so that the total weight is less than or equal to a given limit and the total value is as large as possible</a:t>
            </a:r>
            <a:r>
              <a:rPr lang="en-US" dirty="0" smtClean="0"/>
              <a:t>.</a:t>
            </a:r>
          </a:p>
          <a:p>
            <a:r>
              <a:rPr lang="en-US" dirty="0"/>
              <a:t>The knapsack problem is in combinatorial optimization problem.</a:t>
            </a:r>
            <a:endParaRPr lang="en-IN" dirty="0"/>
          </a:p>
        </p:txBody>
      </p:sp>
    </p:spTree>
    <p:extLst>
      <p:ext uri="{BB962C8B-B14F-4D97-AF65-F5344CB8AC3E}">
        <p14:creationId xmlns:p14="http://schemas.microsoft.com/office/powerpoint/2010/main" val="1948866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Fractional Knapsack</a:t>
            </a:r>
            <a:endParaRPr lang="en-IN" dirty="0"/>
          </a:p>
        </p:txBody>
      </p:sp>
      <p:graphicFrame>
        <p:nvGraphicFramePr>
          <p:cNvPr id="4" name="Content Placeholder 3"/>
          <p:cNvGraphicFramePr>
            <a:graphicFrameLocks noGrp="1"/>
          </p:cNvGraphicFramePr>
          <p:nvPr>
            <p:ph idx="1"/>
            <p:extLst/>
          </p:nvPr>
        </p:nvGraphicFramePr>
        <p:xfrm>
          <a:off x="2549239" y="1752600"/>
          <a:ext cx="6816434" cy="2237508"/>
        </p:xfrm>
        <a:graphic>
          <a:graphicData uri="http://schemas.openxmlformats.org/drawingml/2006/table">
            <a:tbl>
              <a:tblPr firstRow="1" bandRow="1">
                <a:tableStyleId>{5C22544A-7EE6-4342-B048-85BDC9FD1C3A}</a:tableStyleId>
              </a:tblPr>
              <a:tblGrid>
                <a:gridCol w="1609912">
                  <a:extLst>
                    <a:ext uri="{9D8B030D-6E8A-4147-A177-3AD203B41FA5}">
                      <a16:colId xmlns:a16="http://schemas.microsoft.com/office/drawing/2014/main" val="3228969156"/>
                    </a:ext>
                  </a:extLst>
                </a:gridCol>
                <a:gridCol w="766421">
                  <a:extLst>
                    <a:ext uri="{9D8B030D-6E8A-4147-A177-3AD203B41FA5}">
                      <a16:colId xmlns:a16="http://schemas.microsoft.com/office/drawing/2014/main" val="1959212408"/>
                    </a:ext>
                  </a:extLst>
                </a:gridCol>
                <a:gridCol w="706476">
                  <a:extLst>
                    <a:ext uri="{9D8B030D-6E8A-4147-A177-3AD203B41FA5}">
                      <a16:colId xmlns:a16="http://schemas.microsoft.com/office/drawing/2014/main" val="4257993747"/>
                    </a:ext>
                  </a:extLst>
                </a:gridCol>
                <a:gridCol w="685070">
                  <a:extLst>
                    <a:ext uri="{9D8B030D-6E8A-4147-A177-3AD203B41FA5}">
                      <a16:colId xmlns:a16="http://schemas.microsoft.com/office/drawing/2014/main" val="1052973291"/>
                    </a:ext>
                  </a:extLst>
                </a:gridCol>
                <a:gridCol w="822082">
                  <a:extLst>
                    <a:ext uri="{9D8B030D-6E8A-4147-A177-3AD203B41FA5}">
                      <a16:colId xmlns:a16="http://schemas.microsoft.com/office/drawing/2014/main" val="977529622"/>
                    </a:ext>
                  </a:extLst>
                </a:gridCol>
                <a:gridCol w="753576">
                  <a:extLst>
                    <a:ext uri="{9D8B030D-6E8A-4147-A177-3AD203B41FA5}">
                      <a16:colId xmlns:a16="http://schemas.microsoft.com/office/drawing/2014/main" val="349022344"/>
                    </a:ext>
                  </a:extLst>
                </a:gridCol>
                <a:gridCol w="804956">
                  <a:extLst>
                    <a:ext uri="{9D8B030D-6E8A-4147-A177-3AD203B41FA5}">
                      <a16:colId xmlns:a16="http://schemas.microsoft.com/office/drawing/2014/main" val="3685625650"/>
                    </a:ext>
                  </a:extLst>
                </a:gridCol>
                <a:gridCol w="667941">
                  <a:extLst>
                    <a:ext uri="{9D8B030D-6E8A-4147-A177-3AD203B41FA5}">
                      <a16:colId xmlns:a16="http://schemas.microsoft.com/office/drawing/2014/main" val="2770351494"/>
                    </a:ext>
                  </a:extLst>
                </a:gridCol>
              </a:tblGrid>
              <a:tr h="559377">
                <a:tc>
                  <a:txBody>
                    <a:bodyPr/>
                    <a:lstStyle/>
                    <a:p>
                      <a:r>
                        <a:rPr lang="en-US" dirty="0" smtClean="0"/>
                        <a:t>Object (</a:t>
                      </a:r>
                      <a:r>
                        <a:rPr lang="en-US" dirty="0" err="1" smtClean="0"/>
                        <a:t>i</a:t>
                      </a:r>
                      <a:r>
                        <a:rPr lang="en-US" dirty="0" smtClean="0"/>
                        <a:t>)</a:t>
                      </a:r>
                      <a:endParaRPr lang="en-IN" dirty="0"/>
                    </a:p>
                  </a:txBody>
                  <a:tcPr/>
                </a:tc>
                <a:tc>
                  <a:txBody>
                    <a:bodyPr/>
                    <a:lstStyle/>
                    <a:p>
                      <a:pPr algn="ctr"/>
                      <a:r>
                        <a:rPr lang="en-US" dirty="0" smtClean="0"/>
                        <a:t>1</a:t>
                      </a:r>
                      <a:endParaRPr lang="en-IN" dirty="0"/>
                    </a:p>
                  </a:txBody>
                  <a:tcPr/>
                </a:tc>
                <a:tc>
                  <a:txBody>
                    <a:bodyPr/>
                    <a:lstStyle/>
                    <a:p>
                      <a:pPr algn="ctr"/>
                      <a:r>
                        <a:rPr lang="en-US" dirty="0" smtClean="0"/>
                        <a:t>2</a:t>
                      </a:r>
                      <a:endParaRPr lang="en-IN" dirty="0"/>
                    </a:p>
                  </a:txBody>
                  <a:tcPr/>
                </a:tc>
                <a:tc>
                  <a:txBody>
                    <a:bodyPr/>
                    <a:lstStyle/>
                    <a:p>
                      <a:pPr algn="ctr"/>
                      <a:r>
                        <a:rPr lang="en-US" dirty="0" smtClean="0"/>
                        <a:t>3</a:t>
                      </a:r>
                      <a:endParaRPr lang="en-IN" dirty="0"/>
                    </a:p>
                  </a:txBody>
                  <a:tcPr/>
                </a:tc>
                <a:tc>
                  <a:txBody>
                    <a:bodyPr/>
                    <a:lstStyle/>
                    <a:p>
                      <a:pPr algn="ctr"/>
                      <a:r>
                        <a:rPr lang="en-US" dirty="0" smtClean="0"/>
                        <a:t>4</a:t>
                      </a:r>
                      <a:endParaRPr lang="en-IN" dirty="0"/>
                    </a:p>
                  </a:txBody>
                  <a:tcPr/>
                </a:tc>
                <a:tc>
                  <a:txBody>
                    <a:bodyPr/>
                    <a:lstStyle/>
                    <a:p>
                      <a:pPr algn="ctr"/>
                      <a:r>
                        <a:rPr lang="en-US" dirty="0" smtClean="0"/>
                        <a:t>5</a:t>
                      </a:r>
                      <a:endParaRPr lang="en-IN" dirty="0"/>
                    </a:p>
                  </a:txBody>
                  <a:tcPr/>
                </a:tc>
                <a:tc>
                  <a:txBody>
                    <a:bodyPr/>
                    <a:lstStyle/>
                    <a:p>
                      <a:pPr algn="ctr"/>
                      <a:r>
                        <a:rPr lang="en-US" dirty="0" smtClean="0"/>
                        <a:t>6</a:t>
                      </a:r>
                      <a:endParaRPr lang="en-IN" dirty="0"/>
                    </a:p>
                  </a:txBody>
                  <a:tcPr/>
                </a:tc>
                <a:tc>
                  <a:txBody>
                    <a:bodyPr/>
                    <a:lstStyle/>
                    <a:p>
                      <a:pPr algn="ctr"/>
                      <a:r>
                        <a:rPr lang="en-US" dirty="0" smtClean="0"/>
                        <a:t>7</a:t>
                      </a:r>
                      <a:endParaRPr lang="en-IN" dirty="0"/>
                    </a:p>
                  </a:txBody>
                  <a:tcPr/>
                </a:tc>
                <a:extLst>
                  <a:ext uri="{0D108BD9-81ED-4DB2-BD59-A6C34878D82A}">
                    <a16:rowId xmlns:a16="http://schemas.microsoft.com/office/drawing/2014/main" val="1857351268"/>
                  </a:ext>
                </a:extLst>
              </a:tr>
              <a:tr h="559377">
                <a:tc>
                  <a:txBody>
                    <a:bodyPr/>
                    <a:lstStyle/>
                    <a:p>
                      <a:r>
                        <a:rPr lang="en-US" dirty="0" smtClean="0"/>
                        <a:t>Profit (P)</a:t>
                      </a:r>
                      <a:endParaRPr lang="en-IN" dirty="0"/>
                    </a:p>
                  </a:txBody>
                  <a:tcPr/>
                </a:tc>
                <a:tc>
                  <a:txBody>
                    <a:bodyPr/>
                    <a:lstStyle/>
                    <a:p>
                      <a:pPr algn="ctr"/>
                      <a:r>
                        <a:rPr lang="en-US" dirty="0" smtClean="0"/>
                        <a:t>10</a:t>
                      </a:r>
                      <a:endParaRPr lang="en-IN" dirty="0"/>
                    </a:p>
                  </a:txBody>
                  <a:tcPr/>
                </a:tc>
                <a:tc>
                  <a:txBody>
                    <a:bodyPr/>
                    <a:lstStyle/>
                    <a:p>
                      <a:pPr algn="ctr"/>
                      <a:r>
                        <a:rPr lang="en-US" dirty="0" smtClean="0"/>
                        <a:t>5</a:t>
                      </a:r>
                      <a:endParaRPr lang="en-IN" dirty="0"/>
                    </a:p>
                  </a:txBody>
                  <a:tcPr/>
                </a:tc>
                <a:tc>
                  <a:txBody>
                    <a:bodyPr/>
                    <a:lstStyle/>
                    <a:p>
                      <a:pPr algn="ctr"/>
                      <a:r>
                        <a:rPr lang="en-US" dirty="0" smtClean="0"/>
                        <a:t>15</a:t>
                      </a:r>
                      <a:endParaRPr lang="en-IN" dirty="0"/>
                    </a:p>
                  </a:txBody>
                  <a:tcPr/>
                </a:tc>
                <a:tc>
                  <a:txBody>
                    <a:bodyPr/>
                    <a:lstStyle/>
                    <a:p>
                      <a:pPr algn="ctr"/>
                      <a:r>
                        <a:rPr lang="en-US" dirty="0" smtClean="0"/>
                        <a:t>7</a:t>
                      </a:r>
                      <a:endParaRPr lang="en-IN" dirty="0"/>
                    </a:p>
                  </a:txBody>
                  <a:tcPr/>
                </a:tc>
                <a:tc>
                  <a:txBody>
                    <a:bodyPr/>
                    <a:lstStyle/>
                    <a:p>
                      <a:pPr algn="ctr"/>
                      <a:r>
                        <a:rPr lang="en-US" dirty="0" smtClean="0"/>
                        <a:t>6</a:t>
                      </a:r>
                      <a:endParaRPr lang="en-IN" dirty="0"/>
                    </a:p>
                  </a:txBody>
                  <a:tcPr/>
                </a:tc>
                <a:tc>
                  <a:txBody>
                    <a:bodyPr/>
                    <a:lstStyle/>
                    <a:p>
                      <a:pPr algn="ctr"/>
                      <a:r>
                        <a:rPr lang="en-US" dirty="0" smtClean="0"/>
                        <a:t>18</a:t>
                      </a:r>
                      <a:endParaRPr lang="en-IN" dirty="0"/>
                    </a:p>
                  </a:txBody>
                  <a:tcPr/>
                </a:tc>
                <a:tc>
                  <a:txBody>
                    <a:bodyPr/>
                    <a:lstStyle/>
                    <a:p>
                      <a:pPr algn="ctr"/>
                      <a:r>
                        <a:rPr lang="en-US" dirty="0" smtClean="0"/>
                        <a:t>3</a:t>
                      </a:r>
                      <a:endParaRPr lang="en-IN" dirty="0"/>
                    </a:p>
                  </a:txBody>
                  <a:tcPr/>
                </a:tc>
                <a:extLst>
                  <a:ext uri="{0D108BD9-81ED-4DB2-BD59-A6C34878D82A}">
                    <a16:rowId xmlns:a16="http://schemas.microsoft.com/office/drawing/2014/main" val="3668162627"/>
                  </a:ext>
                </a:extLst>
              </a:tr>
              <a:tr h="559377">
                <a:tc>
                  <a:txBody>
                    <a:bodyPr/>
                    <a:lstStyle/>
                    <a:p>
                      <a:r>
                        <a:rPr lang="en-US" dirty="0" smtClean="0"/>
                        <a:t>Weights(W)</a:t>
                      </a:r>
                      <a:endParaRPr lang="en-IN" dirty="0"/>
                    </a:p>
                  </a:txBody>
                  <a:tcPr/>
                </a:tc>
                <a:tc>
                  <a:txBody>
                    <a:bodyPr/>
                    <a:lstStyle/>
                    <a:p>
                      <a:pPr algn="ctr"/>
                      <a:r>
                        <a:rPr lang="en-US" dirty="0" smtClean="0"/>
                        <a:t>2</a:t>
                      </a:r>
                      <a:endParaRPr lang="en-IN" dirty="0"/>
                    </a:p>
                  </a:txBody>
                  <a:tcPr/>
                </a:tc>
                <a:tc>
                  <a:txBody>
                    <a:bodyPr/>
                    <a:lstStyle/>
                    <a:p>
                      <a:pPr algn="ctr"/>
                      <a:r>
                        <a:rPr lang="en-US" dirty="0" smtClean="0"/>
                        <a:t>3</a:t>
                      </a:r>
                      <a:endParaRPr lang="en-IN" dirty="0"/>
                    </a:p>
                  </a:txBody>
                  <a:tcPr/>
                </a:tc>
                <a:tc>
                  <a:txBody>
                    <a:bodyPr/>
                    <a:lstStyle/>
                    <a:p>
                      <a:pPr algn="ctr"/>
                      <a:r>
                        <a:rPr lang="en-US" dirty="0" smtClean="0"/>
                        <a:t>5</a:t>
                      </a:r>
                      <a:endParaRPr lang="en-IN" dirty="0"/>
                    </a:p>
                  </a:txBody>
                  <a:tcPr/>
                </a:tc>
                <a:tc>
                  <a:txBody>
                    <a:bodyPr/>
                    <a:lstStyle/>
                    <a:p>
                      <a:pPr algn="ctr"/>
                      <a:r>
                        <a:rPr lang="en-US" dirty="0" smtClean="0"/>
                        <a:t>7</a:t>
                      </a:r>
                      <a:endParaRPr lang="en-IN" dirty="0"/>
                    </a:p>
                  </a:txBody>
                  <a:tcPr/>
                </a:tc>
                <a:tc>
                  <a:txBody>
                    <a:bodyPr/>
                    <a:lstStyle/>
                    <a:p>
                      <a:pPr algn="ctr"/>
                      <a:r>
                        <a:rPr lang="en-US" dirty="0" smtClean="0"/>
                        <a:t>1</a:t>
                      </a:r>
                      <a:endParaRPr lang="en-IN" dirty="0"/>
                    </a:p>
                  </a:txBody>
                  <a:tcPr/>
                </a:tc>
                <a:tc>
                  <a:txBody>
                    <a:bodyPr/>
                    <a:lstStyle/>
                    <a:p>
                      <a:pPr algn="ctr"/>
                      <a:r>
                        <a:rPr lang="en-US" dirty="0" smtClean="0"/>
                        <a:t>4</a:t>
                      </a:r>
                      <a:endParaRPr lang="en-IN" dirty="0"/>
                    </a:p>
                  </a:txBody>
                  <a:tcPr/>
                </a:tc>
                <a:tc>
                  <a:txBody>
                    <a:bodyPr/>
                    <a:lstStyle/>
                    <a:p>
                      <a:pPr algn="ctr"/>
                      <a:r>
                        <a:rPr lang="en-US" dirty="0" smtClean="0"/>
                        <a:t>1</a:t>
                      </a:r>
                      <a:endParaRPr lang="en-IN" dirty="0"/>
                    </a:p>
                  </a:txBody>
                  <a:tcPr/>
                </a:tc>
                <a:extLst>
                  <a:ext uri="{0D108BD9-81ED-4DB2-BD59-A6C34878D82A}">
                    <a16:rowId xmlns:a16="http://schemas.microsoft.com/office/drawing/2014/main" val="3334144622"/>
                  </a:ext>
                </a:extLst>
              </a:tr>
              <a:tr h="559377">
                <a:tc>
                  <a:txBody>
                    <a:bodyPr/>
                    <a:lstStyle/>
                    <a:p>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tc>
                  <a:txBody>
                    <a:bodyPr/>
                    <a:lstStyle/>
                    <a:p>
                      <a:pPr algn="ctr"/>
                      <a:endParaRPr lang="en-IN" dirty="0"/>
                    </a:p>
                  </a:txBody>
                  <a:tcPr/>
                </a:tc>
                <a:extLst>
                  <a:ext uri="{0D108BD9-81ED-4DB2-BD59-A6C34878D82A}">
                    <a16:rowId xmlns:a16="http://schemas.microsoft.com/office/drawing/2014/main" val="1738068475"/>
                  </a:ext>
                </a:extLst>
              </a:tr>
            </a:tbl>
          </a:graphicData>
        </a:graphic>
      </p:graphicFrame>
      <p:sp>
        <p:nvSpPr>
          <p:cNvPr id="5" name="Content Placeholder 2"/>
          <p:cNvSpPr txBox="1">
            <a:spLocks/>
          </p:cNvSpPr>
          <p:nvPr/>
        </p:nvSpPr>
        <p:spPr>
          <a:xfrm>
            <a:off x="762000" y="1752603"/>
            <a:ext cx="10972800" cy="4525963"/>
          </a:xfrm>
          <a:prstGeom prst="rect">
            <a:avLst/>
          </a:prstGeom>
        </p:spPr>
        <p:txBody>
          <a:bodyPr vert="horz" lIns="91438" tIns="45719" rIns="91438" bIns="45719" rtlCol="0">
            <a:norm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Font typeface="Arial"/>
              <a:buNone/>
            </a:pPr>
            <a:endParaRPr lang="en-US" dirty="0" smtClean="0"/>
          </a:p>
          <a:p>
            <a:pPr marL="0" indent="0" algn="just">
              <a:buFont typeface="Arial"/>
              <a:buNone/>
            </a:pPr>
            <a:endParaRPr lang="en-US" dirty="0"/>
          </a:p>
          <a:p>
            <a:pPr marL="0" indent="0" algn="just">
              <a:buFont typeface="Arial"/>
              <a:buNone/>
            </a:pPr>
            <a:endParaRPr lang="en-US" dirty="0" smtClean="0"/>
          </a:p>
          <a:p>
            <a:pPr marL="0" indent="0" algn="just">
              <a:buFont typeface="Arial"/>
              <a:buNone/>
            </a:pPr>
            <a:endParaRPr lang="en-US" dirty="0"/>
          </a:p>
          <a:p>
            <a:pPr marL="0" indent="0" algn="ctr">
              <a:buFont typeface="Arial"/>
              <a:buNone/>
            </a:pPr>
            <a:r>
              <a:rPr lang="en-US" dirty="0" smtClean="0"/>
              <a:t>No. of Objects (n)=7</a:t>
            </a:r>
          </a:p>
          <a:p>
            <a:pPr marL="0" indent="0" algn="ctr">
              <a:buFont typeface="Arial"/>
              <a:buNone/>
            </a:pPr>
            <a:r>
              <a:rPr lang="en-US" dirty="0" smtClean="0"/>
              <a:t>Capacity (M)=15</a:t>
            </a:r>
          </a:p>
          <a:p>
            <a:pPr marL="0" indent="0" algn="just">
              <a:buFont typeface="Arial"/>
              <a:buNone/>
            </a:pPr>
            <a:endParaRPr lang="en-IN" dirty="0"/>
          </a:p>
        </p:txBody>
      </p:sp>
      <p:pic>
        <p:nvPicPr>
          <p:cNvPr id="6" name="Picture 5"/>
          <p:cNvPicPr>
            <a:picLocks noChangeAspect="1"/>
          </p:cNvPicPr>
          <p:nvPr/>
        </p:nvPicPr>
        <p:blipFill>
          <a:blip r:embed="rId2"/>
          <a:stretch>
            <a:fillRect/>
          </a:stretch>
        </p:blipFill>
        <p:spPr>
          <a:xfrm>
            <a:off x="10000974" y="600324"/>
            <a:ext cx="1622990" cy="1939430"/>
          </a:xfrm>
          <a:prstGeom prst="rect">
            <a:avLst/>
          </a:prstGeom>
        </p:spPr>
      </p:pic>
    </p:spTree>
    <p:extLst>
      <p:ext uri="{BB962C8B-B14F-4D97-AF65-F5344CB8AC3E}">
        <p14:creationId xmlns:p14="http://schemas.microsoft.com/office/powerpoint/2010/main" val="2444757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a:t>
            </a:r>
            <a:endParaRPr lang="en-IN" dirty="0"/>
          </a:p>
        </p:txBody>
      </p:sp>
      <p:sp>
        <p:nvSpPr>
          <p:cNvPr id="3" name="Content Placeholder 2"/>
          <p:cNvSpPr>
            <a:spLocks noGrp="1"/>
          </p:cNvSpPr>
          <p:nvPr>
            <p:ph idx="1"/>
          </p:nvPr>
        </p:nvSpPr>
        <p:spPr/>
        <p:txBody>
          <a:bodyPr>
            <a:normAutofit lnSpcReduction="10000"/>
          </a:bodyPr>
          <a:lstStyle/>
          <a:p>
            <a:r>
              <a:rPr lang="en-US" sz="2400" dirty="0" smtClean="0"/>
              <a:t>Items can </a:t>
            </a:r>
            <a:r>
              <a:rPr lang="en-US" sz="2400" dirty="0"/>
              <a:t>be broken into smaller pieces, hence the </a:t>
            </a:r>
            <a:r>
              <a:rPr lang="en-US" sz="2400" dirty="0" smtClean="0"/>
              <a:t>one </a:t>
            </a:r>
            <a:r>
              <a:rPr lang="en-US" sz="2400" dirty="0"/>
              <a:t>can </a:t>
            </a:r>
            <a:r>
              <a:rPr lang="en-US" sz="2400" dirty="0" smtClean="0"/>
              <a:t>select </a:t>
            </a:r>
            <a:r>
              <a:rPr lang="en-US" sz="2400" dirty="0"/>
              <a:t>fractions of items</a:t>
            </a:r>
            <a:r>
              <a:rPr lang="en-US" sz="2400" dirty="0" smtClean="0"/>
              <a:t>.</a:t>
            </a:r>
          </a:p>
          <a:p>
            <a:r>
              <a:rPr lang="en-US" sz="2400" dirty="0"/>
              <a:t>According to </a:t>
            </a:r>
            <a:r>
              <a:rPr lang="en-US" sz="2400" dirty="0" smtClean="0"/>
              <a:t>the </a:t>
            </a:r>
            <a:r>
              <a:rPr lang="en-US" sz="2400" dirty="0"/>
              <a:t>problem statement</a:t>
            </a:r>
            <a:r>
              <a:rPr lang="en-US" sz="2400" dirty="0" smtClean="0"/>
              <a:t>,</a:t>
            </a:r>
          </a:p>
          <a:p>
            <a:endParaRPr lang="en-US" dirty="0" smtClean="0"/>
          </a:p>
          <a:p>
            <a:endParaRPr lang="en-US" dirty="0"/>
          </a:p>
          <a:p>
            <a:endParaRPr lang="en-US" dirty="0" smtClean="0"/>
          </a:p>
          <a:p>
            <a:endParaRPr lang="en-US" dirty="0" smtClean="0"/>
          </a:p>
          <a:p>
            <a:endParaRPr lang="en-US" dirty="0"/>
          </a:p>
          <a:p>
            <a:r>
              <a:rPr lang="en-IN" dirty="0"/>
              <a:t/>
            </a:r>
            <a:br>
              <a:rPr lang="en-IN" dirty="0"/>
            </a:br>
            <a:endParaRPr lang="en-IN" dirty="0"/>
          </a:p>
        </p:txBody>
      </p:sp>
      <p:sp>
        <p:nvSpPr>
          <p:cNvPr id="4" name="Rectangle 1"/>
          <p:cNvSpPr>
            <a:spLocks noChangeArrowheads="1"/>
          </p:cNvSpPr>
          <p:nvPr/>
        </p:nvSpPr>
        <p:spPr bwMode="auto">
          <a:xfrm>
            <a:off x="1537855" y="2351837"/>
            <a:ext cx="5624945"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There are </a:t>
            </a:r>
            <a:r>
              <a:rPr kumimoji="0" lang="en-US" altLang="en-US" sz="2000" b="1" i="0" u="none" strike="noStrike" cap="none" normalizeH="0" baseline="0" dirty="0" smtClean="0">
                <a:ln>
                  <a:noFill/>
                </a:ln>
                <a:solidFill>
                  <a:srgbClr val="000000"/>
                </a:solidFill>
                <a:effectLst/>
                <a:latin typeface="+mn-lt"/>
                <a:cs typeface="Arial" panose="020B0604020202020204" pitchFamily="34" charset="0"/>
              </a:rPr>
              <a:t>n</a:t>
            </a: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 items in the Set</a:t>
            </a:r>
            <a:endParaRPr kumimoji="0" lang="en-US" altLang="en-US" sz="2000" b="0" i="0" u="none" strike="noStrike" cap="none" normalizeH="0" baseline="0" dirty="0" smtClean="0">
              <a:ln>
                <a:noFill/>
              </a:ln>
              <a:solidFill>
                <a:schemeClr val="tx1"/>
              </a:solidFill>
              <a:effectLst/>
              <a:latin typeface="+mn-lt"/>
              <a:cs typeface="Arial" panose="020B0604020202020204" pitchFamily="34" charset="0"/>
            </a:endParaRPr>
          </a:p>
          <a:p>
            <a:pPr marL="171450" lvl="0" indent="-171450" defTabSz="914400">
              <a:buFont typeface="Wingdings" panose="05000000000000000000" pitchFamily="2" charset="2"/>
              <a:buChar char="ü"/>
            </a:pP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Weight of </a:t>
            </a:r>
            <a:r>
              <a:rPr kumimoji="0" lang="en-US" altLang="en-US" sz="2000" b="1" i="0" u="none" strike="noStrike" cap="none" normalizeH="0" baseline="0" dirty="0" err="1" smtClean="0">
                <a:ln>
                  <a:noFill/>
                </a:ln>
                <a:solidFill>
                  <a:srgbClr val="000000"/>
                </a:solidFill>
                <a:effectLst/>
                <a:latin typeface="+mn-lt"/>
                <a:cs typeface="Arial" panose="020B0604020202020204" pitchFamily="34" charset="0"/>
              </a:rPr>
              <a:t>i</a:t>
            </a:r>
            <a:r>
              <a:rPr kumimoji="0" lang="en-US" altLang="en-US" sz="2000" b="1" i="0" u="none" strike="noStrike" cap="none" normalizeH="0" baseline="30000" dirty="0" err="1" smtClean="0">
                <a:ln>
                  <a:noFill/>
                </a:ln>
                <a:solidFill>
                  <a:srgbClr val="000000"/>
                </a:solidFill>
                <a:effectLst/>
                <a:latin typeface="+mn-lt"/>
                <a:cs typeface="Arial" panose="020B0604020202020204" pitchFamily="34" charset="0"/>
              </a:rPr>
              <a:t>th</a:t>
            </a: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 item </a:t>
            </a:r>
            <a:r>
              <a:rPr lang="en-US" altLang="en-US" sz="2000" b="1" i="1" dirty="0" smtClean="0">
                <a:solidFill>
                  <a:srgbClr val="00B0F0"/>
                </a:solidFill>
                <a:latin typeface="+mn-lt"/>
                <a:cs typeface="Arial" panose="020B0604020202020204" pitchFamily="34" charset="0"/>
              </a:rPr>
              <a:t>w</a:t>
            </a:r>
            <a:r>
              <a:rPr lang="en-IN" b="1" i="1" baseline="-25000" dirty="0" err="1" smtClean="0">
                <a:solidFill>
                  <a:srgbClr val="00B0F0"/>
                </a:solidFill>
                <a:latin typeface="+mn-lt"/>
              </a:rPr>
              <a:t>i</a:t>
            </a:r>
            <a:r>
              <a:rPr lang="en-IN" b="1" i="1" baseline="-25000" dirty="0" smtClean="0">
                <a:solidFill>
                  <a:srgbClr val="00B0F0"/>
                </a:solidFill>
                <a:latin typeface="+mn-lt"/>
              </a:rPr>
              <a:t> </a:t>
            </a:r>
            <a:r>
              <a:rPr lang="en-US" altLang="en-US" sz="1800" b="1" i="1" dirty="0" smtClean="0">
                <a:solidFill>
                  <a:srgbClr val="00B0F0"/>
                </a:solidFill>
                <a:latin typeface="+mn-lt"/>
                <a:cs typeface="Arial" panose="020B0604020202020204" pitchFamily="34" charset="0"/>
              </a:rPr>
              <a:t>&gt;</a:t>
            </a:r>
            <a:r>
              <a:rPr lang="en-US" altLang="en-US" sz="1800" b="1" i="1" dirty="0">
                <a:solidFill>
                  <a:srgbClr val="00B0F0"/>
                </a:solidFill>
                <a:latin typeface="+mn-lt"/>
                <a:cs typeface="Arial" panose="020B0604020202020204" pitchFamily="34" charset="0"/>
              </a:rPr>
              <a:t>0 </a:t>
            </a:r>
            <a:endParaRPr lang="en-IN" b="1" i="1" baseline="-25000" dirty="0" smtClean="0">
              <a:solidFill>
                <a:srgbClr val="00B0F0"/>
              </a:solidFill>
              <a:latin typeface="+mn-lt"/>
            </a:endParaRPr>
          </a:p>
          <a:p>
            <a:pPr marL="171450" lvl="0" indent="-171450" defTabSz="914400">
              <a:buFont typeface="Wingdings" panose="05000000000000000000" pitchFamily="2" charset="2"/>
              <a:buChar char="ü"/>
            </a:pP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Profit for </a:t>
            </a:r>
            <a:r>
              <a:rPr kumimoji="0" lang="en-US" altLang="en-US" sz="2000" b="1" i="0" u="none" strike="noStrike" cap="none" normalizeH="0" baseline="0" dirty="0" err="1" smtClean="0">
                <a:ln>
                  <a:noFill/>
                </a:ln>
                <a:solidFill>
                  <a:srgbClr val="000000"/>
                </a:solidFill>
                <a:effectLst/>
                <a:latin typeface="+mn-lt"/>
                <a:cs typeface="Arial" panose="020B0604020202020204" pitchFamily="34" charset="0"/>
              </a:rPr>
              <a:t>i</a:t>
            </a:r>
            <a:r>
              <a:rPr kumimoji="0" lang="en-US" altLang="en-US" sz="2000" b="1" i="0" u="none" strike="noStrike" cap="none" normalizeH="0" baseline="30000" dirty="0" err="1" smtClean="0">
                <a:ln>
                  <a:noFill/>
                </a:ln>
                <a:solidFill>
                  <a:srgbClr val="000000"/>
                </a:solidFill>
                <a:effectLst/>
                <a:latin typeface="+mn-lt"/>
                <a:cs typeface="Arial" panose="020B0604020202020204" pitchFamily="34" charset="0"/>
              </a:rPr>
              <a:t>th</a:t>
            </a: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 item </a:t>
            </a:r>
            <a:r>
              <a:rPr lang="en-US" altLang="en-US" sz="2000" b="1" i="1" dirty="0" smtClean="0">
                <a:solidFill>
                  <a:srgbClr val="00B0F0"/>
                </a:solidFill>
                <a:cs typeface="Arial" panose="020B0604020202020204" pitchFamily="34" charset="0"/>
              </a:rPr>
              <a:t> p</a:t>
            </a:r>
            <a:r>
              <a:rPr lang="en-IN" b="1" i="1" baseline="-25000" dirty="0" err="1" smtClean="0">
                <a:solidFill>
                  <a:srgbClr val="00B0F0"/>
                </a:solidFill>
              </a:rPr>
              <a:t>i</a:t>
            </a:r>
            <a:r>
              <a:rPr lang="en-IN" b="1" i="1" baseline="-25000" dirty="0" smtClean="0">
                <a:solidFill>
                  <a:srgbClr val="00B0F0"/>
                </a:solidFill>
              </a:rPr>
              <a:t> </a:t>
            </a:r>
            <a:r>
              <a:rPr lang="en-IN" sz="2400" b="1" i="1" baseline="-25000" dirty="0">
                <a:solidFill>
                  <a:srgbClr val="00B0F0"/>
                </a:solidFill>
              </a:rPr>
              <a:t> </a:t>
            </a:r>
            <a:r>
              <a:rPr lang="en-US" altLang="en-US" sz="2000" b="1" i="1" dirty="0">
                <a:solidFill>
                  <a:srgbClr val="00B0F0"/>
                </a:solidFill>
                <a:cs typeface="Arial" panose="020B0604020202020204" pitchFamily="34" charset="0"/>
              </a:rPr>
              <a:t>&gt;0</a:t>
            </a: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 and</a:t>
            </a:r>
            <a:endParaRPr kumimoji="0" lang="en-US" altLang="en-US" sz="2000" b="0" i="0" u="none" strike="noStrike" cap="none" normalizeH="0" baseline="0" dirty="0" smtClean="0">
              <a:ln>
                <a:noFill/>
              </a:ln>
              <a:solidFill>
                <a:schemeClr val="tx1"/>
              </a:solidFill>
              <a:effectLst/>
              <a:latin typeface="+mn-lt"/>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0" i="0" u="none" strike="noStrike" cap="none" normalizeH="0" baseline="0" dirty="0" smtClean="0">
                <a:ln>
                  <a:noFill/>
                </a:ln>
                <a:solidFill>
                  <a:srgbClr val="000000"/>
                </a:solidFill>
                <a:effectLst/>
                <a:latin typeface="+mn-lt"/>
                <a:cs typeface="Arial" panose="020B0604020202020204" pitchFamily="34" charset="0"/>
              </a:rPr>
              <a:t>Capacity of the Knapsack is </a:t>
            </a:r>
            <a:r>
              <a:rPr lang="en-US" altLang="en-US" sz="2000" b="1" dirty="0">
                <a:solidFill>
                  <a:srgbClr val="000000"/>
                </a:solidFill>
                <a:latin typeface="+mn-lt"/>
                <a:cs typeface="Arial" panose="020B0604020202020204" pitchFamily="34" charset="0"/>
              </a:rPr>
              <a:t>M</a:t>
            </a:r>
            <a:endParaRPr kumimoji="0" lang="en-US" altLang="en-US" sz="2000" b="0" i="0" u="none" strike="noStrike" cap="none" normalizeH="0" baseline="0" dirty="0" smtClean="0">
              <a:ln>
                <a:noFill/>
              </a:ln>
              <a:solidFill>
                <a:schemeClr val="tx1"/>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039091" y="4011224"/>
            <a:ext cx="10363200"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just" defTabSz="914400"/>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The</a:t>
            </a:r>
            <a:r>
              <a:rPr kumimoji="0" lang="en-US" altLang="en-US" sz="2400" b="0" i="0" u="none" strike="noStrike" cap="none" normalizeH="0" baseline="0" dirty="0" smtClean="0">
                <a:ln>
                  <a:noFill/>
                </a:ln>
                <a:solidFill>
                  <a:srgbClr val="000000"/>
                </a:solidFill>
                <a:effectLst/>
                <a:cs typeface="Arial" panose="020B0604020202020204" pitchFamily="34" charset="0"/>
              </a:rPr>
              <a:t> </a:t>
            </a:r>
            <a:r>
              <a:rPr kumimoji="0" lang="en-US" altLang="en-US" sz="2400" b="1" i="0" u="none" strike="noStrike" cap="none" normalizeH="0" baseline="0" dirty="0" err="1" smtClean="0">
                <a:ln>
                  <a:noFill/>
                </a:ln>
                <a:solidFill>
                  <a:srgbClr val="000000"/>
                </a:solidFill>
                <a:effectLst/>
                <a:cs typeface="Arial" panose="020B0604020202020204" pitchFamily="34" charset="0"/>
              </a:rPr>
              <a:t>i</a:t>
            </a:r>
            <a:r>
              <a:rPr kumimoji="0" lang="en-US" altLang="en-US" sz="2400" b="1" i="0" u="none" strike="noStrike" cap="none" normalizeH="0" baseline="30000" dirty="0" err="1" smtClean="0">
                <a:ln>
                  <a:noFill/>
                </a:ln>
                <a:solidFill>
                  <a:srgbClr val="000000"/>
                </a:solidFill>
                <a:effectLst/>
                <a:cs typeface="Arial" panose="020B0604020202020204" pitchFamily="34" charset="0"/>
              </a:rPr>
              <a:t>th</a:t>
            </a:r>
            <a:r>
              <a:rPr kumimoji="0" lang="en-US" altLang="en-US" sz="2400" b="0" i="0" u="none" strike="noStrike" cap="none" normalizeH="0" baseline="0" dirty="0" smtClean="0">
                <a:ln>
                  <a:noFill/>
                </a:ln>
                <a:solidFill>
                  <a:srgbClr val="000000"/>
                </a:solidFill>
                <a:effectLst/>
                <a:cs typeface="Arial" panose="020B0604020202020204" pitchFamily="34" charset="0"/>
              </a:rPr>
              <a:t> </a:t>
            </a:r>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item contributes the weight </a:t>
            </a:r>
            <a:r>
              <a:rPr lang="en-US" altLang="en-US" sz="2400" b="1" i="1" dirty="0">
                <a:solidFill>
                  <a:srgbClr val="00B0F0"/>
                </a:solidFill>
                <a:cs typeface="Arial" panose="020B0604020202020204" pitchFamily="34" charset="0"/>
              </a:rPr>
              <a:t> </a:t>
            </a:r>
            <a:r>
              <a:rPr lang="en-US" altLang="en-US" sz="2400" b="1" i="1" dirty="0" smtClean="0">
                <a:solidFill>
                  <a:srgbClr val="00B0F0"/>
                </a:solidFill>
                <a:cs typeface="Arial" panose="020B0604020202020204" pitchFamily="34" charset="0"/>
              </a:rPr>
              <a:t>x</a:t>
            </a:r>
            <a:r>
              <a:rPr lang="en-IN" sz="2400" b="1" i="1" baseline="-25000" dirty="0" err="1" smtClean="0">
                <a:solidFill>
                  <a:srgbClr val="00B0F0"/>
                </a:solidFill>
              </a:rPr>
              <a:t>i</a:t>
            </a:r>
            <a:r>
              <a:rPr lang="en-US" sz="2400" dirty="0" smtClean="0">
                <a:solidFill>
                  <a:srgbClr val="000000"/>
                </a:solidFill>
                <a:latin typeface="+mn-lt"/>
                <a:cs typeface="Arial" panose="020B0604020202020204" pitchFamily="34" charset="0"/>
              </a:rPr>
              <a:t> .</a:t>
            </a:r>
            <a:r>
              <a:rPr lang="en-US" altLang="en-US" sz="2400" b="1" i="1" dirty="0" smtClean="0">
                <a:solidFill>
                  <a:srgbClr val="00B0F0"/>
                </a:solidFill>
                <a:cs typeface="Arial" panose="020B0604020202020204" pitchFamily="34" charset="0"/>
              </a:rPr>
              <a:t>w</a:t>
            </a:r>
            <a:r>
              <a:rPr lang="en-IN" sz="2400" b="1" i="1" baseline="-25000" dirty="0" err="1">
                <a:solidFill>
                  <a:srgbClr val="00B0F0"/>
                </a:solidFill>
              </a:rPr>
              <a:t>i</a:t>
            </a:r>
            <a:r>
              <a:rPr lang="en-IN" sz="2400" b="1" i="1" baseline="-25000" dirty="0">
                <a:solidFill>
                  <a:srgbClr val="00B0F0"/>
                </a:solidFill>
              </a:rPr>
              <a:t> </a:t>
            </a:r>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 to the total weight in the knapsack and profit </a:t>
            </a:r>
            <a:r>
              <a:rPr lang="en-US" altLang="en-US" sz="2400" b="1" i="1" dirty="0">
                <a:solidFill>
                  <a:srgbClr val="00B0F0"/>
                </a:solidFill>
                <a:cs typeface="Arial" panose="020B0604020202020204" pitchFamily="34" charset="0"/>
              </a:rPr>
              <a:t> x</a:t>
            </a:r>
            <a:r>
              <a:rPr lang="en-IN" sz="2400" b="1" i="1" baseline="-25000" dirty="0" err="1">
                <a:solidFill>
                  <a:srgbClr val="00B0F0"/>
                </a:solidFill>
              </a:rPr>
              <a:t>i</a:t>
            </a:r>
            <a:r>
              <a:rPr lang="en-US" sz="2400" dirty="0">
                <a:solidFill>
                  <a:srgbClr val="000000"/>
                </a:solidFill>
                <a:cs typeface="Arial" panose="020B0604020202020204" pitchFamily="34" charset="0"/>
              </a:rPr>
              <a:t> </a:t>
            </a:r>
            <a:r>
              <a:rPr lang="en-US" sz="2400" dirty="0" smtClean="0">
                <a:solidFill>
                  <a:srgbClr val="000000"/>
                </a:solidFill>
                <a:cs typeface="Arial" panose="020B0604020202020204" pitchFamily="34" charset="0"/>
              </a:rPr>
              <a:t>.</a:t>
            </a:r>
            <a:r>
              <a:rPr lang="en-US" sz="2400" b="1" i="1" dirty="0" smtClean="0">
                <a:solidFill>
                  <a:srgbClr val="00B0F0"/>
                </a:solidFill>
                <a:cs typeface="Arial" panose="020B0604020202020204" pitchFamily="34" charset="0"/>
              </a:rPr>
              <a:t>p</a:t>
            </a:r>
            <a:r>
              <a:rPr lang="en-IN" sz="2400" b="1" i="1" baseline="-25000" dirty="0" err="1" smtClean="0">
                <a:solidFill>
                  <a:srgbClr val="00B0F0"/>
                </a:solidFill>
              </a:rPr>
              <a:t>i</a:t>
            </a:r>
            <a:r>
              <a:rPr lang="en-IN" sz="2400" b="1" i="1" baseline="-25000" dirty="0" smtClean="0">
                <a:solidFill>
                  <a:srgbClr val="00B0F0"/>
                </a:solidFill>
              </a:rPr>
              <a:t> </a:t>
            </a:r>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 to the total profit.</a:t>
            </a:r>
            <a:r>
              <a:rPr kumimoji="0" lang="en-US" altLang="en-US" sz="2400" b="0" i="0" u="none" strike="noStrike" cap="none" normalizeH="0" baseline="0" dirty="0" smtClean="0">
                <a:ln>
                  <a:noFill/>
                </a:ln>
                <a:solidFill>
                  <a:schemeClr val="tx1"/>
                </a:solidFill>
                <a:effectLst/>
                <a:latin typeface="+mn-lt"/>
              </a:rPr>
              <a:t> </a:t>
            </a:r>
          </a:p>
        </p:txBody>
      </p:sp>
      <mc:AlternateContent xmlns:mc="http://schemas.openxmlformats.org/markup-compatibility/2006" xmlns:a14="http://schemas.microsoft.com/office/drawing/2010/main">
        <mc:Choice Requires="a14">
          <p:sp>
            <p:nvSpPr>
              <p:cNvPr id="6" name="Rectangle 3"/>
              <p:cNvSpPr>
                <a:spLocks noChangeArrowheads="1"/>
              </p:cNvSpPr>
              <p:nvPr/>
            </p:nvSpPr>
            <p:spPr bwMode="auto">
              <a:xfrm>
                <a:off x="1039091" y="3963440"/>
                <a:ext cx="8465127" cy="27367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000000"/>
                  </a:solidFill>
                  <a:effectLst/>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Hence, the objective of this algorithm is to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 </a:t>
                </a:r>
                <a:r>
                  <a:rPr kumimoji="0" lang="en-US" altLang="en-US" sz="2400" b="0" i="1" u="none" strike="noStrike" cap="none" normalizeH="0" baseline="0" dirty="0" smtClean="0">
                    <a:ln>
                      <a:noFill/>
                    </a:ln>
                    <a:solidFill>
                      <a:srgbClr val="000000"/>
                    </a:solidFill>
                    <a:effectLst/>
                    <a:latin typeface="+mn-lt"/>
                    <a:cs typeface="Arial" panose="020B0604020202020204" pitchFamily="34" charset="0"/>
                  </a:rPr>
                  <a:t>Maximize</a:t>
                </a:r>
                <a:r>
                  <a:rPr kumimoji="0" lang="en-US" altLang="en-US" sz="2400" b="0" i="0" u="none" strike="noStrike" cap="none" normalizeH="0" baseline="0" dirty="0" smtClean="0">
                    <a:ln>
                      <a:noFill/>
                    </a:ln>
                    <a:solidFill>
                      <a:srgbClr val="000000"/>
                    </a:solidFill>
                    <a:effectLst/>
                    <a:latin typeface="+mn-lt"/>
                    <a:cs typeface="Arial" panose="020B0604020202020204" pitchFamily="34" charset="0"/>
                  </a:rPr>
                  <a:t> </a:t>
                </a:r>
                <a14:m>
                  <m:oMath xmlns:m="http://schemas.openxmlformats.org/officeDocument/2006/math">
                    <m:nary>
                      <m:naryPr>
                        <m:chr m:val="∑"/>
                        <m:ctrlPr>
                          <a:rPr kumimoji="0" lang="pt-BR"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ctrlPr>
                      </m:naryPr>
                      <m:sub>
                        <m:r>
                          <m:rPr>
                            <m:brk m:alnAt="23"/>
                          </m:rPr>
                          <a:rPr kumimoji="0" lang="en-US"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𝑖</m:t>
                        </m:r>
                        <m:r>
                          <a:rPr kumimoji="0" lang="pt-BR"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m:t>
                        </m:r>
                        <m:r>
                          <a:rPr kumimoji="0" lang="en-US"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1</m:t>
                        </m:r>
                      </m:sub>
                      <m:sup>
                        <m:r>
                          <a:rPr kumimoji="0" lang="pt-BR"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𝑛</m:t>
                        </m:r>
                      </m:sup>
                      <m:e>
                        <m:sSup>
                          <m:sSupPr>
                            <m:ctrlPr>
                              <a:rPr kumimoji="0" lang="pt-BR"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ctrlPr>
                          </m:sSupPr>
                          <m:e>
                            <m:r>
                              <a:rPr kumimoji="0" lang="pt-BR"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𝑥</m:t>
                            </m:r>
                            <m:r>
                              <a:rPr kumimoji="0" lang="en-US"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𝑖</m:t>
                            </m:r>
                            <m:r>
                              <a:rPr kumimoji="0" lang="en-US"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m:t>
                            </m:r>
                            <m:r>
                              <a:rPr kumimoji="0" lang="en-US" altLang="en-US" sz="2400" b="0" i="1" u="none" strike="noStrike" cap="none" normalizeH="0" baseline="0" smtClean="0">
                                <a:ln>
                                  <a:noFill/>
                                </a:ln>
                                <a:solidFill>
                                  <a:srgbClr val="FF0000"/>
                                </a:solidFill>
                                <a:effectLst/>
                                <a:latin typeface="Cambria Math" panose="02040503050406030204" pitchFamily="18" charset="0"/>
                                <a:cs typeface="Arial" panose="020B0604020202020204" pitchFamily="34" charset="0"/>
                              </a:rPr>
                              <m:t>𝑝𝑖</m:t>
                            </m:r>
                          </m:e>
                          <m:sup/>
                        </m:sSup>
                      </m:e>
                    </m:nary>
                  </m:oMath>
                </a14:m>
                <a:endParaRPr kumimoji="0" lang="en-US" altLang="en-US" sz="1100" b="0" i="0" u="none" strike="noStrike" cap="none" normalizeH="0" baseline="0" dirty="0" smtClean="0">
                  <a:ln>
                    <a:noFill/>
                  </a:ln>
                  <a:solidFill>
                    <a:schemeClr val="tx1"/>
                  </a:solidFill>
                  <a:effectLst/>
                </a:endParaRPr>
              </a:p>
              <a:p>
                <a:pPr lvl="0" defTabSz="914400"/>
                <a:r>
                  <a:rPr lang="en-US" altLang="en-US" sz="2400" dirty="0">
                    <a:latin typeface="+mn-lt"/>
                  </a:rPr>
                  <a:t>subject to constraint</a:t>
                </a:r>
                <a:r>
                  <a:rPr lang="en-US" altLang="en-US" sz="2400" dirty="0" smtClean="0">
                    <a:latin typeface="+mn-lt"/>
                  </a:rPr>
                  <a:t>,</a:t>
                </a:r>
              </a:p>
              <a:p>
                <a:pPr lvl="0" algn="ctr" defTabSz="914400"/>
                <a14:m>
                  <m:oMathPara xmlns:m="http://schemas.openxmlformats.org/officeDocument/2006/math">
                    <m:oMathParaPr>
                      <m:jc m:val="centerGroup"/>
                    </m:oMathParaPr>
                    <m:oMath xmlns:m="http://schemas.openxmlformats.org/officeDocument/2006/math">
                      <m:nary>
                        <m:naryPr>
                          <m:chr m:val="∑"/>
                          <m:ctrlPr>
                            <a:rPr lang="pt-BR" altLang="en-US" sz="1800" i="1">
                              <a:solidFill>
                                <a:srgbClr val="FF0000"/>
                              </a:solidFill>
                              <a:latin typeface="Cambria Math" panose="02040503050406030204" pitchFamily="18" charset="0"/>
                              <a:cs typeface="Arial" panose="020B0604020202020204" pitchFamily="34" charset="0"/>
                            </a:rPr>
                          </m:ctrlPr>
                        </m:naryPr>
                        <m:sub>
                          <m:r>
                            <m:rPr>
                              <m:brk m:alnAt="23"/>
                            </m:rPr>
                            <a:rPr lang="en-US" altLang="en-US" sz="1800" i="1">
                              <a:solidFill>
                                <a:srgbClr val="FF0000"/>
                              </a:solidFill>
                              <a:latin typeface="Cambria Math" panose="02040503050406030204" pitchFamily="18" charset="0"/>
                              <a:cs typeface="Arial" panose="020B0604020202020204" pitchFamily="34" charset="0"/>
                            </a:rPr>
                            <m:t>𝑖</m:t>
                          </m:r>
                          <m:r>
                            <a:rPr lang="pt-BR" altLang="en-US" sz="1800" i="1">
                              <a:solidFill>
                                <a:srgbClr val="FF0000"/>
                              </a:solidFill>
                              <a:latin typeface="Cambria Math" panose="02040503050406030204" pitchFamily="18" charset="0"/>
                              <a:cs typeface="Arial" panose="020B0604020202020204" pitchFamily="34" charset="0"/>
                            </a:rPr>
                            <m:t>=</m:t>
                          </m:r>
                          <m:r>
                            <a:rPr lang="en-US" altLang="en-US" sz="1800" i="1">
                              <a:solidFill>
                                <a:srgbClr val="FF0000"/>
                              </a:solidFill>
                              <a:latin typeface="Cambria Math" panose="02040503050406030204" pitchFamily="18" charset="0"/>
                              <a:cs typeface="Arial" panose="020B0604020202020204" pitchFamily="34" charset="0"/>
                            </a:rPr>
                            <m:t>1</m:t>
                          </m:r>
                        </m:sub>
                        <m:sup>
                          <m:r>
                            <a:rPr lang="pt-BR" altLang="en-US" sz="1800" i="1">
                              <a:solidFill>
                                <a:srgbClr val="FF0000"/>
                              </a:solidFill>
                              <a:latin typeface="Cambria Math" panose="02040503050406030204" pitchFamily="18" charset="0"/>
                              <a:cs typeface="Arial" panose="020B0604020202020204" pitchFamily="34" charset="0"/>
                            </a:rPr>
                            <m:t>𝑛</m:t>
                          </m:r>
                        </m:sup>
                        <m:e>
                          <m:sSup>
                            <m:sSupPr>
                              <m:ctrlPr>
                                <a:rPr lang="pt-BR" altLang="en-US" sz="1800" i="1">
                                  <a:solidFill>
                                    <a:srgbClr val="FF0000"/>
                                  </a:solidFill>
                                  <a:latin typeface="Cambria Math" panose="02040503050406030204" pitchFamily="18" charset="0"/>
                                  <a:cs typeface="Arial" panose="020B0604020202020204" pitchFamily="34" charset="0"/>
                                </a:rPr>
                              </m:ctrlPr>
                            </m:sSupPr>
                            <m:e>
                              <m:r>
                                <a:rPr lang="pt-BR" altLang="en-US" sz="1800" i="1">
                                  <a:solidFill>
                                    <a:srgbClr val="FF0000"/>
                                  </a:solidFill>
                                  <a:latin typeface="Cambria Math" panose="02040503050406030204" pitchFamily="18" charset="0"/>
                                  <a:cs typeface="Arial" panose="020B0604020202020204" pitchFamily="34" charset="0"/>
                                </a:rPr>
                                <m:t>𝑥</m:t>
                              </m:r>
                              <m:r>
                                <a:rPr lang="en-US" altLang="en-US" sz="1800" i="1">
                                  <a:solidFill>
                                    <a:srgbClr val="FF0000"/>
                                  </a:solidFill>
                                  <a:latin typeface="Cambria Math" panose="02040503050406030204" pitchFamily="18" charset="0"/>
                                  <a:cs typeface="Arial" panose="020B0604020202020204" pitchFamily="34" charset="0"/>
                                </a:rPr>
                                <m:t>𝑖</m:t>
                              </m:r>
                              <m:r>
                                <a:rPr lang="en-US" altLang="en-US" sz="1800" i="1">
                                  <a:solidFill>
                                    <a:srgbClr val="FF0000"/>
                                  </a:solidFill>
                                  <a:latin typeface="Cambria Math" panose="02040503050406030204" pitchFamily="18" charset="0"/>
                                  <a:cs typeface="Arial" panose="020B0604020202020204" pitchFamily="34" charset="0"/>
                                </a:rPr>
                                <m:t>.</m:t>
                              </m:r>
                              <m:r>
                                <a:rPr lang="en-US" altLang="en-US" sz="1800" b="0" i="1" smtClean="0">
                                  <a:solidFill>
                                    <a:srgbClr val="FF0000"/>
                                  </a:solidFill>
                                  <a:latin typeface="Cambria Math" panose="02040503050406030204" pitchFamily="18" charset="0"/>
                                  <a:cs typeface="Arial" panose="020B0604020202020204" pitchFamily="34" charset="0"/>
                                </a:rPr>
                                <m:t>𝑤</m:t>
                              </m:r>
                              <m:r>
                                <a:rPr lang="en-US" altLang="en-US" sz="1800" i="1">
                                  <a:solidFill>
                                    <a:srgbClr val="FF0000"/>
                                  </a:solidFill>
                                  <a:latin typeface="Cambria Math" panose="02040503050406030204" pitchFamily="18" charset="0"/>
                                  <a:cs typeface="Arial" panose="020B0604020202020204" pitchFamily="34" charset="0"/>
                                </a:rPr>
                                <m:t>𝑖</m:t>
                              </m:r>
                            </m:e>
                            <m:sup/>
                          </m:sSup>
                          <m:r>
                            <a:rPr lang="en-US" altLang="en-US" sz="1800" b="0" i="1" smtClean="0">
                              <a:solidFill>
                                <a:srgbClr val="FF0000"/>
                              </a:solidFill>
                              <a:latin typeface="Cambria Math" panose="02040503050406030204" pitchFamily="18" charset="0"/>
                              <a:cs typeface="Arial" panose="020B0604020202020204" pitchFamily="34" charset="0"/>
                            </a:rPr>
                            <m:t>≤</m:t>
                          </m:r>
                          <m:r>
                            <a:rPr lang="en-US" altLang="en-US" sz="1800" b="0" i="1" smtClean="0">
                              <a:solidFill>
                                <a:srgbClr val="FF0000"/>
                              </a:solidFill>
                              <a:latin typeface="Cambria Math" panose="02040503050406030204" pitchFamily="18" charset="0"/>
                              <a:cs typeface="Arial" panose="020B0604020202020204" pitchFamily="34" charset="0"/>
                            </a:rPr>
                            <m:t>𝑀</m:t>
                          </m:r>
                        </m:e>
                      </m:nary>
                    </m:oMath>
                  </m:oMathPara>
                </a14:m>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mc:Choice>
        <mc:Fallback xmlns="">
          <p:sp>
            <p:nvSpPr>
              <p:cNvPr id="6" name="Rectangle 3"/>
              <p:cNvSpPr>
                <a:spLocks noRot="1" noChangeAspect="1" noMove="1" noResize="1" noEditPoints="1" noAdjustHandles="1" noChangeArrowheads="1" noChangeShapeType="1" noTextEdit="1"/>
              </p:cNvSpPr>
              <p:nvPr/>
            </p:nvSpPr>
            <p:spPr bwMode="auto">
              <a:xfrm>
                <a:off x="1039091" y="3963440"/>
                <a:ext cx="8465127" cy="2736711"/>
              </a:xfrm>
              <a:prstGeom prst="rect">
                <a:avLst/>
              </a:prstGeom>
              <a:blipFill>
                <a:blip r:embed="rId2"/>
                <a:stretch>
                  <a:fillRect l="-108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25433978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a:t>
            </a:r>
            <a:endParaRPr lang="en-IN" dirty="0"/>
          </a:p>
        </p:txBody>
      </p:sp>
      <p:sp>
        <p:nvSpPr>
          <p:cNvPr id="3" name="Content Placeholder 2"/>
          <p:cNvSpPr>
            <a:spLocks noGrp="1"/>
          </p:cNvSpPr>
          <p:nvPr>
            <p:ph idx="1"/>
          </p:nvPr>
        </p:nvSpPr>
        <p:spPr>
          <a:xfrm>
            <a:off x="83127" y="1226130"/>
            <a:ext cx="4765964" cy="5216234"/>
          </a:xfrm>
        </p:spPr>
        <p:txBody>
          <a:bodyPr/>
          <a:lstStyle/>
          <a:p>
            <a:pPr>
              <a:lnSpc>
                <a:spcPct val="90000"/>
              </a:lnSpc>
              <a:buClr>
                <a:schemeClr val="hlink"/>
              </a:buClr>
              <a:buSzPct val="110000"/>
              <a:buNone/>
            </a:pPr>
            <a:r>
              <a:rPr lang="en-US" altLang="en-US" sz="1800" b="1" dirty="0">
                <a:solidFill>
                  <a:srgbClr val="000000"/>
                </a:solidFill>
              </a:rPr>
              <a:t>Algorithm</a:t>
            </a:r>
            <a:r>
              <a:rPr lang="en-US" altLang="en-US" sz="1800" dirty="0"/>
              <a:t> </a:t>
            </a:r>
            <a:r>
              <a:rPr lang="en-US" altLang="en-US" sz="1800" b="1" i="1" dirty="0" err="1">
                <a:solidFill>
                  <a:schemeClr val="tx2"/>
                </a:solidFill>
              </a:rPr>
              <a:t>fractionalKnapsack</a:t>
            </a:r>
            <a:r>
              <a:rPr lang="en-US" altLang="en-US" sz="1800" dirty="0">
                <a:solidFill>
                  <a:schemeClr val="tx2"/>
                </a:solidFill>
              </a:rPr>
              <a:t>(</a:t>
            </a:r>
            <a:r>
              <a:rPr lang="en-US" altLang="en-US" sz="1800" b="1" i="1" dirty="0">
                <a:solidFill>
                  <a:schemeClr val="tx2"/>
                </a:solidFill>
              </a:rPr>
              <a:t>S,</a:t>
            </a:r>
            <a:r>
              <a:rPr lang="en-US" altLang="en-US" sz="1800" dirty="0">
                <a:solidFill>
                  <a:schemeClr val="tx2"/>
                </a:solidFill>
              </a:rPr>
              <a:t> </a:t>
            </a:r>
            <a:r>
              <a:rPr lang="en-US" altLang="en-US" sz="1800" b="1" i="1" dirty="0" smtClean="0">
                <a:solidFill>
                  <a:schemeClr val="tx2"/>
                </a:solidFill>
              </a:rPr>
              <a:t>M</a:t>
            </a:r>
            <a:r>
              <a:rPr lang="en-US" altLang="en-US" sz="1800" dirty="0" smtClean="0">
                <a:solidFill>
                  <a:schemeClr val="tx2"/>
                </a:solidFill>
              </a:rPr>
              <a:t>)</a:t>
            </a:r>
            <a:endParaRPr lang="en-US" altLang="en-US" sz="1800" dirty="0">
              <a:solidFill>
                <a:schemeClr val="tx2"/>
              </a:solidFill>
            </a:endParaRPr>
          </a:p>
          <a:p>
            <a:pPr>
              <a:lnSpc>
                <a:spcPct val="90000"/>
              </a:lnSpc>
              <a:buClr>
                <a:schemeClr val="hlink"/>
              </a:buClr>
              <a:buSzPct val="110000"/>
              <a:buNone/>
            </a:pPr>
            <a:r>
              <a:rPr lang="en-US" altLang="en-US" sz="1800" dirty="0">
                <a:solidFill>
                  <a:schemeClr val="tx2"/>
                </a:solidFill>
              </a:rPr>
              <a:t>	</a:t>
            </a:r>
            <a:r>
              <a:rPr lang="en-US" altLang="en-US" sz="1800" b="1" dirty="0">
                <a:solidFill>
                  <a:srgbClr val="000000"/>
                </a:solidFill>
              </a:rPr>
              <a:t>Input:</a:t>
            </a:r>
            <a:r>
              <a:rPr lang="en-US" altLang="en-US" sz="1800" dirty="0"/>
              <a:t> </a:t>
            </a:r>
            <a:r>
              <a:rPr lang="en-US" altLang="en-US" sz="1800" dirty="0">
                <a:solidFill>
                  <a:schemeClr val="accent2"/>
                </a:solidFill>
              </a:rPr>
              <a:t>set </a:t>
            </a:r>
            <a:r>
              <a:rPr lang="en-US" altLang="en-US" sz="1800" b="1" i="1" dirty="0">
                <a:solidFill>
                  <a:schemeClr val="accent2"/>
                </a:solidFill>
              </a:rPr>
              <a:t>S</a:t>
            </a:r>
            <a:r>
              <a:rPr lang="en-US" altLang="en-US" sz="1800" dirty="0">
                <a:solidFill>
                  <a:schemeClr val="accent2"/>
                </a:solidFill>
              </a:rPr>
              <a:t> </a:t>
            </a:r>
            <a:r>
              <a:rPr lang="en-US" altLang="en-US" sz="1800" dirty="0" smtClean="0">
                <a:solidFill>
                  <a:schemeClr val="accent2"/>
                </a:solidFill>
              </a:rPr>
              <a:t>of </a:t>
            </a:r>
            <a:r>
              <a:rPr lang="en-US" altLang="en-US" sz="1800" b="1" i="1" dirty="0" smtClean="0">
                <a:solidFill>
                  <a:schemeClr val="accent2"/>
                </a:solidFill>
              </a:rPr>
              <a:t>n</a:t>
            </a:r>
            <a:r>
              <a:rPr lang="en-US" altLang="en-US" sz="1800" dirty="0" smtClean="0">
                <a:solidFill>
                  <a:schemeClr val="accent2"/>
                </a:solidFill>
              </a:rPr>
              <a:t> </a:t>
            </a:r>
            <a:r>
              <a:rPr lang="en-US" altLang="en-US" sz="1800" dirty="0">
                <a:solidFill>
                  <a:schemeClr val="accent2"/>
                </a:solidFill>
              </a:rPr>
              <a:t>items </a:t>
            </a:r>
            <a:r>
              <a:rPr lang="en-US" altLang="en-US" sz="1800" dirty="0" smtClean="0">
                <a:solidFill>
                  <a:schemeClr val="accent2"/>
                </a:solidFill>
              </a:rPr>
              <a:t>with profit </a:t>
            </a:r>
            <a:r>
              <a:rPr lang="en-US" altLang="en-US" sz="1800" i="1" dirty="0" smtClean="0">
                <a:solidFill>
                  <a:schemeClr val="accent2"/>
                </a:solidFill>
              </a:rPr>
              <a:t>p</a:t>
            </a:r>
            <a:r>
              <a:rPr lang="en-US" altLang="en-US" sz="1800" i="1" baseline="-25000" dirty="0" smtClean="0">
                <a:solidFill>
                  <a:schemeClr val="accent2"/>
                </a:solidFill>
              </a:rPr>
              <a:t>i</a:t>
            </a:r>
            <a:r>
              <a:rPr lang="en-US" altLang="en-US" sz="1800" i="1" dirty="0" smtClean="0">
                <a:solidFill>
                  <a:schemeClr val="accent2"/>
                </a:solidFill>
              </a:rPr>
              <a:t> </a:t>
            </a:r>
          </a:p>
          <a:p>
            <a:pPr>
              <a:lnSpc>
                <a:spcPct val="90000"/>
              </a:lnSpc>
              <a:buClr>
                <a:schemeClr val="hlink"/>
              </a:buClr>
              <a:buSzPct val="110000"/>
              <a:buNone/>
            </a:pPr>
            <a:r>
              <a:rPr lang="en-US" altLang="en-US" sz="1800" i="1" dirty="0">
                <a:solidFill>
                  <a:schemeClr val="accent2"/>
                </a:solidFill>
              </a:rPr>
              <a:t>	</a:t>
            </a:r>
            <a:r>
              <a:rPr lang="en-US" altLang="en-US" sz="1800" i="1" dirty="0" smtClean="0">
                <a:solidFill>
                  <a:schemeClr val="accent2"/>
                </a:solidFill>
              </a:rPr>
              <a:t>		</a:t>
            </a:r>
            <a:r>
              <a:rPr lang="en-US" altLang="en-US" sz="1800" dirty="0" smtClean="0">
                <a:solidFill>
                  <a:schemeClr val="accent2"/>
                </a:solidFill>
              </a:rPr>
              <a:t>and </a:t>
            </a:r>
            <a:r>
              <a:rPr lang="en-US" altLang="en-US" sz="1800" dirty="0">
                <a:solidFill>
                  <a:schemeClr val="accent2"/>
                </a:solidFill>
              </a:rPr>
              <a:t>weight </a:t>
            </a:r>
            <a:r>
              <a:rPr lang="en-US" altLang="en-US" sz="1800" i="1" dirty="0" err="1">
                <a:solidFill>
                  <a:schemeClr val="accent2"/>
                </a:solidFill>
              </a:rPr>
              <a:t>w</a:t>
            </a:r>
            <a:r>
              <a:rPr lang="en-US" altLang="en-US" sz="1800" i="1" baseline="-25000" dirty="0" err="1">
                <a:solidFill>
                  <a:schemeClr val="accent2"/>
                </a:solidFill>
              </a:rPr>
              <a:t>i</a:t>
            </a:r>
            <a:r>
              <a:rPr lang="en-US" altLang="en-US" sz="1800" dirty="0">
                <a:solidFill>
                  <a:schemeClr val="accent2"/>
                </a:solidFill>
              </a:rPr>
              <a:t>; max. weight </a:t>
            </a:r>
            <a:r>
              <a:rPr lang="en-US" altLang="en-US" sz="1800" i="1" dirty="0" smtClean="0">
                <a:solidFill>
                  <a:schemeClr val="accent2"/>
                </a:solidFill>
              </a:rPr>
              <a:t>M</a:t>
            </a:r>
            <a:r>
              <a:rPr lang="en-US" altLang="en-US" sz="1800" dirty="0">
                <a:solidFill>
                  <a:schemeClr val="accent2"/>
                </a:solidFill>
              </a:rPr>
              <a:t>	</a:t>
            </a:r>
            <a:endParaRPr lang="en-US" altLang="en-US" sz="1800" dirty="0" smtClean="0">
              <a:solidFill>
                <a:schemeClr val="accent2"/>
              </a:solidFill>
            </a:endParaRPr>
          </a:p>
          <a:p>
            <a:pPr>
              <a:lnSpc>
                <a:spcPct val="90000"/>
              </a:lnSpc>
              <a:buClr>
                <a:schemeClr val="hlink"/>
              </a:buClr>
              <a:buSzPct val="110000"/>
              <a:buNone/>
            </a:pPr>
            <a:r>
              <a:rPr lang="en-US" altLang="en-US" sz="1800" b="1" dirty="0">
                <a:solidFill>
                  <a:schemeClr val="accent2"/>
                </a:solidFill>
              </a:rPr>
              <a:t> </a:t>
            </a:r>
            <a:r>
              <a:rPr lang="en-US" altLang="en-US" sz="1800" b="1" dirty="0" smtClean="0">
                <a:solidFill>
                  <a:schemeClr val="accent2"/>
                </a:solidFill>
              </a:rPr>
              <a:t>     </a:t>
            </a:r>
            <a:r>
              <a:rPr lang="en-US" altLang="en-US" sz="1800" b="1" dirty="0" smtClean="0">
                <a:solidFill>
                  <a:srgbClr val="000000"/>
                </a:solidFill>
              </a:rPr>
              <a:t>Output</a:t>
            </a:r>
            <a:r>
              <a:rPr lang="en-US" altLang="en-US" sz="1800" b="1" dirty="0">
                <a:solidFill>
                  <a:srgbClr val="000000"/>
                </a:solidFill>
              </a:rPr>
              <a:t>:</a:t>
            </a:r>
            <a:r>
              <a:rPr lang="en-US" altLang="en-US" sz="1800" dirty="0"/>
              <a:t> </a:t>
            </a:r>
            <a:r>
              <a:rPr lang="en-US" altLang="en-US" sz="1800" dirty="0">
                <a:solidFill>
                  <a:schemeClr val="accent2"/>
                </a:solidFill>
              </a:rPr>
              <a:t>amount </a:t>
            </a:r>
            <a:r>
              <a:rPr lang="en-US" altLang="en-US" sz="1800" i="1" dirty="0">
                <a:solidFill>
                  <a:schemeClr val="accent2"/>
                </a:solidFill>
              </a:rPr>
              <a:t>x</a:t>
            </a:r>
            <a:r>
              <a:rPr lang="en-US" altLang="en-US" sz="1800" i="1" baseline="-25000" dirty="0">
                <a:solidFill>
                  <a:schemeClr val="accent2"/>
                </a:solidFill>
              </a:rPr>
              <a:t>i</a:t>
            </a:r>
            <a:r>
              <a:rPr lang="en-US" altLang="en-US" sz="1800" dirty="0">
                <a:solidFill>
                  <a:schemeClr val="accent2"/>
                </a:solidFill>
              </a:rPr>
              <a:t> of each item </a:t>
            </a:r>
            <a:r>
              <a:rPr lang="en-US" altLang="en-US" sz="1800" i="1" dirty="0" err="1">
                <a:solidFill>
                  <a:schemeClr val="accent2"/>
                </a:solidFill>
              </a:rPr>
              <a:t>i</a:t>
            </a:r>
            <a:r>
              <a:rPr lang="en-US" altLang="en-US" sz="1800" i="1" dirty="0">
                <a:solidFill>
                  <a:schemeClr val="accent2"/>
                </a:solidFill>
              </a:rPr>
              <a:t> </a:t>
            </a:r>
            <a:r>
              <a:rPr lang="en-US" altLang="en-US" sz="1800" dirty="0" smtClean="0">
                <a:solidFill>
                  <a:schemeClr val="accent2"/>
                </a:solidFill>
              </a:rPr>
              <a:t>to </a:t>
            </a:r>
          </a:p>
          <a:p>
            <a:pPr>
              <a:lnSpc>
                <a:spcPct val="90000"/>
              </a:lnSpc>
              <a:buClr>
                <a:schemeClr val="hlink"/>
              </a:buClr>
              <a:buSzPct val="110000"/>
              <a:buNone/>
            </a:pPr>
            <a:r>
              <a:rPr lang="en-US" altLang="en-US" sz="1800" dirty="0">
                <a:solidFill>
                  <a:schemeClr val="accent2"/>
                </a:solidFill>
              </a:rPr>
              <a:t>	</a:t>
            </a:r>
            <a:r>
              <a:rPr lang="en-US" altLang="en-US" sz="1800" dirty="0" smtClean="0">
                <a:solidFill>
                  <a:schemeClr val="accent2"/>
                </a:solidFill>
              </a:rPr>
              <a:t>		maximize profit/ </a:t>
            </a:r>
            <a:r>
              <a:rPr lang="en-US" altLang="en-US" sz="1800" dirty="0">
                <a:solidFill>
                  <a:schemeClr val="accent2"/>
                </a:solidFill>
              </a:rPr>
              <a:t>weight </a:t>
            </a:r>
            <a:r>
              <a:rPr lang="en-US" altLang="en-US" sz="1800" dirty="0" smtClean="0">
                <a:solidFill>
                  <a:schemeClr val="accent2"/>
                </a:solidFill>
              </a:rPr>
              <a:t>at </a:t>
            </a:r>
            <a:r>
              <a:rPr lang="en-US" altLang="en-US" sz="1800" dirty="0">
                <a:solidFill>
                  <a:schemeClr val="accent2"/>
                </a:solidFill>
              </a:rPr>
              <a:t>most </a:t>
            </a:r>
            <a:r>
              <a:rPr lang="en-US" altLang="en-US" sz="1800" i="1" dirty="0" smtClean="0">
                <a:solidFill>
                  <a:schemeClr val="accent2"/>
                </a:solidFill>
              </a:rPr>
              <a:t>M</a:t>
            </a:r>
            <a:endParaRPr lang="en-US" altLang="en-US" sz="1800" dirty="0">
              <a:solidFill>
                <a:schemeClr val="accent2"/>
              </a:solidFill>
            </a:endParaRPr>
          </a:p>
          <a:p>
            <a:pPr>
              <a:lnSpc>
                <a:spcPct val="90000"/>
              </a:lnSpc>
              <a:buClr>
                <a:schemeClr val="hlink"/>
              </a:buClr>
              <a:buSzPct val="110000"/>
              <a:buNone/>
            </a:pPr>
            <a:r>
              <a:rPr lang="en-US" altLang="en-US" sz="1800" dirty="0">
                <a:solidFill>
                  <a:schemeClr val="accent2"/>
                </a:solidFill>
              </a:rPr>
              <a:t>	</a:t>
            </a:r>
            <a:r>
              <a:rPr lang="en-US" altLang="en-US" sz="1800" b="1" dirty="0">
                <a:solidFill>
                  <a:srgbClr val="000000"/>
                </a:solidFill>
              </a:rPr>
              <a:t>for </a:t>
            </a:r>
            <a:r>
              <a:rPr lang="en-US" altLang="en-US" sz="1800" b="1" i="1" dirty="0">
                <a:solidFill>
                  <a:schemeClr val="accent2"/>
                </a:solidFill>
              </a:rPr>
              <a:t>each item </a:t>
            </a:r>
            <a:r>
              <a:rPr lang="en-US" altLang="en-US" sz="1800" b="1" i="1" dirty="0" err="1">
                <a:solidFill>
                  <a:schemeClr val="accent2"/>
                </a:solidFill>
              </a:rPr>
              <a:t>i</a:t>
            </a:r>
            <a:r>
              <a:rPr lang="en-US" altLang="en-US" sz="1800" b="1" i="1" dirty="0">
                <a:solidFill>
                  <a:schemeClr val="accent2"/>
                </a:solidFill>
              </a:rPr>
              <a:t> in S</a:t>
            </a:r>
            <a:endParaRPr lang="en-US" altLang="en-US" sz="1800" dirty="0">
              <a:solidFill>
                <a:schemeClr val="accent2"/>
              </a:solidFill>
            </a:endParaRPr>
          </a:p>
          <a:p>
            <a:pPr lvl="1">
              <a:lnSpc>
                <a:spcPct val="90000"/>
              </a:lnSpc>
              <a:buClr>
                <a:schemeClr val="hlink"/>
              </a:buClr>
              <a:buSzPct val="110000"/>
              <a:buNone/>
            </a:pPr>
            <a:r>
              <a:rPr lang="en-US" altLang="en-US" sz="1800" dirty="0">
                <a:solidFill>
                  <a:schemeClr val="accent2"/>
                </a:solidFill>
              </a:rPr>
              <a:t>	</a:t>
            </a:r>
            <a:r>
              <a:rPr lang="en-US" altLang="en-US" sz="1800" b="1" i="1" dirty="0">
                <a:solidFill>
                  <a:schemeClr val="accent2"/>
                </a:solidFill>
              </a:rPr>
              <a:t>x</a:t>
            </a:r>
            <a:r>
              <a:rPr lang="en-US" altLang="en-US" sz="1800" b="1" i="1" baseline="-25000" dirty="0">
                <a:solidFill>
                  <a:schemeClr val="accent2"/>
                </a:solidFill>
              </a:rPr>
              <a:t>i</a:t>
            </a:r>
            <a:r>
              <a:rPr lang="en-US" altLang="en-US" sz="1800" b="1" i="1" dirty="0">
                <a:solidFill>
                  <a:schemeClr val="accent2"/>
                </a:solidFill>
              </a:rPr>
              <a:t> </a:t>
            </a:r>
            <a:r>
              <a:rPr lang="en-US" altLang="en-US" sz="1800" dirty="0">
                <a:solidFill>
                  <a:srgbClr val="000000"/>
                </a:solidFill>
                <a:sym typeface="Symbol" panose="05050102010706020507" pitchFamily="18" charset="2"/>
              </a:rPr>
              <a:t> </a:t>
            </a:r>
            <a:r>
              <a:rPr lang="en-US" altLang="en-US" sz="1800" b="1" i="1" dirty="0">
                <a:solidFill>
                  <a:schemeClr val="accent2"/>
                </a:solidFill>
              </a:rPr>
              <a:t>0</a:t>
            </a:r>
          </a:p>
          <a:p>
            <a:pPr lvl="1">
              <a:lnSpc>
                <a:spcPct val="90000"/>
              </a:lnSpc>
              <a:buClr>
                <a:schemeClr val="hlink"/>
              </a:buClr>
              <a:buSzPct val="110000"/>
              <a:buNone/>
            </a:pPr>
            <a:r>
              <a:rPr lang="en-US" altLang="en-US" sz="1800" b="1" i="1" dirty="0">
                <a:solidFill>
                  <a:schemeClr val="accent2"/>
                </a:solidFill>
              </a:rPr>
              <a:t>	v</a:t>
            </a:r>
            <a:r>
              <a:rPr lang="en-US" altLang="en-US" sz="1800" b="1" i="1" baseline="-25000" dirty="0">
                <a:solidFill>
                  <a:schemeClr val="accent2"/>
                </a:solidFill>
              </a:rPr>
              <a:t>i</a:t>
            </a:r>
            <a:r>
              <a:rPr lang="en-US" altLang="en-US" sz="1800" b="1" i="1" dirty="0">
                <a:solidFill>
                  <a:schemeClr val="accent2"/>
                </a:solidFill>
              </a:rPr>
              <a:t> </a:t>
            </a:r>
            <a:r>
              <a:rPr lang="en-US" altLang="en-US" sz="1800" dirty="0">
                <a:solidFill>
                  <a:srgbClr val="000000"/>
                </a:solidFill>
                <a:sym typeface="Symbol" panose="05050102010706020507" pitchFamily="18" charset="2"/>
              </a:rPr>
              <a:t> </a:t>
            </a:r>
            <a:r>
              <a:rPr lang="en-US" altLang="en-US" sz="1800" b="1" i="1" dirty="0">
                <a:solidFill>
                  <a:schemeClr val="accent2"/>
                </a:solidFill>
                <a:sym typeface="Symbol" panose="05050102010706020507" pitchFamily="18" charset="2"/>
              </a:rPr>
              <a:t>p</a:t>
            </a:r>
            <a:r>
              <a:rPr lang="en-US" altLang="en-US" sz="1800" b="1" i="1" baseline="-25000" dirty="0" smtClean="0">
                <a:solidFill>
                  <a:schemeClr val="accent2"/>
                </a:solidFill>
              </a:rPr>
              <a:t>i  </a:t>
            </a:r>
            <a:r>
              <a:rPr lang="en-US" altLang="en-US" sz="1800" b="1" i="1" dirty="0">
                <a:solidFill>
                  <a:schemeClr val="accent2"/>
                </a:solidFill>
              </a:rPr>
              <a:t>/ </a:t>
            </a:r>
            <a:r>
              <a:rPr lang="en-US" altLang="en-US" sz="1800" b="1" i="1" dirty="0" err="1">
                <a:solidFill>
                  <a:schemeClr val="accent2"/>
                </a:solidFill>
              </a:rPr>
              <a:t>w</a:t>
            </a:r>
            <a:r>
              <a:rPr lang="en-US" altLang="en-US" sz="1800" b="1" i="1" baseline="-25000" dirty="0" err="1">
                <a:solidFill>
                  <a:schemeClr val="accent2"/>
                </a:solidFill>
              </a:rPr>
              <a:t>i</a:t>
            </a:r>
            <a:r>
              <a:rPr lang="en-US" altLang="en-US" sz="1800" b="1" dirty="0">
                <a:solidFill>
                  <a:schemeClr val="accent2"/>
                </a:solidFill>
              </a:rPr>
              <a:t> 		</a:t>
            </a:r>
            <a:r>
              <a:rPr lang="en-US" altLang="en-US" sz="1800" dirty="0"/>
              <a:t>{value}</a:t>
            </a:r>
            <a:endParaRPr lang="en-US" altLang="en-US" sz="1800" baseline="-25000" dirty="0"/>
          </a:p>
          <a:p>
            <a:pPr lvl="1">
              <a:lnSpc>
                <a:spcPct val="90000"/>
              </a:lnSpc>
              <a:buClr>
                <a:schemeClr val="hlink"/>
              </a:buClr>
              <a:buSzPct val="110000"/>
              <a:buNone/>
            </a:pPr>
            <a:r>
              <a:rPr lang="en-US" altLang="en-US" sz="1800" b="1" i="1" dirty="0" smtClean="0">
                <a:solidFill>
                  <a:schemeClr val="accent2"/>
                </a:solidFill>
              </a:rPr>
              <a:t>W</a:t>
            </a:r>
            <a:r>
              <a:rPr lang="en-US" altLang="en-US" sz="1800" i="1" dirty="0" smtClean="0">
                <a:solidFill>
                  <a:schemeClr val="accent2"/>
                </a:solidFill>
              </a:rPr>
              <a:t> </a:t>
            </a:r>
            <a:r>
              <a:rPr lang="en-US" altLang="en-US" sz="1800" dirty="0">
                <a:solidFill>
                  <a:srgbClr val="000000"/>
                </a:solidFill>
                <a:sym typeface="Symbol" panose="05050102010706020507" pitchFamily="18" charset="2"/>
              </a:rPr>
              <a:t> </a:t>
            </a:r>
            <a:r>
              <a:rPr lang="en-US" altLang="en-US" sz="1800" b="1" i="1" dirty="0">
                <a:solidFill>
                  <a:schemeClr val="accent2"/>
                </a:solidFill>
              </a:rPr>
              <a:t>0				</a:t>
            </a:r>
            <a:r>
              <a:rPr lang="en-US" altLang="en-US" sz="1600" dirty="0"/>
              <a:t>{total weight}</a:t>
            </a:r>
            <a:endParaRPr lang="en-US" altLang="en-US" sz="1800" i="1" dirty="0"/>
          </a:p>
          <a:p>
            <a:pPr lvl="1">
              <a:lnSpc>
                <a:spcPct val="90000"/>
              </a:lnSpc>
              <a:buClr>
                <a:schemeClr val="hlink"/>
              </a:buClr>
              <a:buSzPct val="110000"/>
              <a:buNone/>
            </a:pPr>
            <a:r>
              <a:rPr lang="en-US" altLang="en-US" sz="1800" b="1" dirty="0">
                <a:solidFill>
                  <a:srgbClr val="000000"/>
                </a:solidFill>
              </a:rPr>
              <a:t>while</a:t>
            </a:r>
            <a:r>
              <a:rPr lang="en-US" altLang="en-US" sz="1800" dirty="0">
                <a:solidFill>
                  <a:schemeClr val="tx2"/>
                </a:solidFill>
              </a:rPr>
              <a:t> </a:t>
            </a:r>
            <a:r>
              <a:rPr lang="en-US" altLang="en-US" sz="1800" b="1" i="1" dirty="0" smtClean="0">
                <a:solidFill>
                  <a:schemeClr val="accent2"/>
                </a:solidFill>
              </a:rPr>
              <a:t>W </a:t>
            </a:r>
            <a:r>
              <a:rPr lang="en-US" altLang="en-US" sz="1800" b="1" i="1" dirty="0">
                <a:solidFill>
                  <a:schemeClr val="accent2"/>
                </a:solidFill>
              </a:rPr>
              <a:t>&lt; </a:t>
            </a:r>
            <a:r>
              <a:rPr lang="en-US" altLang="en-US" sz="1800" b="1" i="1" dirty="0" smtClean="0">
                <a:solidFill>
                  <a:schemeClr val="accent2"/>
                </a:solidFill>
              </a:rPr>
              <a:t>M </a:t>
            </a:r>
            <a:endParaRPr lang="en-US" altLang="en-US" sz="1800" b="1" i="1" dirty="0">
              <a:solidFill>
                <a:schemeClr val="accent2"/>
              </a:solidFill>
            </a:endParaRPr>
          </a:p>
          <a:p>
            <a:pPr lvl="1">
              <a:lnSpc>
                <a:spcPct val="90000"/>
              </a:lnSpc>
              <a:buClr>
                <a:schemeClr val="hlink"/>
              </a:buClr>
              <a:buSzPct val="110000"/>
              <a:buNone/>
            </a:pPr>
            <a:r>
              <a:rPr lang="en-US" altLang="en-US" sz="1800" b="1" i="1" dirty="0">
                <a:solidFill>
                  <a:schemeClr val="accent2"/>
                </a:solidFill>
              </a:rPr>
              <a:t>	remove item </a:t>
            </a:r>
            <a:r>
              <a:rPr lang="en-US" altLang="en-US" sz="1800" b="1" i="1" dirty="0" err="1">
                <a:solidFill>
                  <a:schemeClr val="accent2"/>
                </a:solidFill>
              </a:rPr>
              <a:t>i</a:t>
            </a:r>
            <a:r>
              <a:rPr lang="en-US" altLang="en-US" sz="1800" b="1" i="1" dirty="0">
                <a:solidFill>
                  <a:schemeClr val="accent2"/>
                </a:solidFill>
              </a:rPr>
              <a:t> </a:t>
            </a:r>
            <a:r>
              <a:rPr lang="en-US" altLang="en-US" sz="1800" b="1" i="1" dirty="0" smtClean="0">
                <a:solidFill>
                  <a:schemeClr val="accent2"/>
                </a:solidFill>
              </a:rPr>
              <a:t>with </a:t>
            </a:r>
            <a:r>
              <a:rPr lang="en-US" altLang="en-US" sz="1800" b="1" i="1" dirty="0">
                <a:solidFill>
                  <a:schemeClr val="accent2"/>
                </a:solidFill>
              </a:rPr>
              <a:t>highest v</a:t>
            </a:r>
            <a:r>
              <a:rPr lang="en-US" altLang="en-US" sz="1800" b="1" i="1" baseline="-25000" dirty="0">
                <a:solidFill>
                  <a:schemeClr val="accent2"/>
                </a:solidFill>
              </a:rPr>
              <a:t>i</a:t>
            </a:r>
            <a:endParaRPr lang="en-US" altLang="en-US" sz="1800" baseline="-25000" dirty="0">
              <a:solidFill>
                <a:schemeClr val="accent2"/>
              </a:solidFill>
            </a:endParaRPr>
          </a:p>
          <a:p>
            <a:pPr lvl="1">
              <a:lnSpc>
                <a:spcPct val="90000"/>
              </a:lnSpc>
              <a:buClr>
                <a:schemeClr val="hlink"/>
              </a:buClr>
              <a:buSzPct val="110000"/>
              <a:buNone/>
            </a:pPr>
            <a:r>
              <a:rPr lang="en-US" altLang="en-US" sz="1800" dirty="0">
                <a:solidFill>
                  <a:schemeClr val="accent2"/>
                </a:solidFill>
              </a:rPr>
              <a:t>	</a:t>
            </a:r>
            <a:r>
              <a:rPr lang="en-US" altLang="en-US" sz="1800" b="1" i="1" dirty="0">
                <a:solidFill>
                  <a:schemeClr val="accent2"/>
                </a:solidFill>
              </a:rPr>
              <a:t>x</a:t>
            </a:r>
            <a:r>
              <a:rPr lang="en-US" altLang="en-US" sz="1800" b="1" i="1" baseline="-25000" dirty="0">
                <a:solidFill>
                  <a:schemeClr val="accent2"/>
                </a:solidFill>
              </a:rPr>
              <a:t>i</a:t>
            </a:r>
            <a:r>
              <a:rPr lang="en-US" altLang="en-US" sz="1800" b="1" i="1" dirty="0">
                <a:solidFill>
                  <a:schemeClr val="accent2"/>
                </a:solidFill>
              </a:rPr>
              <a:t> </a:t>
            </a:r>
            <a:r>
              <a:rPr lang="en-US" altLang="en-US" sz="1800" dirty="0">
                <a:solidFill>
                  <a:srgbClr val="000000"/>
                </a:solidFill>
                <a:sym typeface="Symbol" panose="05050102010706020507" pitchFamily="18" charset="2"/>
              </a:rPr>
              <a:t> min{</a:t>
            </a:r>
            <a:r>
              <a:rPr lang="en-US" altLang="en-US" sz="1800" b="1" i="1" dirty="0" err="1">
                <a:solidFill>
                  <a:schemeClr val="accent2"/>
                </a:solidFill>
              </a:rPr>
              <a:t>w</a:t>
            </a:r>
            <a:r>
              <a:rPr lang="en-US" altLang="en-US" sz="1800" b="1" i="1" baseline="-25000" dirty="0" err="1">
                <a:solidFill>
                  <a:schemeClr val="accent2"/>
                </a:solidFill>
              </a:rPr>
              <a:t>i</a:t>
            </a:r>
            <a:r>
              <a:rPr lang="en-US" altLang="en-US" sz="1800" b="1" i="1" dirty="0">
                <a:solidFill>
                  <a:schemeClr val="accent2"/>
                </a:solidFill>
              </a:rPr>
              <a:t> , </a:t>
            </a:r>
            <a:r>
              <a:rPr lang="en-US" altLang="en-US" sz="1800" b="1" i="1" dirty="0" smtClean="0">
                <a:solidFill>
                  <a:schemeClr val="accent2"/>
                </a:solidFill>
              </a:rPr>
              <a:t>M </a:t>
            </a:r>
            <a:r>
              <a:rPr lang="en-US" altLang="en-US" sz="1800" b="1" i="1" dirty="0">
                <a:solidFill>
                  <a:schemeClr val="accent2"/>
                </a:solidFill>
              </a:rPr>
              <a:t>- </a:t>
            </a:r>
            <a:r>
              <a:rPr lang="en-US" altLang="en-US" sz="1800" b="1" i="1" dirty="0" smtClean="0">
                <a:solidFill>
                  <a:schemeClr val="accent2"/>
                </a:solidFill>
              </a:rPr>
              <a:t>W</a:t>
            </a:r>
            <a:r>
              <a:rPr lang="en-US" altLang="en-US" sz="1800" dirty="0" smtClean="0">
                <a:solidFill>
                  <a:srgbClr val="000000"/>
                </a:solidFill>
              </a:rPr>
              <a:t>}</a:t>
            </a:r>
            <a:endParaRPr lang="en-US" altLang="en-US" sz="1800" dirty="0">
              <a:solidFill>
                <a:srgbClr val="000000"/>
              </a:solidFill>
            </a:endParaRPr>
          </a:p>
          <a:p>
            <a:pPr lvl="1">
              <a:lnSpc>
                <a:spcPct val="90000"/>
              </a:lnSpc>
              <a:buClr>
                <a:schemeClr val="hlink"/>
              </a:buClr>
              <a:buSzPct val="110000"/>
              <a:buNone/>
            </a:pPr>
            <a:r>
              <a:rPr lang="en-US" altLang="en-US" sz="1800" dirty="0">
                <a:solidFill>
                  <a:schemeClr val="accent2"/>
                </a:solidFill>
              </a:rPr>
              <a:t>	</a:t>
            </a:r>
            <a:r>
              <a:rPr lang="en-US" altLang="en-US" sz="1800" b="1" i="1" dirty="0" smtClean="0">
                <a:solidFill>
                  <a:schemeClr val="accent2"/>
                </a:solidFill>
              </a:rPr>
              <a:t>W</a:t>
            </a:r>
            <a:r>
              <a:rPr lang="en-US" altLang="en-US" sz="1800" dirty="0" smtClean="0">
                <a:solidFill>
                  <a:srgbClr val="000000"/>
                </a:solidFill>
                <a:sym typeface="Symbol" panose="05050102010706020507" pitchFamily="18" charset="2"/>
              </a:rPr>
              <a:t> </a:t>
            </a:r>
            <a:r>
              <a:rPr lang="en-US" altLang="en-US" sz="1800" b="1" i="1" dirty="0" smtClean="0">
                <a:solidFill>
                  <a:schemeClr val="accent2"/>
                </a:solidFill>
                <a:sym typeface="Symbol" panose="05050102010706020507" pitchFamily="18" charset="2"/>
              </a:rPr>
              <a:t>W</a:t>
            </a:r>
            <a:r>
              <a:rPr lang="en-US" altLang="en-US" sz="1800" dirty="0" smtClean="0">
                <a:solidFill>
                  <a:srgbClr val="000000"/>
                </a:solidFill>
                <a:sym typeface="Symbol" panose="05050102010706020507" pitchFamily="18" charset="2"/>
              </a:rPr>
              <a:t>  </a:t>
            </a:r>
            <a:r>
              <a:rPr lang="en-US" altLang="en-US" sz="1800" dirty="0">
                <a:solidFill>
                  <a:srgbClr val="000000"/>
                </a:solidFill>
                <a:sym typeface="Symbol" panose="05050102010706020507" pitchFamily="18" charset="2"/>
              </a:rPr>
              <a:t>+ min{</a:t>
            </a:r>
            <a:r>
              <a:rPr lang="en-US" altLang="en-US" sz="1800" b="1" i="1" dirty="0" err="1">
                <a:solidFill>
                  <a:schemeClr val="accent2"/>
                </a:solidFill>
              </a:rPr>
              <a:t>w</a:t>
            </a:r>
            <a:r>
              <a:rPr lang="en-US" altLang="en-US" sz="1800" b="1" i="1" baseline="-25000" dirty="0" err="1">
                <a:solidFill>
                  <a:schemeClr val="accent2"/>
                </a:solidFill>
              </a:rPr>
              <a:t>i</a:t>
            </a:r>
            <a:r>
              <a:rPr lang="en-US" altLang="en-US" sz="1800" b="1" i="1" dirty="0">
                <a:solidFill>
                  <a:schemeClr val="accent2"/>
                </a:solidFill>
              </a:rPr>
              <a:t> , </a:t>
            </a:r>
            <a:r>
              <a:rPr lang="en-US" altLang="en-US" sz="1800" b="1" i="1" dirty="0" smtClean="0">
                <a:solidFill>
                  <a:schemeClr val="accent2"/>
                </a:solidFill>
              </a:rPr>
              <a:t>M </a:t>
            </a:r>
            <a:r>
              <a:rPr lang="en-US" altLang="en-US" sz="1800" b="1" i="1" dirty="0">
                <a:solidFill>
                  <a:schemeClr val="accent2"/>
                </a:solidFill>
              </a:rPr>
              <a:t>- </a:t>
            </a:r>
            <a:r>
              <a:rPr lang="en-US" altLang="en-US" sz="1800" b="1" i="1" dirty="0" smtClean="0">
                <a:solidFill>
                  <a:schemeClr val="accent2"/>
                </a:solidFill>
              </a:rPr>
              <a:t>W</a:t>
            </a:r>
            <a:r>
              <a:rPr lang="en-US" altLang="en-US" sz="1800" dirty="0" smtClean="0">
                <a:solidFill>
                  <a:srgbClr val="000000"/>
                </a:solidFill>
              </a:rPr>
              <a:t>}</a:t>
            </a:r>
            <a:endParaRPr lang="en-US" altLang="en-US" sz="1800" dirty="0">
              <a:solidFill>
                <a:srgbClr val="000000"/>
              </a:solidFill>
            </a:endParaRPr>
          </a:p>
          <a:p>
            <a:endParaRPr lang="en-IN" dirty="0"/>
          </a:p>
        </p:txBody>
      </p:sp>
      <p:sp>
        <p:nvSpPr>
          <p:cNvPr id="6" name="Rectangle 1"/>
          <p:cNvSpPr txBox="1">
            <a:spLocks noChangeArrowheads="1"/>
          </p:cNvSpPr>
          <p:nvPr/>
        </p:nvSpPr>
        <p:spPr bwMode="auto">
          <a:xfrm>
            <a:off x="5167745" y="1216565"/>
            <a:ext cx="6677891" cy="5078313"/>
          </a:xfrm>
          <a:prstGeom prst="rect">
            <a:avLst/>
          </a:prstGeom>
          <a:solidFill>
            <a:schemeClr val="bg1"/>
          </a:solidFill>
          <a:ln>
            <a:noFill/>
          </a:ln>
          <a:effectLst/>
        </p:spPr>
        <p:txBody>
          <a:bodyPr vert="horz" wrap="square" lIns="91440" tIns="45720" rIns="91440" bIns="45720" numCol="1" rtlCol="0" anchor="ctr" anchorCtr="0" compatLnSpc="1">
            <a:prstTxWarp prst="textNoShape">
              <a:avLst/>
            </a:prstTxWarp>
            <a:spAutoFit/>
          </a:bodyPr>
          <a:lst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eaLnBrk="0" fontAlgn="base" hangingPunct="0">
              <a:spcBef>
                <a:spcPct val="0"/>
              </a:spcBef>
              <a:spcAft>
                <a:spcPct val="0"/>
              </a:spcAft>
              <a:buFontTx/>
              <a:buNone/>
            </a:pPr>
            <a:r>
              <a:rPr lang="en-US" altLang="en-US" sz="1800" b="1" dirty="0" smtClean="0">
                <a:latin typeface="Courier New" panose="02070309020205020404" pitchFamily="49" charset="0"/>
                <a:cs typeface="Courier New" panose="02070309020205020404" pitchFamily="49" charset="0"/>
              </a:rPr>
              <a:t>Algorithm: Greedy-Fractional-Knapsack (S, M)</a:t>
            </a:r>
            <a:r>
              <a:rPr lang="en-US" altLang="en-US" sz="1800" dirty="0" smtClean="0">
                <a:latin typeface="Courier New" panose="02070309020205020404" pitchFamily="49" charset="0"/>
                <a:cs typeface="Courier New" panose="02070309020205020404" pitchFamily="49" charset="0"/>
              </a:rPr>
              <a:t>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for </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1 to n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x[</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0</a:t>
            </a:r>
          </a:p>
          <a:p>
            <a:pPr marL="0" indent="0" defTabSz="914400" eaLnBrk="0" fontAlgn="base" hangingPunct="0">
              <a:spcBef>
                <a:spcPct val="0"/>
              </a:spcBef>
              <a:spcAft>
                <a:spcPct val="0"/>
              </a:spcAft>
              <a:buFontTx/>
              <a:buNone/>
            </a:pPr>
            <a:r>
              <a:rPr lang="en-US" altLang="en-US" sz="1800" dirty="0">
                <a:latin typeface="Courier New" panose="02070309020205020404" pitchFamily="49" charset="0"/>
                <a:cs typeface="Courier New" panose="02070309020205020404" pitchFamily="49" charset="0"/>
              </a:rPr>
              <a:t>	</a:t>
            </a:r>
            <a:r>
              <a:rPr lang="en-US" altLang="en-US" sz="1800" dirty="0" smtClean="0">
                <a:latin typeface="Courier New" panose="02070309020205020404" pitchFamily="49" charset="0"/>
                <a:cs typeface="Courier New" panose="02070309020205020404" pitchFamily="49" charset="0"/>
              </a:rPr>
              <a:t>v[</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p[</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]/w[</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weight = 0 #total weight</a:t>
            </a:r>
          </a:p>
          <a:p>
            <a:pPr marL="0" indent="0" defTabSz="914400" eaLnBrk="0" fontAlgn="base" hangingPunct="0">
              <a:spcBef>
                <a:spcPct val="0"/>
              </a:spcBef>
              <a:spcAft>
                <a:spcPct val="0"/>
              </a:spcAft>
              <a:buNone/>
            </a:pPr>
            <a:endParaRPr lang="en-US" altLang="en-US" sz="1800" dirty="0" smtClean="0">
              <a:latin typeface="Courier New" panose="02070309020205020404" pitchFamily="49" charset="0"/>
              <a:cs typeface="Courier New" panose="02070309020205020404" pitchFamily="49" charset="0"/>
            </a:endParaRPr>
          </a:p>
          <a:p>
            <a:pPr marL="0" indent="0" defTabSz="914400" eaLnBrk="0" fontAlgn="base" hangingPunct="0">
              <a:spcBef>
                <a:spcPct val="0"/>
              </a:spcBef>
              <a:spcAft>
                <a:spcPct val="0"/>
              </a:spcAft>
              <a:buNone/>
            </a:pPr>
            <a:r>
              <a:rPr lang="en-US" altLang="en-US" sz="1800" dirty="0" smtClean="0">
                <a:latin typeface="Courier New" panose="02070309020205020404" pitchFamily="49" charset="0"/>
                <a:cs typeface="Courier New" panose="02070309020205020404" pitchFamily="49" charset="0"/>
              </a:rPr>
              <a:t>Sort </a:t>
            </a:r>
            <a:r>
              <a:rPr lang="en-US" altLang="en-US" sz="1800" dirty="0">
                <a:latin typeface="Courier New" panose="02070309020205020404" pitchFamily="49" charset="0"/>
                <a:cs typeface="Courier New" panose="02070309020205020404" pitchFamily="49" charset="0"/>
              </a:rPr>
              <a:t>the Array w &amp; p according to v</a:t>
            </a:r>
            <a:r>
              <a:rPr lang="en-US" altLang="en-US" sz="1800" dirty="0" smtClean="0">
                <a:latin typeface="Courier New" panose="02070309020205020404" pitchFamily="49" charset="0"/>
                <a:cs typeface="Courier New" panose="02070309020205020404" pitchFamily="49" charset="0"/>
              </a:rPr>
              <a:t> </a:t>
            </a:r>
            <a:r>
              <a:rPr lang="en-US" altLang="en-US" sz="1800" dirty="0">
                <a:latin typeface="Courier New" panose="02070309020205020404" pitchFamily="49" charset="0"/>
                <a:cs typeface="Courier New" panose="02070309020205020404" pitchFamily="49" charset="0"/>
              </a:rPr>
              <a:t>non ascending order</a:t>
            </a:r>
          </a:p>
          <a:p>
            <a:pPr marL="0" indent="0" defTabSz="914400" eaLnBrk="0" fontAlgn="base" hangingPunct="0">
              <a:spcBef>
                <a:spcPct val="0"/>
              </a:spcBef>
              <a:spcAft>
                <a:spcPct val="0"/>
              </a:spcAft>
              <a:buFontTx/>
              <a:buNone/>
            </a:pPr>
            <a:endParaRPr lang="en-US" altLang="en-US" sz="1800" dirty="0" smtClean="0">
              <a:latin typeface="Courier New" panose="02070309020205020404" pitchFamily="49" charset="0"/>
              <a:cs typeface="Courier New" panose="02070309020205020404" pitchFamily="49" charset="0"/>
            </a:endParaRP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for </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1 to n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if weight + w[</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M then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x[</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1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weight = weight + w[</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else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x[</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 (M - weight) / w[</a:t>
            </a:r>
            <a:r>
              <a:rPr lang="en-US" altLang="en-US" sz="1800" dirty="0" err="1" smtClean="0">
                <a:latin typeface="Courier New" panose="02070309020205020404" pitchFamily="49" charset="0"/>
                <a:cs typeface="Courier New" panose="02070309020205020404" pitchFamily="49" charset="0"/>
              </a:rPr>
              <a:t>i</a:t>
            </a:r>
            <a:r>
              <a:rPr lang="en-US" altLang="en-US" sz="1800" dirty="0" smtClean="0">
                <a:latin typeface="Courier New" panose="02070309020205020404" pitchFamily="49" charset="0"/>
                <a:cs typeface="Courier New" panose="02070309020205020404" pitchFamily="49" charset="0"/>
              </a:rPr>
              <a:t>]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weight = M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		break </a:t>
            </a:r>
          </a:p>
          <a:p>
            <a:pPr marL="0" indent="0" defTabSz="914400" eaLnBrk="0" fontAlgn="base" hangingPunct="0">
              <a:spcBef>
                <a:spcPct val="0"/>
              </a:spcBef>
              <a:spcAft>
                <a:spcPct val="0"/>
              </a:spcAft>
              <a:buFontTx/>
              <a:buNone/>
            </a:pPr>
            <a:r>
              <a:rPr lang="en-US" altLang="en-US" sz="1800" dirty="0" smtClean="0">
                <a:latin typeface="Courier New" panose="02070309020205020404" pitchFamily="49" charset="0"/>
                <a:cs typeface="Courier New" panose="02070309020205020404" pitchFamily="49" charset="0"/>
              </a:rPr>
              <a:t>return x</a:t>
            </a:r>
            <a:r>
              <a:rPr lang="en-US" altLang="en-US" sz="1800" dirty="0" smtClean="0"/>
              <a:t> </a:t>
            </a:r>
            <a:endParaRPr lang="en-US" altLang="en-US" sz="1800" dirty="0" smtClean="0">
              <a:latin typeface="Arial" panose="020B0604020202020204" pitchFamily="34" charset="0"/>
            </a:endParaRPr>
          </a:p>
        </p:txBody>
      </p:sp>
    </p:spTree>
    <p:extLst>
      <p:ext uri="{BB962C8B-B14F-4D97-AF65-F5344CB8AC3E}">
        <p14:creationId xmlns:p14="http://schemas.microsoft.com/office/powerpoint/2010/main" val="2295804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79321184"/>
              </p:ext>
            </p:extLst>
          </p:nvPr>
        </p:nvGraphicFramePr>
        <p:xfrm>
          <a:off x="2679988" y="2147295"/>
          <a:ext cx="6305550" cy="1325880"/>
        </p:xfrm>
        <a:graphic>
          <a:graphicData uri="http://schemas.openxmlformats.org/drawingml/2006/table">
            <a:tbl>
              <a:tblPr/>
              <a:tblGrid>
                <a:gridCol w="1261110">
                  <a:extLst>
                    <a:ext uri="{9D8B030D-6E8A-4147-A177-3AD203B41FA5}">
                      <a16:colId xmlns:a16="http://schemas.microsoft.com/office/drawing/2014/main" val="2146940744"/>
                    </a:ext>
                  </a:extLst>
                </a:gridCol>
                <a:gridCol w="1261110">
                  <a:extLst>
                    <a:ext uri="{9D8B030D-6E8A-4147-A177-3AD203B41FA5}">
                      <a16:colId xmlns:a16="http://schemas.microsoft.com/office/drawing/2014/main" val="1588087915"/>
                    </a:ext>
                  </a:extLst>
                </a:gridCol>
                <a:gridCol w="1261110">
                  <a:extLst>
                    <a:ext uri="{9D8B030D-6E8A-4147-A177-3AD203B41FA5}">
                      <a16:colId xmlns:a16="http://schemas.microsoft.com/office/drawing/2014/main" val="3052566508"/>
                    </a:ext>
                  </a:extLst>
                </a:gridCol>
                <a:gridCol w="1261110">
                  <a:extLst>
                    <a:ext uri="{9D8B030D-6E8A-4147-A177-3AD203B41FA5}">
                      <a16:colId xmlns:a16="http://schemas.microsoft.com/office/drawing/2014/main" val="2856408883"/>
                    </a:ext>
                  </a:extLst>
                </a:gridCol>
                <a:gridCol w="1261110">
                  <a:extLst>
                    <a:ext uri="{9D8B030D-6E8A-4147-A177-3AD203B41FA5}">
                      <a16:colId xmlns:a16="http://schemas.microsoft.com/office/drawing/2014/main" val="3612866375"/>
                    </a:ext>
                  </a:extLst>
                </a:gridCol>
              </a:tblGrid>
              <a:tr h="0">
                <a:tc>
                  <a:txBody>
                    <a:bodyPr/>
                    <a:lstStyle/>
                    <a:p>
                      <a:pPr algn="ctr" fontAlgn="t"/>
                      <a:r>
                        <a:rPr lang="en-IN">
                          <a:effectLst/>
                        </a:rPr>
                        <a:t>Item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B</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C</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723406456"/>
                  </a:ext>
                </a:extLst>
              </a:tr>
              <a:tr h="0">
                <a:tc>
                  <a:txBody>
                    <a:bodyPr/>
                    <a:lstStyle/>
                    <a:p>
                      <a:pPr fontAlgn="t"/>
                      <a:r>
                        <a:rPr lang="en-IN">
                          <a:effectLst/>
                        </a:rPr>
                        <a:t>Profit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100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280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120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120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38300243"/>
                  </a:ext>
                </a:extLst>
              </a:tr>
              <a:tr h="0">
                <a:tc>
                  <a:txBody>
                    <a:bodyPr/>
                    <a:lstStyle/>
                    <a:p>
                      <a:pPr fontAlgn="t"/>
                      <a:r>
                        <a:rPr lang="en-IN">
                          <a:effectLst/>
                        </a:rPr>
                        <a:t>Weight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10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40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20</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dirty="0">
                          <a:effectLst/>
                        </a:rPr>
                        <a:t>24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23577065"/>
                  </a:ext>
                </a:extLst>
              </a:tr>
            </a:tbl>
          </a:graphicData>
        </a:graphic>
      </p:graphicFrame>
      <p:sp>
        <p:nvSpPr>
          <p:cNvPr id="5" name="Rectangle 4"/>
          <p:cNvSpPr/>
          <p:nvPr/>
        </p:nvSpPr>
        <p:spPr>
          <a:xfrm>
            <a:off x="4829413" y="3858070"/>
            <a:ext cx="761748" cy="384721"/>
          </a:xfrm>
          <a:prstGeom prst="rect">
            <a:avLst/>
          </a:prstGeom>
        </p:spPr>
        <p:txBody>
          <a:bodyPr wrap="none">
            <a:spAutoFit/>
          </a:bodyPr>
          <a:lstStyle/>
          <a:p>
            <a:pPr algn="ctr"/>
            <a:r>
              <a:rPr lang="en-US" dirty="0" smtClean="0"/>
              <a:t>M=60</a:t>
            </a:r>
            <a:endParaRPr lang="en-US" dirty="0"/>
          </a:p>
        </p:txBody>
      </p:sp>
    </p:spTree>
    <p:extLst>
      <p:ext uri="{BB962C8B-B14F-4D97-AF65-F5344CB8AC3E}">
        <p14:creationId xmlns:p14="http://schemas.microsoft.com/office/powerpoint/2010/main" val="1151174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22082594"/>
              </p:ext>
            </p:extLst>
          </p:nvPr>
        </p:nvGraphicFramePr>
        <p:xfrm>
          <a:off x="4545372" y="1875285"/>
          <a:ext cx="2824163" cy="2377440"/>
        </p:xfrm>
        <a:graphic>
          <a:graphicData uri="http://schemas.openxmlformats.org/drawingml/2006/table">
            <a:tbl>
              <a:tblPr/>
              <a:tblGrid>
                <a:gridCol w="883670">
                  <a:extLst>
                    <a:ext uri="{9D8B030D-6E8A-4147-A177-3AD203B41FA5}">
                      <a16:colId xmlns:a16="http://schemas.microsoft.com/office/drawing/2014/main" val="1357274796"/>
                    </a:ext>
                  </a:extLst>
                </a:gridCol>
                <a:gridCol w="955319">
                  <a:extLst>
                    <a:ext uri="{9D8B030D-6E8A-4147-A177-3AD203B41FA5}">
                      <a16:colId xmlns:a16="http://schemas.microsoft.com/office/drawing/2014/main" val="3421108890"/>
                    </a:ext>
                  </a:extLst>
                </a:gridCol>
                <a:gridCol w="985174">
                  <a:extLst>
                    <a:ext uri="{9D8B030D-6E8A-4147-A177-3AD203B41FA5}">
                      <a16:colId xmlns:a16="http://schemas.microsoft.com/office/drawing/2014/main" val="595708371"/>
                    </a:ext>
                  </a:extLst>
                </a:gridCol>
              </a:tblGrid>
              <a:tr h="0">
                <a:tc>
                  <a:txBody>
                    <a:bodyPr/>
                    <a:lstStyle/>
                    <a:p>
                      <a:pPr algn="ctr"/>
                      <a:r>
                        <a:rPr lang="en-IN" sz="1600" b="1" dirty="0">
                          <a:effectLst/>
                        </a:rPr>
                        <a:t>Item</a:t>
                      </a:r>
                      <a:endParaRPr lang="en-IN" sz="1600"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b="1">
                          <a:effectLst/>
                        </a:rPr>
                        <a:t>Weight</a:t>
                      </a:r>
                      <a:endParaRPr lang="en-IN" sz="160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b="1" dirty="0" smtClean="0">
                          <a:effectLst/>
                        </a:rPr>
                        <a:t>Profit</a:t>
                      </a:r>
                      <a:endParaRPr lang="en-IN" sz="1600" dirty="0">
                        <a:effectLst/>
                      </a:endParaRP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984891230"/>
                  </a:ext>
                </a:extLst>
              </a:tr>
              <a:tr h="0">
                <a:tc>
                  <a:txBody>
                    <a:bodyPr/>
                    <a:lstStyle/>
                    <a:p>
                      <a:pPr algn="ctr"/>
                      <a:r>
                        <a:rPr lang="en-IN" sz="1600" dirty="0">
                          <a:effectLst/>
                        </a:rPr>
                        <a:t>1</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a:effectLst/>
                        </a:rPr>
                        <a:t>30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807310843"/>
                  </a:ext>
                </a:extLst>
              </a:tr>
              <a:tr h="0">
                <a:tc>
                  <a:txBody>
                    <a:bodyPr/>
                    <a:lstStyle/>
                    <a:p>
                      <a:pPr algn="ctr"/>
                      <a:r>
                        <a:rPr lang="en-IN" sz="1600" dirty="0">
                          <a:effectLst/>
                        </a:rPr>
                        <a:t>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dirty="0">
                          <a:effectLst/>
                        </a:rPr>
                        <a:t>10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a:effectLst/>
                        </a:rPr>
                        <a:t>40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153618686"/>
                  </a:ext>
                </a:extLst>
              </a:tr>
              <a:tr h="0">
                <a:tc>
                  <a:txBody>
                    <a:bodyPr/>
                    <a:lstStyle/>
                    <a:p>
                      <a:pPr algn="ctr"/>
                      <a:r>
                        <a:rPr lang="en-IN" sz="1600">
                          <a:effectLst/>
                        </a:rPr>
                        <a:t>3</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dirty="0">
                          <a:effectLst/>
                        </a:rPr>
                        <a:t>15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a:effectLst/>
                        </a:rPr>
                        <a:t>45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3245586244"/>
                  </a:ext>
                </a:extLst>
              </a:tr>
              <a:tr h="0">
                <a:tc>
                  <a:txBody>
                    <a:bodyPr/>
                    <a:lstStyle/>
                    <a:p>
                      <a:pPr algn="ctr"/>
                      <a:r>
                        <a:rPr lang="en-IN" sz="1600">
                          <a:effectLst/>
                        </a:rPr>
                        <a:t>4</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dirty="0">
                          <a:effectLst/>
                        </a:rPr>
                        <a:t>22</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dirty="0">
                          <a:effectLst/>
                        </a:rPr>
                        <a:t>77</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564726548"/>
                  </a:ext>
                </a:extLst>
              </a:tr>
              <a:tr h="0">
                <a:tc>
                  <a:txBody>
                    <a:bodyPr/>
                    <a:lstStyle/>
                    <a:p>
                      <a:pPr algn="ctr"/>
                      <a:r>
                        <a:rPr lang="en-IN" sz="1600">
                          <a:effectLst/>
                        </a:rPr>
                        <a:t>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a:effectLst/>
                        </a:rPr>
                        <a:t>25</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tc>
                  <a:txBody>
                    <a:bodyPr/>
                    <a:lstStyle/>
                    <a:p>
                      <a:pPr algn="ctr"/>
                      <a:r>
                        <a:rPr lang="en-IN" sz="1600" dirty="0">
                          <a:effectLst/>
                        </a:rPr>
                        <a:t>90</a:t>
                      </a:r>
                    </a:p>
                  </a:txBody>
                  <a:tcPr marL="95250" marR="95250" marT="76200" marB="762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FF"/>
                    </a:solidFill>
                  </a:tcPr>
                </a:tc>
                <a:extLst>
                  <a:ext uri="{0D108BD9-81ED-4DB2-BD59-A6C34878D82A}">
                    <a16:rowId xmlns:a16="http://schemas.microsoft.com/office/drawing/2014/main" val="1469766890"/>
                  </a:ext>
                </a:extLst>
              </a:tr>
            </a:tbl>
          </a:graphicData>
        </a:graphic>
      </p:graphicFrame>
      <p:sp>
        <p:nvSpPr>
          <p:cNvPr id="5" name="Rectangle 4"/>
          <p:cNvSpPr/>
          <p:nvPr/>
        </p:nvSpPr>
        <p:spPr>
          <a:xfrm>
            <a:off x="5486651" y="4725611"/>
            <a:ext cx="761748" cy="384721"/>
          </a:xfrm>
          <a:prstGeom prst="rect">
            <a:avLst/>
          </a:prstGeom>
        </p:spPr>
        <p:txBody>
          <a:bodyPr wrap="none">
            <a:spAutoFit/>
          </a:bodyPr>
          <a:lstStyle/>
          <a:p>
            <a:pPr algn="ctr"/>
            <a:r>
              <a:rPr lang="en-US" dirty="0" smtClean="0"/>
              <a:t>M=60</a:t>
            </a:r>
            <a:endParaRPr lang="en-US" dirty="0"/>
          </a:p>
        </p:txBody>
      </p:sp>
    </p:spTree>
    <p:extLst>
      <p:ext uri="{BB962C8B-B14F-4D97-AF65-F5344CB8AC3E}">
        <p14:creationId xmlns:p14="http://schemas.microsoft.com/office/powerpoint/2010/main" val="332250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IN" dirty="0"/>
          </a:p>
        </p:txBody>
      </p:sp>
      <p:sp>
        <p:nvSpPr>
          <p:cNvPr id="3" name="Content Placeholder 2"/>
          <p:cNvSpPr>
            <a:spLocks noGrp="1"/>
          </p:cNvSpPr>
          <p:nvPr>
            <p:ph idx="1"/>
          </p:nvPr>
        </p:nvSpPr>
        <p:spPr/>
        <p:txBody>
          <a:bodyPr/>
          <a:lstStyle/>
          <a:p>
            <a:pPr algn="just"/>
            <a:r>
              <a:rPr lang="en-US" dirty="0"/>
              <a:t>In many cases of resource allocation along with some constraint, the problem can be derived in a similar way of Knapsack problem. Following is a set of example.</a:t>
            </a:r>
          </a:p>
          <a:p>
            <a:endParaRPr lang="en-US" dirty="0"/>
          </a:p>
          <a:p>
            <a:pPr lvl="1"/>
            <a:r>
              <a:rPr lang="en-US" dirty="0"/>
              <a:t>Finding the least wasteful way to cut raw materials</a:t>
            </a:r>
          </a:p>
          <a:p>
            <a:pPr lvl="1"/>
            <a:r>
              <a:rPr lang="en-US" dirty="0"/>
              <a:t>portfolio optimization</a:t>
            </a:r>
          </a:p>
          <a:p>
            <a:pPr lvl="1"/>
            <a:r>
              <a:rPr lang="en-US" dirty="0"/>
              <a:t>Cutting stock problems</a:t>
            </a:r>
            <a:endParaRPr lang="en-IN" dirty="0"/>
          </a:p>
        </p:txBody>
      </p:sp>
    </p:spTree>
    <p:extLst>
      <p:ext uri="{BB962C8B-B14F-4D97-AF65-F5344CB8AC3E}">
        <p14:creationId xmlns:p14="http://schemas.microsoft.com/office/powerpoint/2010/main" val="400802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pPr algn="just"/>
            <a:r>
              <a:rPr lang="en-US" sz="2800" dirty="0"/>
              <a:t>Greedy is an algorithmic paradigm that builds up a solution piece by piece, always choosing the next piece that offers the most obvious and immediate benefit</a:t>
            </a:r>
            <a:r>
              <a:rPr lang="en-US" sz="2800" dirty="0" smtClean="0"/>
              <a:t>.</a:t>
            </a:r>
          </a:p>
          <a:p>
            <a:pPr algn="just"/>
            <a:r>
              <a:rPr lang="en-US" sz="2800" dirty="0"/>
              <a:t>So the problems where choosing locally optimal also leads to global solution are best fit for Greedy.</a:t>
            </a:r>
          </a:p>
        </p:txBody>
      </p:sp>
    </p:spTree>
    <p:extLst>
      <p:ext uri="{BB962C8B-B14F-4D97-AF65-F5344CB8AC3E}">
        <p14:creationId xmlns:p14="http://schemas.microsoft.com/office/powerpoint/2010/main" val="3608846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Spanning Tree</a:t>
            </a:r>
            <a:endParaRPr lang="en-IN" dirty="0"/>
          </a:p>
        </p:txBody>
      </p:sp>
      <p:sp>
        <p:nvSpPr>
          <p:cNvPr id="3" name="Content Placeholder 2"/>
          <p:cNvSpPr>
            <a:spLocks noGrp="1"/>
          </p:cNvSpPr>
          <p:nvPr>
            <p:ph idx="1"/>
          </p:nvPr>
        </p:nvSpPr>
        <p:spPr/>
        <p:txBody>
          <a:bodyPr/>
          <a:lstStyle/>
          <a:p>
            <a:r>
              <a:rPr lang="en-US" dirty="0" smtClean="0"/>
              <a:t>What is Spanning Tree?</a:t>
            </a:r>
          </a:p>
          <a:p>
            <a:endParaRPr lang="en-IN" dirty="0"/>
          </a:p>
        </p:txBody>
      </p:sp>
    </p:spTree>
    <p:extLst>
      <p:ext uri="{BB962C8B-B14F-4D97-AF65-F5344CB8AC3E}">
        <p14:creationId xmlns:p14="http://schemas.microsoft.com/office/powerpoint/2010/main" val="77488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Spanning Trees</a:t>
            </a:r>
          </a:p>
        </p:txBody>
      </p:sp>
      <p:sp>
        <p:nvSpPr>
          <p:cNvPr id="3" name="Content Placeholder 2"/>
          <p:cNvSpPr>
            <a:spLocks noGrp="1"/>
          </p:cNvSpPr>
          <p:nvPr>
            <p:ph idx="1"/>
          </p:nvPr>
        </p:nvSpPr>
        <p:spPr/>
        <p:txBody>
          <a:bodyPr/>
          <a:lstStyle/>
          <a:p>
            <a:r>
              <a:rPr lang="en-US" dirty="0"/>
              <a:t>A spanning tree of a graph is just a subgraph that contains all the vertices and is a tree. </a:t>
            </a:r>
            <a:endParaRPr lang="en-US" dirty="0" smtClean="0"/>
          </a:p>
          <a:p>
            <a:r>
              <a:rPr lang="en-US" dirty="0" smtClean="0"/>
              <a:t>A </a:t>
            </a:r>
            <a:r>
              <a:rPr lang="en-US" dirty="0"/>
              <a:t>graph may have many spanning trees.</a:t>
            </a:r>
            <a:endParaRPr lang="en-IN" dirty="0"/>
          </a:p>
        </p:txBody>
      </p:sp>
      <p:pic>
        <p:nvPicPr>
          <p:cNvPr id="4" name="Picture 3"/>
          <p:cNvPicPr>
            <a:picLocks noChangeAspect="1"/>
          </p:cNvPicPr>
          <p:nvPr/>
        </p:nvPicPr>
        <p:blipFill>
          <a:blip r:embed="rId2"/>
          <a:stretch>
            <a:fillRect/>
          </a:stretch>
        </p:blipFill>
        <p:spPr>
          <a:xfrm>
            <a:off x="1140835" y="3563649"/>
            <a:ext cx="9818110" cy="2127447"/>
          </a:xfrm>
          <a:prstGeom prst="rect">
            <a:avLst/>
          </a:prstGeom>
        </p:spPr>
      </p:pic>
    </p:spTree>
    <p:extLst>
      <p:ext uri="{BB962C8B-B14F-4D97-AF65-F5344CB8AC3E}">
        <p14:creationId xmlns:p14="http://schemas.microsoft.com/office/powerpoint/2010/main" val="1553394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
        <p:nvSpPr>
          <p:cNvPr id="4" name="Text Box 2"/>
          <p:cNvSpPr txBox="1">
            <a:spLocks noChangeArrowheads="1"/>
          </p:cNvSpPr>
          <p:nvPr/>
        </p:nvSpPr>
        <p:spPr bwMode="auto">
          <a:xfrm>
            <a:off x="1889125" y="498475"/>
            <a:ext cx="7254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5" name="Oval 4"/>
          <p:cNvSpPr>
            <a:spLocks noChangeArrowheads="1"/>
          </p:cNvSpPr>
          <p:nvPr/>
        </p:nvSpPr>
        <p:spPr bwMode="auto">
          <a:xfrm>
            <a:off x="1828800" y="685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 name="Oval 5"/>
          <p:cNvSpPr>
            <a:spLocks noChangeArrowheads="1"/>
          </p:cNvSpPr>
          <p:nvPr/>
        </p:nvSpPr>
        <p:spPr bwMode="auto">
          <a:xfrm>
            <a:off x="2514600" y="685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7" name="Oval 6"/>
          <p:cNvSpPr>
            <a:spLocks noChangeArrowheads="1"/>
          </p:cNvSpPr>
          <p:nvPr/>
        </p:nvSpPr>
        <p:spPr bwMode="auto">
          <a:xfrm>
            <a:off x="1828800" y="1447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8" name="Oval 7"/>
          <p:cNvSpPr>
            <a:spLocks noChangeArrowheads="1"/>
          </p:cNvSpPr>
          <p:nvPr/>
        </p:nvSpPr>
        <p:spPr bwMode="auto">
          <a:xfrm>
            <a:off x="2514600" y="1447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9" name="AutoShape 8"/>
          <p:cNvCxnSpPr>
            <a:cxnSpLocks noChangeShapeType="1"/>
            <a:stCxn id="5" idx="6"/>
            <a:endCxn id="6" idx="2"/>
          </p:cNvCxnSpPr>
          <p:nvPr/>
        </p:nvCxnSpPr>
        <p:spPr bwMode="auto">
          <a:xfrm>
            <a:off x="2133600" y="838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9"/>
          <p:cNvCxnSpPr>
            <a:cxnSpLocks noChangeShapeType="1"/>
            <a:stCxn id="5" idx="4"/>
            <a:endCxn id="7" idx="0"/>
          </p:cNvCxnSpPr>
          <p:nvPr/>
        </p:nvCxnSpPr>
        <p:spPr bwMode="auto">
          <a:xfrm>
            <a:off x="19812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0"/>
          <p:cNvCxnSpPr>
            <a:cxnSpLocks noChangeShapeType="1"/>
            <a:stCxn id="7" idx="6"/>
            <a:endCxn id="8" idx="2"/>
          </p:cNvCxnSpPr>
          <p:nvPr/>
        </p:nvCxnSpPr>
        <p:spPr bwMode="auto">
          <a:xfrm>
            <a:off x="2133600" y="1600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1"/>
          <p:cNvCxnSpPr>
            <a:cxnSpLocks noChangeShapeType="1"/>
            <a:stCxn id="6" idx="4"/>
            <a:endCxn id="8" idx="0"/>
          </p:cNvCxnSpPr>
          <p:nvPr/>
        </p:nvCxnSpPr>
        <p:spPr bwMode="auto">
          <a:xfrm>
            <a:off x="26670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2"/>
          <p:cNvCxnSpPr>
            <a:cxnSpLocks noChangeShapeType="1"/>
            <a:stCxn id="6" idx="3"/>
            <a:endCxn id="7" idx="7"/>
          </p:cNvCxnSpPr>
          <p:nvPr/>
        </p:nvCxnSpPr>
        <p:spPr bwMode="auto">
          <a:xfrm flipH="1">
            <a:off x="2089150" y="946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3"/>
          <p:cNvCxnSpPr>
            <a:cxnSpLocks noChangeShapeType="1"/>
            <a:stCxn id="5" idx="5"/>
            <a:endCxn id="8" idx="1"/>
          </p:cNvCxnSpPr>
          <p:nvPr/>
        </p:nvCxnSpPr>
        <p:spPr bwMode="auto">
          <a:xfrm>
            <a:off x="2089150" y="946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Oval 14"/>
          <p:cNvSpPr>
            <a:spLocks noChangeArrowheads="1"/>
          </p:cNvSpPr>
          <p:nvPr/>
        </p:nvSpPr>
        <p:spPr bwMode="auto">
          <a:xfrm>
            <a:off x="3810000" y="685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 name="Oval 15"/>
          <p:cNvSpPr>
            <a:spLocks noChangeArrowheads="1"/>
          </p:cNvSpPr>
          <p:nvPr/>
        </p:nvSpPr>
        <p:spPr bwMode="auto">
          <a:xfrm>
            <a:off x="4495800" y="685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 name="Oval 16"/>
          <p:cNvSpPr>
            <a:spLocks noChangeArrowheads="1"/>
          </p:cNvSpPr>
          <p:nvPr/>
        </p:nvSpPr>
        <p:spPr bwMode="auto">
          <a:xfrm>
            <a:off x="3810000" y="1447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 name="Oval 17"/>
          <p:cNvSpPr>
            <a:spLocks noChangeArrowheads="1"/>
          </p:cNvSpPr>
          <p:nvPr/>
        </p:nvSpPr>
        <p:spPr bwMode="auto">
          <a:xfrm>
            <a:off x="4495800" y="1447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 name="AutoShape 18"/>
          <p:cNvCxnSpPr>
            <a:cxnSpLocks noChangeShapeType="1"/>
            <a:stCxn id="15" idx="6"/>
            <a:endCxn id="16" idx="2"/>
          </p:cNvCxnSpPr>
          <p:nvPr/>
        </p:nvCxnSpPr>
        <p:spPr bwMode="auto">
          <a:xfrm>
            <a:off x="4114800" y="838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9"/>
          <p:cNvCxnSpPr>
            <a:cxnSpLocks noChangeShapeType="1"/>
            <a:stCxn id="15" idx="4"/>
            <a:endCxn id="17" idx="0"/>
          </p:cNvCxnSpPr>
          <p:nvPr/>
        </p:nvCxnSpPr>
        <p:spPr bwMode="auto">
          <a:xfrm>
            <a:off x="39624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20"/>
          <p:cNvCxnSpPr>
            <a:cxnSpLocks noChangeShapeType="1"/>
            <a:stCxn id="16" idx="4"/>
            <a:endCxn id="18" idx="0"/>
          </p:cNvCxnSpPr>
          <p:nvPr/>
        </p:nvCxnSpPr>
        <p:spPr bwMode="auto">
          <a:xfrm>
            <a:off x="46482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21"/>
          <p:cNvSpPr>
            <a:spLocks noChangeArrowheads="1"/>
          </p:cNvSpPr>
          <p:nvPr/>
        </p:nvSpPr>
        <p:spPr bwMode="auto">
          <a:xfrm>
            <a:off x="7391400" y="685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 name="Oval 22"/>
          <p:cNvSpPr>
            <a:spLocks noChangeArrowheads="1"/>
          </p:cNvSpPr>
          <p:nvPr/>
        </p:nvSpPr>
        <p:spPr bwMode="auto">
          <a:xfrm>
            <a:off x="8077200" y="685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4" name="Oval 23"/>
          <p:cNvSpPr>
            <a:spLocks noChangeArrowheads="1"/>
          </p:cNvSpPr>
          <p:nvPr/>
        </p:nvSpPr>
        <p:spPr bwMode="auto">
          <a:xfrm>
            <a:off x="7391400" y="1447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5" name="Oval 24"/>
          <p:cNvSpPr>
            <a:spLocks noChangeArrowheads="1"/>
          </p:cNvSpPr>
          <p:nvPr/>
        </p:nvSpPr>
        <p:spPr bwMode="auto">
          <a:xfrm>
            <a:off x="8077200" y="14478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6" name="AutoShape 25"/>
          <p:cNvCxnSpPr>
            <a:cxnSpLocks noChangeShapeType="1"/>
            <a:stCxn id="22" idx="4"/>
            <a:endCxn id="24" idx="0"/>
          </p:cNvCxnSpPr>
          <p:nvPr/>
        </p:nvCxnSpPr>
        <p:spPr bwMode="auto">
          <a:xfrm>
            <a:off x="75438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26"/>
          <p:cNvCxnSpPr>
            <a:cxnSpLocks noChangeShapeType="1"/>
            <a:stCxn id="24" idx="6"/>
            <a:endCxn id="25" idx="2"/>
          </p:cNvCxnSpPr>
          <p:nvPr/>
        </p:nvCxnSpPr>
        <p:spPr bwMode="auto">
          <a:xfrm>
            <a:off x="7696200" y="1600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27"/>
          <p:cNvCxnSpPr>
            <a:cxnSpLocks noChangeShapeType="1"/>
            <a:stCxn id="23" idx="4"/>
            <a:endCxn id="25" idx="0"/>
          </p:cNvCxnSpPr>
          <p:nvPr/>
        </p:nvCxnSpPr>
        <p:spPr bwMode="auto">
          <a:xfrm>
            <a:off x="82296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Box 42"/>
          <p:cNvSpPr txBox="1">
            <a:spLocks noChangeArrowheads="1"/>
          </p:cNvSpPr>
          <p:nvPr/>
        </p:nvSpPr>
        <p:spPr bwMode="auto">
          <a:xfrm>
            <a:off x="5486400" y="228600"/>
            <a:ext cx="320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l-GR" sz="2000" dirty="0">
                <a:latin typeface="Calibri" panose="020F0502020204030204" pitchFamily="34" charset="0"/>
                <a:cs typeface="Calibri" panose="020F0502020204030204" pitchFamily="34" charset="0"/>
              </a:rPr>
              <a:t>All 16 of its Spanning Trees</a:t>
            </a:r>
            <a:endParaRPr lang="en-US" altLang="el-GR" sz="2400" dirty="0">
              <a:latin typeface="Calibri" panose="020F0502020204030204" pitchFamily="34" charset="0"/>
              <a:cs typeface="Calibri" panose="020F0502020204030204" pitchFamily="34" charset="0"/>
            </a:endParaRPr>
          </a:p>
        </p:txBody>
      </p:sp>
      <p:sp>
        <p:nvSpPr>
          <p:cNvPr id="30" name="Text Box 43"/>
          <p:cNvSpPr txBox="1">
            <a:spLocks noChangeArrowheads="1"/>
          </p:cNvSpPr>
          <p:nvPr/>
        </p:nvSpPr>
        <p:spPr bwMode="auto">
          <a:xfrm>
            <a:off x="1447800" y="2286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l-GR" sz="2000" dirty="0">
                <a:latin typeface="Calibri" panose="020F0502020204030204" pitchFamily="34" charset="0"/>
                <a:cs typeface="Calibri" panose="020F0502020204030204" pitchFamily="34" charset="0"/>
              </a:rPr>
              <a:t>Complete Graph</a:t>
            </a:r>
            <a:endParaRPr lang="en-US" altLang="el-GR" sz="2400" dirty="0">
              <a:latin typeface="Calibri" panose="020F0502020204030204" pitchFamily="34" charset="0"/>
              <a:cs typeface="Calibri" panose="020F0502020204030204" pitchFamily="34" charset="0"/>
            </a:endParaRPr>
          </a:p>
        </p:txBody>
      </p:sp>
      <p:sp>
        <p:nvSpPr>
          <p:cNvPr id="31" name="Oval 44"/>
          <p:cNvSpPr>
            <a:spLocks noChangeArrowheads="1"/>
          </p:cNvSpPr>
          <p:nvPr/>
        </p:nvSpPr>
        <p:spPr bwMode="auto">
          <a:xfrm>
            <a:off x="5638800" y="685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 name="Oval 45"/>
          <p:cNvSpPr>
            <a:spLocks noChangeArrowheads="1"/>
          </p:cNvSpPr>
          <p:nvPr/>
        </p:nvSpPr>
        <p:spPr bwMode="auto">
          <a:xfrm>
            <a:off x="6324600" y="685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 name="Oval 46"/>
          <p:cNvSpPr>
            <a:spLocks noChangeArrowheads="1"/>
          </p:cNvSpPr>
          <p:nvPr/>
        </p:nvSpPr>
        <p:spPr bwMode="auto">
          <a:xfrm>
            <a:off x="5638800" y="1447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 name="Oval 47"/>
          <p:cNvSpPr>
            <a:spLocks noChangeArrowheads="1"/>
          </p:cNvSpPr>
          <p:nvPr/>
        </p:nvSpPr>
        <p:spPr bwMode="auto">
          <a:xfrm>
            <a:off x="6324600" y="1447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 name="AutoShape 48"/>
          <p:cNvCxnSpPr>
            <a:cxnSpLocks noChangeShapeType="1"/>
            <a:stCxn id="31" idx="6"/>
            <a:endCxn id="32" idx="2"/>
          </p:cNvCxnSpPr>
          <p:nvPr/>
        </p:nvCxnSpPr>
        <p:spPr bwMode="auto">
          <a:xfrm>
            <a:off x="5943600" y="838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49"/>
          <p:cNvCxnSpPr>
            <a:cxnSpLocks noChangeShapeType="1"/>
            <a:stCxn id="31" idx="4"/>
            <a:endCxn id="33" idx="0"/>
          </p:cNvCxnSpPr>
          <p:nvPr/>
        </p:nvCxnSpPr>
        <p:spPr bwMode="auto">
          <a:xfrm>
            <a:off x="57912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50"/>
          <p:cNvCxnSpPr>
            <a:cxnSpLocks noChangeShapeType="1"/>
          </p:cNvCxnSpPr>
          <p:nvPr/>
        </p:nvCxnSpPr>
        <p:spPr bwMode="auto">
          <a:xfrm>
            <a:off x="5943600" y="1600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Oval 51"/>
          <p:cNvSpPr>
            <a:spLocks noChangeArrowheads="1"/>
          </p:cNvSpPr>
          <p:nvPr/>
        </p:nvSpPr>
        <p:spPr bwMode="auto">
          <a:xfrm>
            <a:off x="9144000" y="685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9" name="Oval 52"/>
          <p:cNvSpPr>
            <a:spLocks noChangeArrowheads="1"/>
          </p:cNvSpPr>
          <p:nvPr/>
        </p:nvSpPr>
        <p:spPr bwMode="auto">
          <a:xfrm>
            <a:off x="9829800" y="685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40" name="Oval 53"/>
          <p:cNvSpPr>
            <a:spLocks noChangeArrowheads="1"/>
          </p:cNvSpPr>
          <p:nvPr/>
        </p:nvSpPr>
        <p:spPr bwMode="auto">
          <a:xfrm>
            <a:off x="9144000" y="1447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41" name="Oval 54"/>
          <p:cNvSpPr>
            <a:spLocks noChangeArrowheads="1"/>
          </p:cNvSpPr>
          <p:nvPr/>
        </p:nvSpPr>
        <p:spPr bwMode="auto">
          <a:xfrm>
            <a:off x="9829800" y="14478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42" name="AutoShape 55"/>
          <p:cNvCxnSpPr>
            <a:cxnSpLocks noChangeShapeType="1"/>
            <a:stCxn id="38" idx="6"/>
            <a:endCxn id="39" idx="2"/>
          </p:cNvCxnSpPr>
          <p:nvPr/>
        </p:nvCxnSpPr>
        <p:spPr bwMode="auto">
          <a:xfrm>
            <a:off x="9448800" y="838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56"/>
          <p:cNvCxnSpPr>
            <a:cxnSpLocks noChangeShapeType="1"/>
          </p:cNvCxnSpPr>
          <p:nvPr/>
        </p:nvCxnSpPr>
        <p:spPr bwMode="auto">
          <a:xfrm>
            <a:off x="9982200" y="990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57"/>
          <p:cNvCxnSpPr>
            <a:cxnSpLocks noChangeShapeType="1"/>
          </p:cNvCxnSpPr>
          <p:nvPr/>
        </p:nvCxnSpPr>
        <p:spPr bwMode="auto">
          <a:xfrm>
            <a:off x="9448800" y="1600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58"/>
          <p:cNvSpPr>
            <a:spLocks noChangeArrowheads="1"/>
          </p:cNvSpPr>
          <p:nvPr/>
        </p:nvSpPr>
        <p:spPr bwMode="auto">
          <a:xfrm>
            <a:off x="3810000" y="2209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46" name="Oval 59"/>
          <p:cNvSpPr>
            <a:spLocks noChangeArrowheads="1"/>
          </p:cNvSpPr>
          <p:nvPr/>
        </p:nvSpPr>
        <p:spPr bwMode="auto">
          <a:xfrm>
            <a:off x="4495800" y="2209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47" name="Oval 60"/>
          <p:cNvSpPr>
            <a:spLocks noChangeArrowheads="1"/>
          </p:cNvSpPr>
          <p:nvPr/>
        </p:nvSpPr>
        <p:spPr bwMode="auto">
          <a:xfrm>
            <a:off x="3810000" y="2971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48" name="Oval 61"/>
          <p:cNvSpPr>
            <a:spLocks noChangeArrowheads="1"/>
          </p:cNvSpPr>
          <p:nvPr/>
        </p:nvSpPr>
        <p:spPr bwMode="auto">
          <a:xfrm>
            <a:off x="4495800" y="2971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49" name="AutoShape 62"/>
          <p:cNvCxnSpPr>
            <a:cxnSpLocks noChangeShapeType="1"/>
            <a:stCxn id="45" idx="6"/>
            <a:endCxn id="46" idx="2"/>
          </p:cNvCxnSpPr>
          <p:nvPr/>
        </p:nvCxnSpPr>
        <p:spPr bwMode="auto">
          <a:xfrm>
            <a:off x="4114800" y="2362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66"/>
          <p:cNvCxnSpPr>
            <a:cxnSpLocks noChangeShapeType="1"/>
            <a:stCxn id="46" idx="3"/>
            <a:endCxn id="47" idx="7"/>
          </p:cNvCxnSpPr>
          <p:nvPr/>
        </p:nvCxnSpPr>
        <p:spPr bwMode="auto">
          <a:xfrm flipH="1">
            <a:off x="40703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67"/>
          <p:cNvCxnSpPr>
            <a:cxnSpLocks noChangeShapeType="1"/>
            <a:stCxn id="45" idx="5"/>
            <a:endCxn id="48" idx="1"/>
          </p:cNvCxnSpPr>
          <p:nvPr/>
        </p:nvCxnSpPr>
        <p:spPr bwMode="auto">
          <a:xfrm>
            <a:off x="40703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Oval 68"/>
          <p:cNvSpPr>
            <a:spLocks noChangeArrowheads="1"/>
          </p:cNvSpPr>
          <p:nvPr/>
        </p:nvSpPr>
        <p:spPr bwMode="auto">
          <a:xfrm>
            <a:off x="3810000" y="3810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53" name="Oval 69"/>
          <p:cNvSpPr>
            <a:spLocks noChangeArrowheads="1"/>
          </p:cNvSpPr>
          <p:nvPr/>
        </p:nvSpPr>
        <p:spPr bwMode="auto">
          <a:xfrm>
            <a:off x="4495800" y="3810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54" name="Oval 70"/>
          <p:cNvSpPr>
            <a:spLocks noChangeArrowheads="1"/>
          </p:cNvSpPr>
          <p:nvPr/>
        </p:nvSpPr>
        <p:spPr bwMode="auto">
          <a:xfrm>
            <a:off x="3810000" y="4572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55" name="Oval 71"/>
          <p:cNvSpPr>
            <a:spLocks noChangeArrowheads="1"/>
          </p:cNvSpPr>
          <p:nvPr/>
        </p:nvSpPr>
        <p:spPr bwMode="auto">
          <a:xfrm>
            <a:off x="4495800" y="4572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56" name="AutoShape 73"/>
          <p:cNvCxnSpPr>
            <a:cxnSpLocks noChangeShapeType="1"/>
            <a:stCxn id="52" idx="4"/>
            <a:endCxn id="54" idx="0"/>
          </p:cNvCxnSpPr>
          <p:nvPr/>
        </p:nvCxnSpPr>
        <p:spPr bwMode="auto">
          <a:xfrm>
            <a:off x="3962400" y="41148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75"/>
          <p:cNvCxnSpPr>
            <a:cxnSpLocks noChangeShapeType="1"/>
            <a:stCxn id="53" idx="4"/>
            <a:endCxn id="55" idx="0"/>
          </p:cNvCxnSpPr>
          <p:nvPr/>
        </p:nvCxnSpPr>
        <p:spPr bwMode="auto">
          <a:xfrm>
            <a:off x="4648200" y="41148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AutoShape 77"/>
          <p:cNvCxnSpPr>
            <a:cxnSpLocks noChangeShapeType="1"/>
            <a:stCxn id="52" idx="5"/>
            <a:endCxn id="55" idx="1"/>
          </p:cNvCxnSpPr>
          <p:nvPr/>
        </p:nvCxnSpPr>
        <p:spPr bwMode="auto">
          <a:xfrm>
            <a:off x="4070350" y="40703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Oval 100"/>
          <p:cNvSpPr>
            <a:spLocks noChangeArrowheads="1"/>
          </p:cNvSpPr>
          <p:nvPr/>
        </p:nvSpPr>
        <p:spPr bwMode="auto">
          <a:xfrm>
            <a:off x="9144000" y="2209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0" name="Oval 101"/>
          <p:cNvSpPr>
            <a:spLocks noChangeArrowheads="1"/>
          </p:cNvSpPr>
          <p:nvPr/>
        </p:nvSpPr>
        <p:spPr bwMode="auto">
          <a:xfrm>
            <a:off x="9829800" y="2209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1" name="Oval 102"/>
          <p:cNvSpPr>
            <a:spLocks noChangeArrowheads="1"/>
          </p:cNvSpPr>
          <p:nvPr/>
        </p:nvSpPr>
        <p:spPr bwMode="auto">
          <a:xfrm>
            <a:off x="9144000" y="2971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2" name="Oval 103"/>
          <p:cNvSpPr>
            <a:spLocks noChangeArrowheads="1"/>
          </p:cNvSpPr>
          <p:nvPr/>
        </p:nvSpPr>
        <p:spPr bwMode="auto">
          <a:xfrm>
            <a:off x="9829800" y="2971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63" name="AutoShape 107"/>
          <p:cNvCxnSpPr>
            <a:cxnSpLocks noChangeShapeType="1"/>
            <a:stCxn id="60" idx="4"/>
            <a:endCxn id="62" idx="0"/>
          </p:cNvCxnSpPr>
          <p:nvPr/>
        </p:nvCxnSpPr>
        <p:spPr bwMode="auto">
          <a:xfrm>
            <a:off x="9982200" y="2514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AutoShape 108"/>
          <p:cNvCxnSpPr>
            <a:cxnSpLocks noChangeShapeType="1"/>
            <a:stCxn id="60" idx="3"/>
            <a:endCxn id="61" idx="7"/>
          </p:cNvCxnSpPr>
          <p:nvPr/>
        </p:nvCxnSpPr>
        <p:spPr bwMode="auto">
          <a:xfrm flipH="1">
            <a:off x="94043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AutoShape 109"/>
          <p:cNvCxnSpPr>
            <a:cxnSpLocks noChangeShapeType="1"/>
            <a:stCxn id="59" idx="5"/>
            <a:endCxn id="62" idx="1"/>
          </p:cNvCxnSpPr>
          <p:nvPr/>
        </p:nvCxnSpPr>
        <p:spPr bwMode="auto">
          <a:xfrm>
            <a:off x="94043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Oval 110"/>
          <p:cNvSpPr>
            <a:spLocks noChangeArrowheads="1"/>
          </p:cNvSpPr>
          <p:nvPr/>
        </p:nvSpPr>
        <p:spPr bwMode="auto">
          <a:xfrm>
            <a:off x="7391400" y="2209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7" name="Oval 111"/>
          <p:cNvSpPr>
            <a:spLocks noChangeArrowheads="1"/>
          </p:cNvSpPr>
          <p:nvPr/>
        </p:nvSpPr>
        <p:spPr bwMode="auto">
          <a:xfrm>
            <a:off x="8077200" y="2209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8" name="Oval 112"/>
          <p:cNvSpPr>
            <a:spLocks noChangeArrowheads="1"/>
          </p:cNvSpPr>
          <p:nvPr/>
        </p:nvSpPr>
        <p:spPr bwMode="auto">
          <a:xfrm>
            <a:off x="7391400" y="2971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69" name="Oval 113"/>
          <p:cNvSpPr>
            <a:spLocks noChangeArrowheads="1"/>
          </p:cNvSpPr>
          <p:nvPr/>
        </p:nvSpPr>
        <p:spPr bwMode="auto">
          <a:xfrm>
            <a:off x="8077200" y="2971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70" name="AutoShape 116"/>
          <p:cNvCxnSpPr>
            <a:cxnSpLocks noChangeShapeType="1"/>
            <a:stCxn id="68" idx="6"/>
            <a:endCxn id="69" idx="2"/>
          </p:cNvCxnSpPr>
          <p:nvPr/>
        </p:nvCxnSpPr>
        <p:spPr bwMode="auto">
          <a:xfrm>
            <a:off x="7696200" y="31242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118"/>
          <p:cNvCxnSpPr>
            <a:cxnSpLocks noChangeShapeType="1"/>
            <a:stCxn id="67" idx="3"/>
            <a:endCxn id="68" idx="7"/>
          </p:cNvCxnSpPr>
          <p:nvPr/>
        </p:nvCxnSpPr>
        <p:spPr bwMode="auto">
          <a:xfrm flipH="1">
            <a:off x="76517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AutoShape 119"/>
          <p:cNvCxnSpPr>
            <a:cxnSpLocks noChangeShapeType="1"/>
            <a:stCxn id="66" idx="5"/>
            <a:endCxn id="69" idx="1"/>
          </p:cNvCxnSpPr>
          <p:nvPr/>
        </p:nvCxnSpPr>
        <p:spPr bwMode="auto">
          <a:xfrm>
            <a:off x="76517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3" name="Oval 120"/>
          <p:cNvSpPr>
            <a:spLocks noChangeArrowheads="1"/>
          </p:cNvSpPr>
          <p:nvPr/>
        </p:nvSpPr>
        <p:spPr bwMode="auto">
          <a:xfrm>
            <a:off x="5638800" y="2209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74" name="Oval 121"/>
          <p:cNvSpPr>
            <a:spLocks noChangeArrowheads="1"/>
          </p:cNvSpPr>
          <p:nvPr/>
        </p:nvSpPr>
        <p:spPr bwMode="auto">
          <a:xfrm>
            <a:off x="6324600" y="2209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75" name="Oval 122"/>
          <p:cNvSpPr>
            <a:spLocks noChangeArrowheads="1"/>
          </p:cNvSpPr>
          <p:nvPr/>
        </p:nvSpPr>
        <p:spPr bwMode="auto">
          <a:xfrm>
            <a:off x="5638800" y="2971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76" name="Oval 123"/>
          <p:cNvSpPr>
            <a:spLocks noChangeArrowheads="1"/>
          </p:cNvSpPr>
          <p:nvPr/>
        </p:nvSpPr>
        <p:spPr bwMode="auto">
          <a:xfrm>
            <a:off x="6324600" y="29718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77" name="AutoShape 125"/>
          <p:cNvCxnSpPr>
            <a:cxnSpLocks noChangeShapeType="1"/>
            <a:stCxn id="73" idx="4"/>
            <a:endCxn id="75" idx="0"/>
          </p:cNvCxnSpPr>
          <p:nvPr/>
        </p:nvCxnSpPr>
        <p:spPr bwMode="auto">
          <a:xfrm>
            <a:off x="5791200" y="25146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AutoShape 128"/>
          <p:cNvCxnSpPr>
            <a:cxnSpLocks noChangeShapeType="1"/>
            <a:stCxn id="74" idx="3"/>
            <a:endCxn id="75" idx="7"/>
          </p:cNvCxnSpPr>
          <p:nvPr/>
        </p:nvCxnSpPr>
        <p:spPr bwMode="auto">
          <a:xfrm flipH="1">
            <a:off x="58991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AutoShape 129"/>
          <p:cNvCxnSpPr>
            <a:cxnSpLocks noChangeShapeType="1"/>
            <a:stCxn id="73" idx="5"/>
            <a:endCxn id="76" idx="1"/>
          </p:cNvCxnSpPr>
          <p:nvPr/>
        </p:nvCxnSpPr>
        <p:spPr bwMode="auto">
          <a:xfrm>
            <a:off x="5899150" y="24701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Oval 130"/>
          <p:cNvSpPr>
            <a:spLocks noChangeArrowheads="1"/>
          </p:cNvSpPr>
          <p:nvPr/>
        </p:nvSpPr>
        <p:spPr bwMode="auto">
          <a:xfrm>
            <a:off x="9144000" y="3810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81" name="Oval 131"/>
          <p:cNvSpPr>
            <a:spLocks noChangeArrowheads="1"/>
          </p:cNvSpPr>
          <p:nvPr/>
        </p:nvSpPr>
        <p:spPr bwMode="auto">
          <a:xfrm>
            <a:off x="9829800" y="3810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82" name="Oval 132"/>
          <p:cNvSpPr>
            <a:spLocks noChangeArrowheads="1"/>
          </p:cNvSpPr>
          <p:nvPr/>
        </p:nvSpPr>
        <p:spPr bwMode="auto">
          <a:xfrm>
            <a:off x="9144000" y="4572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83" name="Oval 133"/>
          <p:cNvSpPr>
            <a:spLocks noChangeArrowheads="1"/>
          </p:cNvSpPr>
          <p:nvPr/>
        </p:nvSpPr>
        <p:spPr bwMode="auto">
          <a:xfrm>
            <a:off x="9829800" y="4572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84" name="AutoShape 134"/>
          <p:cNvCxnSpPr>
            <a:cxnSpLocks noChangeShapeType="1"/>
            <a:stCxn id="80" idx="6"/>
            <a:endCxn id="81" idx="2"/>
          </p:cNvCxnSpPr>
          <p:nvPr/>
        </p:nvCxnSpPr>
        <p:spPr bwMode="auto">
          <a:xfrm>
            <a:off x="9448800" y="39624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AutoShape 136"/>
          <p:cNvCxnSpPr>
            <a:cxnSpLocks noChangeShapeType="1"/>
            <a:stCxn id="82" idx="6"/>
            <a:endCxn id="83" idx="2"/>
          </p:cNvCxnSpPr>
          <p:nvPr/>
        </p:nvCxnSpPr>
        <p:spPr bwMode="auto">
          <a:xfrm>
            <a:off x="9448800" y="47244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AutoShape 139"/>
          <p:cNvCxnSpPr>
            <a:cxnSpLocks noChangeShapeType="1"/>
            <a:stCxn id="80" idx="5"/>
            <a:endCxn id="83" idx="1"/>
          </p:cNvCxnSpPr>
          <p:nvPr/>
        </p:nvCxnSpPr>
        <p:spPr bwMode="auto">
          <a:xfrm>
            <a:off x="9404350" y="40703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7" name="Oval 140"/>
          <p:cNvSpPr>
            <a:spLocks noChangeArrowheads="1"/>
          </p:cNvSpPr>
          <p:nvPr/>
        </p:nvSpPr>
        <p:spPr bwMode="auto">
          <a:xfrm>
            <a:off x="7391400" y="3810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88" name="Oval 141"/>
          <p:cNvSpPr>
            <a:spLocks noChangeArrowheads="1"/>
          </p:cNvSpPr>
          <p:nvPr/>
        </p:nvSpPr>
        <p:spPr bwMode="auto">
          <a:xfrm>
            <a:off x="8077200" y="3810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89" name="Oval 142"/>
          <p:cNvSpPr>
            <a:spLocks noChangeArrowheads="1"/>
          </p:cNvSpPr>
          <p:nvPr/>
        </p:nvSpPr>
        <p:spPr bwMode="auto">
          <a:xfrm>
            <a:off x="7391400" y="4572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0" name="Oval 143"/>
          <p:cNvSpPr>
            <a:spLocks noChangeArrowheads="1"/>
          </p:cNvSpPr>
          <p:nvPr/>
        </p:nvSpPr>
        <p:spPr bwMode="auto">
          <a:xfrm>
            <a:off x="8077200" y="4572000"/>
            <a:ext cx="304800" cy="3048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91" name="AutoShape 145"/>
          <p:cNvCxnSpPr>
            <a:cxnSpLocks noChangeShapeType="1"/>
            <a:stCxn id="87" idx="4"/>
            <a:endCxn id="89" idx="0"/>
          </p:cNvCxnSpPr>
          <p:nvPr/>
        </p:nvCxnSpPr>
        <p:spPr bwMode="auto">
          <a:xfrm>
            <a:off x="7543800" y="41148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AutoShape 147"/>
          <p:cNvCxnSpPr>
            <a:cxnSpLocks noChangeShapeType="1"/>
            <a:stCxn id="88" idx="4"/>
            <a:endCxn id="90" idx="0"/>
          </p:cNvCxnSpPr>
          <p:nvPr/>
        </p:nvCxnSpPr>
        <p:spPr bwMode="auto">
          <a:xfrm>
            <a:off x="8229600" y="41148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AutoShape 148"/>
          <p:cNvCxnSpPr>
            <a:cxnSpLocks noChangeShapeType="1"/>
            <a:stCxn id="88" idx="3"/>
            <a:endCxn id="89" idx="7"/>
          </p:cNvCxnSpPr>
          <p:nvPr/>
        </p:nvCxnSpPr>
        <p:spPr bwMode="auto">
          <a:xfrm flipH="1">
            <a:off x="7651750" y="40703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Oval 150"/>
          <p:cNvSpPr>
            <a:spLocks noChangeArrowheads="1"/>
          </p:cNvSpPr>
          <p:nvPr/>
        </p:nvSpPr>
        <p:spPr bwMode="auto">
          <a:xfrm>
            <a:off x="5638800" y="3810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5" name="Oval 151"/>
          <p:cNvSpPr>
            <a:spLocks noChangeArrowheads="1"/>
          </p:cNvSpPr>
          <p:nvPr/>
        </p:nvSpPr>
        <p:spPr bwMode="auto">
          <a:xfrm>
            <a:off x="6324600" y="3810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6" name="Oval 152"/>
          <p:cNvSpPr>
            <a:spLocks noChangeArrowheads="1"/>
          </p:cNvSpPr>
          <p:nvPr/>
        </p:nvSpPr>
        <p:spPr bwMode="auto">
          <a:xfrm>
            <a:off x="5638800" y="4572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7" name="Oval 153"/>
          <p:cNvSpPr>
            <a:spLocks noChangeArrowheads="1"/>
          </p:cNvSpPr>
          <p:nvPr/>
        </p:nvSpPr>
        <p:spPr bwMode="auto">
          <a:xfrm>
            <a:off x="6324600" y="45720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98" name="AutoShape 154"/>
          <p:cNvCxnSpPr>
            <a:cxnSpLocks noChangeShapeType="1"/>
            <a:stCxn id="94" idx="6"/>
            <a:endCxn id="95" idx="2"/>
          </p:cNvCxnSpPr>
          <p:nvPr/>
        </p:nvCxnSpPr>
        <p:spPr bwMode="auto">
          <a:xfrm>
            <a:off x="5943600" y="39624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AutoShape 156"/>
          <p:cNvCxnSpPr>
            <a:cxnSpLocks noChangeShapeType="1"/>
            <a:stCxn id="96" idx="6"/>
            <a:endCxn id="97" idx="2"/>
          </p:cNvCxnSpPr>
          <p:nvPr/>
        </p:nvCxnSpPr>
        <p:spPr bwMode="auto">
          <a:xfrm>
            <a:off x="5943600" y="47244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AutoShape 158"/>
          <p:cNvCxnSpPr>
            <a:cxnSpLocks noChangeShapeType="1"/>
            <a:stCxn id="95" idx="3"/>
            <a:endCxn id="96" idx="7"/>
          </p:cNvCxnSpPr>
          <p:nvPr/>
        </p:nvCxnSpPr>
        <p:spPr bwMode="auto">
          <a:xfrm flipH="1">
            <a:off x="5899150" y="40703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Oval 160"/>
          <p:cNvSpPr>
            <a:spLocks noChangeArrowheads="1"/>
          </p:cNvSpPr>
          <p:nvPr/>
        </p:nvSpPr>
        <p:spPr bwMode="auto">
          <a:xfrm>
            <a:off x="3810000" y="5410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 name="Oval 161"/>
          <p:cNvSpPr>
            <a:spLocks noChangeArrowheads="1"/>
          </p:cNvSpPr>
          <p:nvPr/>
        </p:nvSpPr>
        <p:spPr bwMode="auto">
          <a:xfrm>
            <a:off x="4495800" y="5410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 name="Oval 162"/>
          <p:cNvSpPr>
            <a:spLocks noChangeArrowheads="1"/>
          </p:cNvSpPr>
          <p:nvPr/>
        </p:nvSpPr>
        <p:spPr bwMode="auto">
          <a:xfrm>
            <a:off x="3810000" y="6172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4" name="Oval 163"/>
          <p:cNvSpPr>
            <a:spLocks noChangeArrowheads="1"/>
          </p:cNvSpPr>
          <p:nvPr/>
        </p:nvSpPr>
        <p:spPr bwMode="auto">
          <a:xfrm>
            <a:off x="4495800" y="6172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5" name="AutoShape 164"/>
          <p:cNvCxnSpPr>
            <a:cxnSpLocks noChangeShapeType="1"/>
            <a:stCxn id="101" idx="6"/>
            <a:endCxn id="102" idx="2"/>
          </p:cNvCxnSpPr>
          <p:nvPr/>
        </p:nvCxnSpPr>
        <p:spPr bwMode="auto">
          <a:xfrm>
            <a:off x="4114800" y="55626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AutoShape 165"/>
          <p:cNvCxnSpPr>
            <a:cxnSpLocks noChangeShapeType="1"/>
            <a:stCxn id="101" idx="4"/>
            <a:endCxn id="103" idx="0"/>
          </p:cNvCxnSpPr>
          <p:nvPr/>
        </p:nvCxnSpPr>
        <p:spPr bwMode="auto">
          <a:xfrm>
            <a:off x="3962400" y="57150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AutoShape 169"/>
          <p:cNvCxnSpPr>
            <a:cxnSpLocks noChangeShapeType="1"/>
            <a:stCxn id="101" idx="5"/>
            <a:endCxn id="104" idx="1"/>
          </p:cNvCxnSpPr>
          <p:nvPr/>
        </p:nvCxnSpPr>
        <p:spPr bwMode="auto">
          <a:xfrm>
            <a:off x="4070350" y="56705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Oval 170"/>
          <p:cNvSpPr>
            <a:spLocks noChangeArrowheads="1"/>
          </p:cNvSpPr>
          <p:nvPr/>
        </p:nvSpPr>
        <p:spPr bwMode="auto">
          <a:xfrm>
            <a:off x="9144000" y="5410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9" name="Oval 171"/>
          <p:cNvSpPr>
            <a:spLocks noChangeArrowheads="1"/>
          </p:cNvSpPr>
          <p:nvPr/>
        </p:nvSpPr>
        <p:spPr bwMode="auto">
          <a:xfrm>
            <a:off x="9829800" y="5410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0" name="Oval 172"/>
          <p:cNvSpPr>
            <a:spLocks noChangeArrowheads="1"/>
          </p:cNvSpPr>
          <p:nvPr/>
        </p:nvSpPr>
        <p:spPr bwMode="auto">
          <a:xfrm>
            <a:off x="9144000" y="6172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1" name="Oval 173"/>
          <p:cNvSpPr>
            <a:spLocks noChangeArrowheads="1"/>
          </p:cNvSpPr>
          <p:nvPr/>
        </p:nvSpPr>
        <p:spPr bwMode="auto">
          <a:xfrm>
            <a:off x="9829800" y="6172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 name="AutoShape 174"/>
          <p:cNvCxnSpPr>
            <a:cxnSpLocks noChangeShapeType="1"/>
            <a:stCxn id="108" idx="6"/>
            <a:endCxn id="109" idx="2"/>
          </p:cNvCxnSpPr>
          <p:nvPr/>
        </p:nvCxnSpPr>
        <p:spPr bwMode="auto">
          <a:xfrm>
            <a:off x="9448800" y="55626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AutoShape 177"/>
          <p:cNvCxnSpPr>
            <a:cxnSpLocks noChangeShapeType="1"/>
            <a:stCxn id="109" idx="4"/>
            <a:endCxn id="111" idx="0"/>
          </p:cNvCxnSpPr>
          <p:nvPr/>
        </p:nvCxnSpPr>
        <p:spPr bwMode="auto">
          <a:xfrm>
            <a:off x="9982200" y="57150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AutoShape 178"/>
          <p:cNvCxnSpPr>
            <a:cxnSpLocks noChangeShapeType="1"/>
            <a:stCxn id="109" idx="3"/>
            <a:endCxn id="110" idx="7"/>
          </p:cNvCxnSpPr>
          <p:nvPr/>
        </p:nvCxnSpPr>
        <p:spPr bwMode="auto">
          <a:xfrm flipH="1">
            <a:off x="9404350" y="56705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5" name="Oval 180"/>
          <p:cNvSpPr>
            <a:spLocks noChangeArrowheads="1"/>
          </p:cNvSpPr>
          <p:nvPr/>
        </p:nvSpPr>
        <p:spPr bwMode="auto">
          <a:xfrm>
            <a:off x="7391400" y="5410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6" name="Oval 181"/>
          <p:cNvSpPr>
            <a:spLocks noChangeArrowheads="1"/>
          </p:cNvSpPr>
          <p:nvPr/>
        </p:nvSpPr>
        <p:spPr bwMode="auto">
          <a:xfrm>
            <a:off x="8077200" y="5410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7" name="Oval 182"/>
          <p:cNvSpPr>
            <a:spLocks noChangeArrowheads="1"/>
          </p:cNvSpPr>
          <p:nvPr/>
        </p:nvSpPr>
        <p:spPr bwMode="auto">
          <a:xfrm>
            <a:off x="7391400" y="6172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8" name="Oval 183"/>
          <p:cNvSpPr>
            <a:spLocks noChangeArrowheads="1"/>
          </p:cNvSpPr>
          <p:nvPr/>
        </p:nvSpPr>
        <p:spPr bwMode="auto">
          <a:xfrm>
            <a:off x="8077200" y="6172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9" name="AutoShape 186"/>
          <p:cNvCxnSpPr>
            <a:cxnSpLocks noChangeShapeType="1"/>
            <a:stCxn id="117" idx="6"/>
            <a:endCxn id="118" idx="2"/>
          </p:cNvCxnSpPr>
          <p:nvPr/>
        </p:nvCxnSpPr>
        <p:spPr bwMode="auto">
          <a:xfrm>
            <a:off x="7696200" y="63246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AutoShape 187"/>
          <p:cNvCxnSpPr>
            <a:cxnSpLocks noChangeShapeType="1"/>
            <a:stCxn id="116" idx="4"/>
            <a:endCxn id="118" idx="0"/>
          </p:cNvCxnSpPr>
          <p:nvPr/>
        </p:nvCxnSpPr>
        <p:spPr bwMode="auto">
          <a:xfrm>
            <a:off x="8229600" y="57150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AutoShape 189"/>
          <p:cNvCxnSpPr>
            <a:cxnSpLocks noChangeShapeType="1"/>
            <a:stCxn id="115" idx="5"/>
            <a:endCxn id="118" idx="1"/>
          </p:cNvCxnSpPr>
          <p:nvPr/>
        </p:nvCxnSpPr>
        <p:spPr bwMode="auto">
          <a:xfrm>
            <a:off x="7651750" y="56705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Oval 190"/>
          <p:cNvSpPr>
            <a:spLocks noChangeArrowheads="1"/>
          </p:cNvSpPr>
          <p:nvPr/>
        </p:nvSpPr>
        <p:spPr bwMode="auto">
          <a:xfrm>
            <a:off x="5638800" y="5410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 name="Oval 191"/>
          <p:cNvSpPr>
            <a:spLocks noChangeArrowheads="1"/>
          </p:cNvSpPr>
          <p:nvPr/>
        </p:nvSpPr>
        <p:spPr bwMode="auto">
          <a:xfrm>
            <a:off x="6324600" y="5410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4" name="Oval 192"/>
          <p:cNvSpPr>
            <a:spLocks noChangeArrowheads="1"/>
          </p:cNvSpPr>
          <p:nvPr/>
        </p:nvSpPr>
        <p:spPr bwMode="auto">
          <a:xfrm>
            <a:off x="5638800" y="6172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5" name="Oval 193"/>
          <p:cNvSpPr>
            <a:spLocks noChangeArrowheads="1"/>
          </p:cNvSpPr>
          <p:nvPr/>
        </p:nvSpPr>
        <p:spPr bwMode="auto">
          <a:xfrm>
            <a:off x="6324600" y="61722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6" name="AutoShape 195"/>
          <p:cNvCxnSpPr>
            <a:cxnSpLocks noChangeShapeType="1"/>
            <a:stCxn id="122" idx="4"/>
            <a:endCxn id="124" idx="0"/>
          </p:cNvCxnSpPr>
          <p:nvPr/>
        </p:nvCxnSpPr>
        <p:spPr bwMode="auto">
          <a:xfrm>
            <a:off x="5791200" y="5715000"/>
            <a:ext cx="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AutoShape 196"/>
          <p:cNvCxnSpPr>
            <a:cxnSpLocks noChangeShapeType="1"/>
            <a:stCxn id="124" idx="6"/>
            <a:endCxn id="125" idx="2"/>
          </p:cNvCxnSpPr>
          <p:nvPr/>
        </p:nvCxnSpPr>
        <p:spPr bwMode="auto">
          <a:xfrm>
            <a:off x="5943600" y="6324600"/>
            <a:ext cx="381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AutoShape 198"/>
          <p:cNvCxnSpPr>
            <a:cxnSpLocks noChangeShapeType="1"/>
            <a:stCxn id="123" idx="3"/>
            <a:endCxn id="124" idx="7"/>
          </p:cNvCxnSpPr>
          <p:nvPr/>
        </p:nvCxnSpPr>
        <p:spPr bwMode="auto">
          <a:xfrm flipH="1">
            <a:off x="5899150" y="5670550"/>
            <a:ext cx="469900" cy="546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5341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Footer Placeholder 2"/>
          <p:cNvSpPr>
            <a:spLocks noGrp="1"/>
          </p:cNvSpPr>
          <p:nvPr>
            <p:ph type="ftr" sz="quarter" idx="10"/>
          </p:nvPr>
        </p:nvSpPr>
        <p:spPr/>
        <p:txBody>
          <a:bodyPr/>
          <a:lstStyle/>
          <a:p>
            <a:fld id="{E415AD61-AB6F-48CE-8718-5B479EF5FC5E}" type="slidenum">
              <a:rPr lang="en-US" altLang="en-US" smtClean="0"/>
              <a:pPr/>
              <a:t>33</a:t>
            </a:fld>
            <a:endParaRPr lang="en-US" altLang="en-US"/>
          </a:p>
        </p:txBody>
      </p:sp>
      <p:sp>
        <p:nvSpPr>
          <p:cNvPr id="21506" name="Rectangle 2"/>
          <p:cNvSpPr>
            <a:spLocks noGrp="1" noChangeArrowheads="1"/>
          </p:cNvSpPr>
          <p:nvPr>
            <p:ph type="title"/>
          </p:nvPr>
        </p:nvSpPr>
        <p:spPr/>
        <p:txBody>
          <a:bodyPr/>
          <a:lstStyle/>
          <a:p>
            <a:r>
              <a:rPr lang="en-US" altLang="en-US"/>
              <a:t>Problem: Laying Telephone Wire</a:t>
            </a:r>
          </a:p>
        </p:txBody>
      </p:sp>
      <p:grpSp>
        <p:nvGrpSpPr>
          <p:cNvPr id="21512" name="Group 8"/>
          <p:cNvGrpSpPr>
            <a:grpSpLocks/>
          </p:cNvGrpSpPr>
          <p:nvPr/>
        </p:nvGrpSpPr>
        <p:grpSpPr bwMode="auto">
          <a:xfrm>
            <a:off x="2438400" y="3810000"/>
            <a:ext cx="533400" cy="533400"/>
            <a:chOff x="576" y="2400"/>
            <a:chExt cx="336" cy="336"/>
          </a:xfrm>
        </p:grpSpPr>
        <p:sp>
          <p:nvSpPr>
            <p:cNvPr id="21507" name="AutoShape 3"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08" name="Rectangle 4"/>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0" name="Rectangle 6"/>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1" name="Rectangle 7"/>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13" name="Group 9"/>
          <p:cNvGrpSpPr>
            <a:grpSpLocks/>
          </p:cNvGrpSpPr>
          <p:nvPr/>
        </p:nvGrpSpPr>
        <p:grpSpPr bwMode="auto">
          <a:xfrm>
            <a:off x="6324600" y="4572000"/>
            <a:ext cx="533400" cy="533400"/>
            <a:chOff x="576" y="2400"/>
            <a:chExt cx="336" cy="336"/>
          </a:xfrm>
        </p:grpSpPr>
        <p:sp>
          <p:nvSpPr>
            <p:cNvPr id="21514" name="AutoShape 10"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5" name="Rectangle 11"/>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6" name="Rectangle 12"/>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17" name="Rectangle 13"/>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18" name="Group 14"/>
          <p:cNvGrpSpPr>
            <a:grpSpLocks/>
          </p:cNvGrpSpPr>
          <p:nvPr/>
        </p:nvGrpSpPr>
        <p:grpSpPr bwMode="auto">
          <a:xfrm>
            <a:off x="4876800" y="2133600"/>
            <a:ext cx="533400" cy="533400"/>
            <a:chOff x="576" y="2400"/>
            <a:chExt cx="336" cy="336"/>
          </a:xfrm>
        </p:grpSpPr>
        <p:sp>
          <p:nvSpPr>
            <p:cNvPr id="21519" name="AutoShape 15"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0" name="Rectangle 16"/>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1" name="Rectangle 17"/>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2" name="Rectangle 18"/>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23" name="Group 19"/>
          <p:cNvGrpSpPr>
            <a:grpSpLocks/>
          </p:cNvGrpSpPr>
          <p:nvPr/>
        </p:nvGrpSpPr>
        <p:grpSpPr bwMode="auto">
          <a:xfrm>
            <a:off x="7543800" y="1905000"/>
            <a:ext cx="533400" cy="533400"/>
            <a:chOff x="576" y="2400"/>
            <a:chExt cx="336" cy="336"/>
          </a:xfrm>
        </p:grpSpPr>
        <p:sp>
          <p:nvSpPr>
            <p:cNvPr id="21524" name="AutoShape 20"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5" name="Rectangle 21"/>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6" name="Rectangle 22"/>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27" name="Rectangle 23"/>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28" name="Group 24"/>
          <p:cNvGrpSpPr>
            <a:grpSpLocks/>
          </p:cNvGrpSpPr>
          <p:nvPr/>
        </p:nvGrpSpPr>
        <p:grpSpPr bwMode="auto">
          <a:xfrm>
            <a:off x="3886200" y="2971800"/>
            <a:ext cx="533400" cy="533400"/>
            <a:chOff x="576" y="2400"/>
            <a:chExt cx="336" cy="336"/>
          </a:xfrm>
        </p:grpSpPr>
        <p:sp>
          <p:nvSpPr>
            <p:cNvPr id="21529" name="AutoShape 25"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0" name="Rectangle 26"/>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1" name="Rectangle 27"/>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2" name="Rectangle 28"/>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33" name="Group 29"/>
          <p:cNvGrpSpPr>
            <a:grpSpLocks/>
          </p:cNvGrpSpPr>
          <p:nvPr/>
        </p:nvGrpSpPr>
        <p:grpSpPr bwMode="auto">
          <a:xfrm>
            <a:off x="2667000" y="2209800"/>
            <a:ext cx="533400" cy="533400"/>
            <a:chOff x="576" y="2400"/>
            <a:chExt cx="336" cy="336"/>
          </a:xfrm>
        </p:grpSpPr>
        <p:sp>
          <p:nvSpPr>
            <p:cNvPr id="21534" name="AutoShape 30"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5" name="Rectangle 31"/>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6" name="Rectangle 32"/>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37" name="Rectangle 33"/>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38" name="Group 34"/>
          <p:cNvGrpSpPr>
            <a:grpSpLocks/>
          </p:cNvGrpSpPr>
          <p:nvPr/>
        </p:nvGrpSpPr>
        <p:grpSpPr bwMode="auto">
          <a:xfrm>
            <a:off x="3352800" y="1524000"/>
            <a:ext cx="533400" cy="533400"/>
            <a:chOff x="576" y="2400"/>
            <a:chExt cx="336" cy="336"/>
          </a:xfrm>
        </p:grpSpPr>
        <p:sp>
          <p:nvSpPr>
            <p:cNvPr id="21539" name="AutoShape 35"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40" name="Rectangle 36"/>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41" name="Rectangle 37"/>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42" name="Rectangle 38"/>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43" name="Group 39"/>
          <p:cNvGrpSpPr>
            <a:grpSpLocks/>
          </p:cNvGrpSpPr>
          <p:nvPr/>
        </p:nvGrpSpPr>
        <p:grpSpPr bwMode="auto">
          <a:xfrm>
            <a:off x="3505200" y="3962400"/>
            <a:ext cx="533400" cy="533400"/>
            <a:chOff x="576" y="2400"/>
            <a:chExt cx="336" cy="336"/>
          </a:xfrm>
        </p:grpSpPr>
        <p:sp>
          <p:nvSpPr>
            <p:cNvPr id="21544" name="AutoShape 40"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45" name="Rectangle 41"/>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46" name="Rectangle 42"/>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47" name="Rectangle 43"/>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75" name="Group 71"/>
          <p:cNvGrpSpPr>
            <a:grpSpLocks/>
          </p:cNvGrpSpPr>
          <p:nvPr/>
        </p:nvGrpSpPr>
        <p:grpSpPr bwMode="auto">
          <a:xfrm>
            <a:off x="5791200" y="3048000"/>
            <a:ext cx="1371600" cy="762000"/>
            <a:chOff x="2688" y="2064"/>
            <a:chExt cx="864" cy="480"/>
          </a:xfrm>
        </p:grpSpPr>
        <p:sp>
          <p:nvSpPr>
            <p:cNvPr id="21553" name="Rectangle 49"/>
            <p:cNvSpPr>
              <a:spLocks noChangeArrowheads="1"/>
            </p:cNvSpPr>
            <p:nvPr/>
          </p:nvSpPr>
          <p:spPr bwMode="auto">
            <a:xfrm>
              <a:off x="2688" y="2064"/>
              <a:ext cx="864" cy="480"/>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54" name="Rectangle 50" descr="Large grid"/>
            <p:cNvSpPr>
              <a:spLocks noChangeArrowheads="1"/>
            </p:cNvSpPr>
            <p:nvPr/>
          </p:nvSpPr>
          <p:spPr bwMode="auto">
            <a:xfrm>
              <a:off x="2784"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55" name="Rectangle 51" descr="Large grid"/>
            <p:cNvSpPr>
              <a:spLocks noChangeArrowheads="1"/>
            </p:cNvSpPr>
            <p:nvPr/>
          </p:nvSpPr>
          <p:spPr bwMode="auto">
            <a:xfrm>
              <a:off x="2928"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56" name="Rectangle 52" descr="Large grid"/>
            <p:cNvSpPr>
              <a:spLocks noChangeArrowheads="1"/>
            </p:cNvSpPr>
            <p:nvPr/>
          </p:nvSpPr>
          <p:spPr bwMode="auto">
            <a:xfrm>
              <a:off x="3072"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57" name="Rectangle 53" descr="Large grid"/>
            <p:cNvSpPr>
              <a:spLocks noChangeArrowheads="1"/>
            </p:cNvSpPr>
            <p:nvPr/>
          </p:nvSpPr>
          <p:spPr bwMode="auto">
            <a:xfrm>
              <a:off x="3216"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58" name="Rectangle 54" descr="Large grid"/>
            <p:cNvSpPr>
              <a:spLocks noChangeArrowheads="1"/>
            </p:cNvSpPr>
            <p:nvPr/>
          </p:nvSpPr>
          <p:spPr bwMode="auto">
            <a:xfrm>
              <a:off x="2784"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59" name="Rectangle 55" descr="Large grid"/>
            <p:cNvSpPr>
              <a:spLocks noChangeArrowheads="1"/>
            </p:cNvSpPr>
            <p:nvPr/>
          </p:nvSpPr>
          <p:spPr bwMode="auto">
            <a:xfrm>
              <a:off x="2928"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60" name="Rectangle 56" descr="Large grid"/>
            <p:cNvSpPr>
              <a:spLocks noChangeArrowheads="1"/>
            </p:cNvSpPr>
            <p:nvPr/>
          </p:nvSpPr>
          <p:spPr bwMode="auto">
            <a:xfrm>
              <a:off x="3072"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61" name="Rectangle 57" descr="Large grid"/>
            <p:cNvSpPr>
              <a:spLocks noChangeArrowheads="1"/>
            </p:cNvSpPr>
            <p:nvPr/>
          </p:nvSpPr>
          <p:spPr bwMode="auto">
            <a:xfrm>
              <a:off x="3216"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62" name="Rectangle 58" descr="Large grid"/>
            <p:cNvSpPr>
              <a:spLocks noChangeArrowheads="1"/>
            </p:cNvSpPr>
            <p:nvPr/>
          </p:nvSpPr>
          <p:spPr bwMode="auto">
            <a:xfrm>
              <a:off x="3360"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1563" name="Rectangle 59" descr="Large grid"/>
            <p:cNvSpPr>
              <a:spLocks noChangeArrowheads="1"/>
            </p:cNvSpPr>
            <p:nvPr/>
          </p:nvSpPr>
          <p:spPr bwMode="auto">
            <a:xfrm>
              <a:off x="3360"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grpSp>
      <p:sp>
        <p:nvSpPr>
          <p:cNvPr id="21564" name="Text Box 60"/>
          <p:cNvSpPr txBox="1">
            <a:spLocks noChangeArrowheads="1"/>
          </p:cNvSpPr>
          <p:nvPr/>
        </p:nvSpPr>
        <p:spPr bwMode="auto">
          <a:xfrm>
            <a:off x="5715000" y="3810001"/>
            <a:ext cx="153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Central office</a:t>
            </a:r>
          </a:p>
        </p:txBody>
      </p:sp>
      <p:grpSp>
        <p:nvGrpSpPr>
          <p:cNvPr id="21565" name="Group 61"/>
          <p:cNvGrpSpPr>
            <a:grpSpLocks/>
          </p:cNvGrpSpPr>
          <p:nvPr/>
        </p:nvGrpSpPr>
        <p:grpSpPr bwMode="auto">
          <a:xfrm>
            <a:off x="8458200" y="4495800"/>
            <a:ext cx="533400" cy="533400"/>
            <a:chOff x="576" y="2400"/>
            <a:chExt cx="336" cy="336"/>
          </a:xfrm>
        </p:grpSpPr>
        <p:sp>
          <p:nvSpPr>
            <p:cNvPr id="21566" name="AutoShape 62"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67" name="Rectangle 63"/>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68" name="Rectangle 64"/>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69" name="Rectangle 65"/>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1570" name="Group 66"/>
          <p:cNvGrpSpPr>
            <a:grpSpLocks/>
          </p:cNvGrpSpPr>
          <p:nvPr/>
        </p:nvGrpSpPr>
        <p:grpSpPr bwMode="auto">
          <a:xfrm>
            <a:off x="7696200" y="4495800"/>
            <a:ext cx="533400" cy="533400"/>
            <a:chOff x="576" y="2400"/>
            <a:chExt cx="336" cy="336"/>
          </a:xfrm>
        </p:grpSpPr>
        <p:sp>
          <p:nvSpPr>
            <p:cNvPr id="21571" name="AutoShape 67"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72" name="Rectangle 68"/>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73" name="Rectangle 69"/>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1574" name="Rectangle 70"/>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Tree>
    <p:extLst>
      <p:ext uri="{BB962C8B-B14F-4D97-AF65-F5344CB8AC3E}">
        <p14:creationId xmlns:p14="http://schemas.microsoft.com/office/powerpoint/2010/main" val="26543928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2"/>
          <p:cNvSpPr>
            <a:spLocks noGrp="1"/>
          </p:cNvSpPr>
          <p:nvPr>
            <p:ph type="ftr" sz="quarter" idx="10"/>
          </p:nvPr>
        </p:nvSpPr>
        <p:spPr/>
        <p:txBody>
          <a:bodyPr/>
          <a:lstStyle/>
          <a:p>
            <a:fld id="{EBBCD641-7DD2-4BB7-ABA7-3748FA098674}" type="slidenum">
              <a:rPr lang="en-US" altLang="en-US" smtClean="0"/>
              <a:pPr/>
              <a:t>34</a:t>
            </a:fld>
            <a:endParaRPr lang="en-US" altLang="en-US"/>
          </a:p>
        </p:txBody>
      </p:sp>
      <p:sp>
        <p:nvSpPr>
          <p:cNvPr id="22530" name="Rectangle 2"/>
          <p:cNvSpPr>
            <a:spLocks noGrp="1" noChangeArrowheads="1"/>
          </p:cNvSpPr>
          <p:nvPr>
            <p:ph type="title"/>
          </p:nvPr>
        </p:nvSpPr>
        <p:spPr/>
        <p:txBody>
          <a:bodyPr/>
          <a:lstStyle/>
          <a:p>
            <a:r>
              <a:rPr lang="en-US" altLang="en-US"/>
              <a:t>Wiring: Naïve Approach</a:t>
            </a:r>
          </a:p>
        </p:txBody>
      </p:sp>
      <p:grpSp>
        <p:nvGrpSpPr>
          <p:cNvPr id="22531" name="Group 3"/>
          <p:cNvGrpSpPr>
            <a:grpSpLocks/>
          </p:cNvGrpSpPr>
          <p:nvPr/>
        </p:nvGrpSpPr>
        <p:grpSpPr bwMode="auto">
          <a:xfrm>
            <a:off x="2438400" y="3810000"/>
            <a:ext cx="533400" cy="533400"/>
            <a:chOff x="576" y="2400"/>
            <a:chExt cx="336" cy="336"/>
          </a:xfrm>
        </p:grpSpPr>
        <p:sp>
          <p:nvSpPr>
            <p:cNvPr id="22532" name="AutoShape 4"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3" name="Rectangle 5"/>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4" name="Rectangle 6"/>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5" name="Rectangle 7"/>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36" name="Group 8"/>
          <p:cNvGrpSpPr>
            <a:grpSpLocks/>
          </p:cNvGrpSpPr>
          <p:nvPr/>
        </p:nvGrpSpPr>
        <p:grpSpPr bwMode="auto">
          <a:xfrm>
            <a:off x="6324600" y="4572000"/>
            <a:ext cx="533400" cy="533400"/>
            <a:chOff x="576" y="2400"/>
            <a:chExt cx="336" cy="336"/>
          </a:xfrm>
        </p:grpSpPr>
        <p:sp>
          <p:nvSpPr>
            <p:cNvPr id="22537" name="AutoShape 9"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8" name="Rectangle 10"/>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39" name="Rectangle 11"/>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0" name="Rectangle 12"/>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41" name="Group 13"/>
          <p:cNvGrpSpPr>
            <a:grpSpLocks/>
          </p:cNvGrpSpPr>
          <p:nvPr/>
        </p:nvGrpSpPr>
        <p:grpSpPr bwMode="auto">
          <a:xfrm>
            <a:off x="4876800" y="2133600"/>
            <a:ext cx="533400" cy="533400"/>
            <a:chOff x="576" y="2400"/>
            <a:chExt cx="336" cy="336"/>
          </a:xfrm>
        </p:grpSpPr>
        <p:sp>
          <p:nvSpPr>
            <p:cNvPr id="22542" name="AutoShape 14"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3" name="Rectangle 15"/>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4" name="Rectangle 16"/>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5" name="Rectangle 17"/>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46" name="Group 18"/>
          <p:cNvGrpSpPr>
            <a:grpSpLocks/>
          </p:cNvGrpSpPr>
          <p:nvPr/>
        </p:nvGrpSpPr>
        <p:grpSpPr bwMode="auto">
          <a:xfrm>
            <a:off x="7543800" y="1905000"/>
            <a:ext cx="533400" cy="533400"/>
            <a:chOff x="576" y="2400"/>
            <a:chExt cx="336" cy="336"/>
          </a:xfrm>
        </p:grpSpPr>
        <p:sp>
          <p:nvSpPr>
            <p:cNvPr id="22547" name="AutoShape 19"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8" name="Rectangle 20"/>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49" name="Rectangle 21"/>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0" name="Rectangle 22"/>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51" name="Group 23"/>
          <p:cNvGrpSpPr>
            <a:grpSpLocks/>
          </p:cNvGrpSpPr>
          <p:nvPr/>
        </p:nvGrpSpPr>
        <p:grpSpPr bwMode="auto">
          <a:xfrm>
            <a:off x="3886200" y="2971800"/>
            <a:ext cx="533400" cy="533400"/>
            <a:chOff x="576" y="2400"/>
            <a:chExt cx="336" cy="336"/>
          </a:xfrm>
        </p:grpSpPr>
        <p:sp>
          <p:nvSpPr>
            <p:cNvPr id="22552" name="AutoShape 24"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3" name="Rectangle 25"/>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4" name="Rectangle 26"/>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5" name="Rectangle 27"/>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56" name="Group 28"/>
          <p:cNvGrpSpPr>
            <a:grpSpLocks/>
          </p:cNvGrpSpPr>
          <p:nvPr/>
        </p:nvGrpSpPr>
        <p:grpSpPr bwMode="auto">
          <a:xfrm>
            <a:off x="2667000" y="2209800"/>
            <a:ext cx="533400" cy="533400"/>
            <a:chOff x="576" y="2400"/>
            <a:chExt cx="336" cy="336"/>
          </a:xfrm>
        </p:grpSpPr>
        <p:sp>
          <p:nvSpPr>
            <p:cNvPr id="22557" name="AutoShape 29"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8" name="Rectangle 30"/>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59" name="Rectangle 31"/>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0" name="Rectangle 32"/>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61" name="Group 33"/>
          <p:cNvGrpSpPr>
            <a:grpSpLocks/>
          </p:cNvGrpSpPr>
          <p:nvPr/>
        </p:nvGrpSpPr>
        <p:grpSpPr bwMode="auto">
          <a:xfrm>
            <a:off x="3352800" y="1524000"/>
            <a:ext cx="533400" cy="533400"/>
            <a:chOff x="576" y="2400"/>
            <a:chExt cx="336" cy="336"/>
          </a:xfrm>
        </p:grpSpPr>
        <p:sp>
          <p:nvSpPr>
            <p:cNvPr id="22562" name="AutoShape 34"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3" name="Rectangle 35"/>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4" name="Rectangle 36"/>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5" name="Rectangle 37"/>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66" name="Group 38"/>
          <p:cNvGrpSpPr>
            <a:grpSpLocks/>
          </p:cNvGrpSpPr>
          <p:nvPr/>
        </p:nvGrpSpPr>
        <p:grpSpPr bwMode="auto">
          <a:xfrm>
            <a:off x="3505200" y="3962400"/>
            <a:ext cx="533400" cy="533400"/>
            <a:chOff x="576" y="2400"/>
            <a:chExt cx="336" cy="336"/>
          </a:xfrm>
        </p:grpSpPr>
        <p:sp>
          <p:nvSpPr>
            <p:cNvPr id="22567" name="AutoShape 39"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8" name="Rectangle 40"/>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69" name="Rectangle 41"/>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0" name="Rectangle 42"/>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2583" name="Text Box 55"/>
          <p:cNvSpPr txBox="1">
            <a:spLocks noChangeArrowheads="1"/>
          </p:cNvSpPr>
          <p:nvPr/>
        </p:nvSpPr>
        <p:spPr bwMode="auto">
          <a:xfrm>
            <a:off x="5715000" y="3810001"/>
            <a:ext cx="153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Central office</a:t>
            </a:r>
          </a:p>
        </p:txBody>
      </p:sp>
      <p:grpSp>
        <p:nvGrpSpPr>
          <p:cNvPr id="22584" name="Group 56"/>
          <p:cNvGrpSpPr>
            <a:grpSpLocks/>
          </p:cNvGrpSpPr>
          <p:nvPr/>
        </p:nvGrpSpPr>
        <p:grpSpPr bwMode="auto">
          <a:xfrm>
            <a:off x="8458200" y="4495800"/>
            <a:ext cx="533400" cy="533400"/>
            <a:chOff x="576" y="2400"/>
            <a:chExt cx="336" cy="336"/>
          </a:xfrm>
        </p:grpSpPr>
        <p:sp>
          <p:nvSpPr>
            <p:cNvPr id="22585" name="AutoShape 57"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6" name="Rectangle 58"/>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7" name="Rectangle 59"/>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88" name="Rectangle 60"/>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2589" name="Group 61"/>
          <p:cNvGrpSpPr>
            <a:grpSpLocks/>
          </p:cNvGrpSpPr>
          <p:nvPr/>
        </p:nvGrpSpPr>
        <p:grpSpPr bwMode="auto">
          <a:xfrm>
            <a:off x="7696200" y="4495800"/>
            <a:ext cx="533400" cy="533400"/>
            <a:chOff x="576" y="2400"/>
            <a:chExt cx="336" cy="336"/>
          </a:xfrm>
        </p:grpSpPr>
        <p:sp>
          <p:nvSpPr>
            <p:cNvPr id="22590" name="AutoShape 62"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1" name="Rectangle 63"/>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2" name="Rectangle 64"/>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93" name="Rectangle 65"/>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cxnSp>
        <p:nvCxnSpPr>
          <p:cNvPr id="22594" name="AutoShape 66"/>
          <p:cNvCxnSpPr>
            <a:cxnSpLocks noChangeShapeType="1"/>
            <a:stCxn id="22579" idx="0"/>
            <a:endCxn id="22543" idx="2"/>
          </p:cNvCxnSpPr>
          <p:nvPr/>
        </p:nvCxnSpPr>
        <p:spPr bwMode="auto">
          <a:xfrm flipH="1" flipV="1">
            <a:off x="5143500" y="2667000"/>
            <a:ext cx="1333500" cy="838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95" name="AutoShape 67"/>
          <p:cNvCxnSpPr>
            <a:cxnSpLocks noChangeShapeType="1"/>
            <a:stCxn id="22579" idx="0"/>
            <a:endCxn id="22553" idx="3"/>
          </p:cNvCxnSpPr>
          <p:nvPr/>
        </p:nvCxnSpPr>
        <p:spPr bwMode="auto">
          <a:xfrm flipH="1" flipV="1">
            <a:off x="4346576" y="3390900"/>
            <a:ext cx="2130425" cy="114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96" name="AutoShape 68"/>
          <p:cNvCxnSpPr>
            <a:cxnSpLocks noChangeShapeType="1"/>
            <a:stCxn id="22579" idx="0"/>
            <a:endCxn id="22568" idx="3"/>
          </p:cNvCxnSpPr>
          <p:nvPr/>
        </p:nvCxnSpPr>
        <p:spPr bwMode="auto">
          <a:xfrm flipH="1">
            <a:off x="3965576" y="3505200"/>
            <a:ext cx="2511425" cy="876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97" name="AutoShape 69"/>
          <p:cNvCxnSpPr>
            <a:cxnSpLocks noChangeShapeType="1"/>
            <a:stCxn id="22579" idx="0"/>
            <a:endCxn id="22532" idx="5"/>
          </p:cNvCxnSpPr>
          <p:nvPr/>
        </p:nvCxnSpPr>
        <p:spPr bwMode="auto">
          <a:xfrm flipH="1">
            <a:off x="2838450" y="3505200"/>
            <a:ext cx="363855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98" name="AutoShape 70"/>
          <p:cNvCxnSpPr>
            <a:cxnSpLocks noChangeShapeType="1"/>
            <a:stCxn id="22558" idx="3"/>
            <a:endCxn id="22579" idx="0"/>
          </p:cNvCxnSpPr>
          <p:nvPr/>
        </p:nvCxnSpPr>
        <p:spPr bwMode="auto">
          <a:xfrm>
            <a:off x="3127376" y="2628900"/>
            <a:ext cx="3349625" cy="876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99" name="AutoShape 71"/>
          <p:cNvCxnSpPr>
            <a:cxnSpLocks noChangeShapeType="1"/>
            <a:stCxn id="22579" idx="0"/>
            <a:endCxn id="22563" idx="2"/>
          </p:cNvCxnSpPr>
          <p:nvPr/>
        </p:nvCxnSpPr>
        <p:spPr bwMode="auto">
          <a:xfrm flipH="1" flipV="1">
            <a:off x="3619500" y="2057400"/>
            <a:ext cx="2857500" cy="1447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0" name="AutoShape 72"/>
          <p:cNvCxnSpPr>
            <a:cxnSpLocks noChangeShapeType="1"/>
            <a:stCxn id="22579" idx="0"/>
            <a:endCxn id="22537" idx="0"/>
          </p:cNvCxnSpPr>
          <p:nvPr/>
        </p:nvCxnSpPr>
        <p:spPr bwMode="auto">
          <a:xfrm>
            <a:off x="6477000" y="3505200"/>
            <a:ext cx="114300" cy="1066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1" name="AutoShape 73"/>
          <p:cNvCxnSpPr>
            <a:cxnSpLocks noChangeShapeType="1"/>
            <a:stCxn id="22579" idx="0"/>
            <a:endCxn id="22590" idx="1"/>
          </p:cNvCxnSpPr>
          <p:nvPr/>
        </p:nvCxnSpPr>
        <p:spPr bwMode="auto">
          <a:xfrm>
            <a:off x="6477000" y="3505200"/>
            <a:ext cx="1352550" cy="1143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2" name="AutoShape 74"/>
          <p:cNvCxnSpPr>
            <a:cxnSpLocks noChangeShapeType="1"/>
            <a:stCxn id="22579" idx="0"/>
            <a:endCxn id="22585" idx="1"/>
          </p:cNvCxnSpPr>
          <p:nvPr/>
        </p:nvCxnSpPr>
        <p:spPr bwMode="auto">
          <a:xfrm>
            <a:off x="6477000" y="3505200"/>
            <a:ext cx="2114550" cy="1143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3" name="AutoShape 75"/>
          <p:cNvCxnSpPr>
            <a:cxnSpLocks noChangeShapeType="1"/>
            <a:stCxn id="22579" idx="0"/>
            <a:endCxn id="22548" idx="1"/>
          </p:cNvCxnSpPr>
          <p:nvPr/>
        </p:nvCxnSpPr>
        <p:spPr bwMode="auto">
          <a:xfrm flipV="1">
            <a:off x="6477001" y="2324100"/>
            <a:ext cx="1139825" cy="1181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604" name="Group 76"/>
          <p:cNvGrpSpPr>
            <a:grpSpLocks/>
          </p:cNvGrpSpPr>
          <p:nvPr/>
        </p:nvGrpSpPr>
        <p:grpSpPr bwMode="auto">
          <a:xfrm>
            <a:off x="5791200" y="3048000"/>
            <a:ext cx="1371600" cy="762000"/>
            <a:chOff x="2688" y="2064"/>
            <a:chExt cx="864" cy="480"/>
          </a:xfrm>
        </p:grpSpPr>
        <p:sp>
          <p:nvSpPr>
            <p:cNvPr id="22572" name="Rectangle 44"/>
            <p:cNvSpPr>
              <a:spLocks noChangeArrowheads="1"/>
            </p:cNvSpPr>
            <p:nvPr/>
          </p:nvSpPr>
          <p:spPr bwMode="auto">
            <a:xfrm>
              <a:off x="2688" y="2064"/>
              <a:ext cx="864" cy="480"/>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2573" name="Rectangle 45" descr="Large grid"/>
            <p:cNvSpPr>
              <a:spLocks noChangeArrowheads="1"/>
            </p:cNvSpPr>
            <p:nvPr/>
          </p:nvSpPr>
          <p:spPr bwMode="auto">
            <a:xfrm>
              <a:off x="2784"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74" name="Rectangle 46" descr="Large grid"/>
            <p:cNvSpPr>
              <a:spLocks noChangeArrowheads="1"/>
            </p:cNvSpPr>
            <p:nvPr/>
          </p:nvSpPr>
          <p:spPr bwMode="auto">
            <a:xfrm>
              <a:off x="2928"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75" name="Rectangle 47" descr="Large grid"/>
            <p:cNvSpPr>
              <a:spLocks noChangeArrowheads="1"/>
            </p:cNvSpPr>
            <p:nvPr/>
          </p:nvSpPr>
          <p:spPr bwMode="auto">
            <a:xfrm>
              <a:off x="3072"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76" name="Rectangle 48" descr="Large grid"/>
            <p:cNvSpPr>
              <a:spLocks noChangeArrowheads="1"/>
            </p:cNvSpPr>
            <p:nvPr/>
          </p:nvSpPr>
          <p:spPr bwMode="auto">
            <a:xfrm>
              <a:off x="3216"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77" name="Rectangle 49" descr="Large grid"/>
            <p:cNvSpPr>
              <a:spLocks noChangeArrowheads="1"/>
            </p:cNvSpPr>
            <p:nvPr/>
          </p:nvSpPr>
          <p:spPr bwMode="auto">
            <a:xfrm>
              <a:off x="2784"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78" name="Rectangle 50" descr="Large grid"/>
            <p:cNvSpPr>
              <a:spLocks noChangeArrowheads="1"/>
            </p:cNvSpPr>
            <p:nvPr/>
          </p:nvSpPr>
          <p:spPr bwMode="auto">
            <a:xfrm>
              <a:off x="2928"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79" name="Rectangle 51" descr="Large grid"/>
            <p:cNvSpPr>
              <a:spLocks noChangeArrowheads="1"/>
            </p:cNvSpPr>
            <p:nvPr/>
          </p:nvSpPr>
          <p:spPr bwMode="auto">
            <a:xfrm>
              <a:off x="3072"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80" name="Rectangle 52" descr="Large grid"/>
            <p:cNvSpPr>
              <a:spLocks noChangeArrowheads="1"/>
            </p:cNvSpPr>
            <p:nvPr/>
          </p:nvSpPr>
          <p:spPr bwMode="auto">
            <a:xfrm>
              <a:off x="3216"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81" name="Rectangle 53" descr="Large grid"/>
            <p:cNvSpPr>
              <a:spLocks noChangeArrowheads="1"/>
            </p:cNvSpPr>
            <p:nvPr/>
          </p:nvSpPr>
          <p:spPr bwMode="auto">
            <a:xfrm>
              <a:off x="3360"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2582" name="Rectangle 54" descr="Large grid"/>
            <p:cNvSpPr>
              <a:spLocks noChangeArrowheads="1"/>
            </p:cNvSpPr>
            <p:nvPr/>
          </p:nvSpPr>
          <p:spPr bwMode="auto">
            <a:xfrm>
              <a:off x="3360"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grpSp>
      <p:sp>
        <p:nvSpPr>
          <p:cNvPr id="22606" name="Text Box 78"/>
          <p:cNvSpPr txBox="1">
            <a:spLocks noChangeArrowheads="1"/>
          </p:cNvSpPr>
          <p:nvPr/>
        </p:nvSpPr>
        <p:spPr bwMode="auto">
          <a:xfrm>
            <a:off x="5133975" y="5410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7013" indent="-227013">
              <a:defRPr sz="2400">
                <a:solidFill>
                  <a:schemeClr val="tx1"/>
                </a:solidFill>
                <a:latin typeface="Times New Roman" panose="02020603050405020304" pitchFamily="18" charset="0"/>
              </a:defRPr>
            </a:lvl1pPr>
            <a:lvl2pPr marL="681038"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Arial" panose="020B0604020202020204" pitchFamily="34" charset="0"/>
              </a:rPr>
              <a:t>Expensive!</a:t>
            </a:r>
            <a:endParaRPr lang="en-US" altLang="en-US">
              <a:latin typeface="Arial" panose="020B0604020202020204" pitchFamily="34" charset="0"/>
            </a:endParaRPr>
          </a:p>
        </p:txBody>
      </p:sp>
    </p:spTree>
    <p:extLst>
      <p:ext uri="{BB962C8B-B14F-4D97-AF65-F5344CB8AC3E}">
        <p14:creationId xmlns:p14="http://schemas.microsoft.com/office/powerpoint/2010/main" val="651054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ooter Placeholder 2"/>
          <p:cNvSpPr>
            <a:spLocks noGrp="1"/>
          </p:cNvSpPr>
          <p:nvPr>
            <p:ph type="ftr" sz="quarter" idx="10"/>
          </p:nvPr>
        </p:nvSpPr>
        <p:spPr/>
        <p:txBody>
          <a:bodyPr/>
          <a:lstStyle/>
          <a:p>
            <a:fld id="{98A2CFC0-93EA-4443-9800-B9A5683BA589}" type="slidenum">
              <a:rPr lang="en-US" altLang="en-US" smtClean="0"/>
              <a:pPr/>
              <a:t>35</a:t>
            </a:fld>
            <a:endParaRPr lang="en-US" altLang="en-US"/>
          </a:p>
        </p:txBody>
      </p:sp>
      <p:sp>
        <p:nvSpPr>
          <p:cNvPr id="25602" name="Rectangle 2"/>
          <p:cNvSpPr>
            <a:spLocks noGrp="1" noChangeArrowheads="1"/>
          </p:cNvSpPr>
          <p:nvPr>
            <p:ph type="title"/>
          </p:nvPr>
        </p:nvSpPr>
        <p:spPr/>
        <p:txBody>
          <a:bodyPr/>
          <a:lstStyle/>
          <a:p>
            <a:r>
              <a:rPr lang="en-US" altLang="en-US"/>
              <a:t>Wiring: Better Approach</a:t>
            </a:r>
          </a:p>
        </p:txBody>
      </p:sp>
      <p:grpSp>
        <p:nvGrpSpPr>
          <p:cNvPr id="25666" name="Group 66"/>
          <p:cNvGrpSpPr>
            <a:grpSpLocks/>
          </p:cNvGrpSpPr>
          <p:nvPr/>
        </p:nvGrpSpPr>
        <p:grpSpPr bwMode="auto">
          <a:xfrm>
            <a:off x="2438400" y="3810000"/>
            <a:ext cx="533400" cy="533400"/>
            <a:chOff x="576" y="2400"/>
            <a:chExt cx="336" cy="336"/>
          </a:xfrm>
        </p:grpSpPr>
        <p:sp>
          <p:nvSpPr>
            <p:cNvPr id="25667" name="AutoShape 67"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68" name="Rectangle 68"/>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69" name="Rectangle 69"/>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0" name="Rectangle 70"/>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671" name="Group 71"/>
          <p:cNvGrpSpPr>
            <a:grpSpLocks/>
          </p:cNvGrpSpPr>
          <p:nvPr/>
        </p:nvGrpSpPr>
        <p:grpSpPr bwMode="auto">
          <a:xfrm>
            <a:off x="6324600" y="4572000"/>
            <a:ext cx="533400" cy="533400"/>
            <a:chOff x="576" y="2400"/>
            <a:chExt cx="336" cy="336"/>
          </a:xfrm>
        </p:grpSpPr>
        <p:sp>
          <p:nvSpPr>
            <p:cNvPr id="25672" name="AutoShape 72"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3" name="Rectangle 73"/>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4" name="Rectangle 74"/>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5" name="Rectangle 75"/>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676" name="Group 76"/>
          <p:cNvGrpSpPr>
            <a:grpSpLocks/>
          </p:cNvGrpSpPr>
          <p:nvPr/>
        </p:nvGrpSpPr>
        <p:grpSpPr bwMode="auto">
          <a:xfrm>
            <a:off x="4876800" y="2133600"/>
            <a:ext cx="533400" cy="533400"/>
            <a:chOff x="576" y="2400"/>
            <a:chExt cx="336" cy="336"/>
          </a:xfrm>
        </p:grpSpPr>
        <p:sp>
          <p:nvSpPr>
            <p:cNvPr id="25677" name="AutoShape 77"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8" name="Rectangle 78"/>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79" name="Rectangle 79"/>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0" name="Rectangle 80"/>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681" name="Group 81"/>
          <p:cNvGrpSpPr>
            <a:grpSpLocks/>
          </p:cNvGrpSpPr>
          <p:nvPr/>
        </p:nvGrpSpPr>
        <p:grpSpPr bwMode="auto">
          <a:xfrm>
            <a:off x="7543800" y="1905000"/>
            <a:ext cx="533400" cy="533400"/>
            <a:chOff x="576" y="2400"/>
            <a:chExt cx="336" cy="336"/>
          </a:xfrm>
        </p:grpSpPr>
        <p:sp>
          <p:nvSpPr>
            <p:cNvPr id="25682" name="AutoShape 82"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3" name="Rectangle 83"/>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4" name="Rectangle 84"/>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5" name="Rectangle 85"/>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686" name="Group 86"/>
          <p:cNvGrpSpPr>
            <a:grpSpLocks/>
          </p:cNvGrpSpPr>
          <p:nvPr/>
        </p:nvGrpSpPr>
        <p:grpSpPr bwMode="auto">
          <a:xfrm>
            <a:off x="3886200" y="2971800"/>
            <a:ext cx="533400" cy="533400"/>
            <a:chOff x="576" y="2400"/>
            <a:chExt cx="336" cy="336"/>
          </a:xfrm>
        </p:grpSpPr>
        <p:sp>
          <p:nvSpPr>
            <p:cNvPr id="25687" name="AutoShape 87"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8" name="Rectangle 88"/>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89" name="Rectangle 89"/>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90" name="Rectangle 90"/>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691" name="Group 91"/>
          <p:cNvGrpSpPr>
            <a:grpSpLocks/>
          </p:cNvGrpSpPr>
          <p:nvPr/>
        </p:nvGrpSpPr>
        <p:grpSpPr bwMode="auto">
          <a:xfrm>
            <a:off x="2667000" y="2209800"/>
            <a:ext cx="533400" cy="533400"/>
            <a:chOff x="576" y="2400"/>
            <a:chExt cx="336" cy="336"/>
          </a:xfrm>
        </p:grpSpPr>
        <p:sp>
          <p:nvSpPr>
            <p:cNvPr id="25692" name="AutoShape 92"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93" name="Rectangle 93"/>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94" name="Rectangle 94"/>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95" name="Rectangle 95"/>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696" name="Group 96"/>
          <p:cNvGrpSpPr>
            <a:grpSpLocks/>
          </p:cNvGrpSpPr>
          <p:nvPr/>
        </p:nvGrpSpPr>
        <p:grpSpPr bwMode="auto">
          <a:xfrm>
            <a:off x="3352800" y="1524000"/>
            <a:ext cx="533400" cy="533400"/>
            <a:chOff x="576" y="2400"/>
            <a:chExt cx="336" cy="336"/>
          </a:xfrm>
        </p:grpSpPr>
        <p:sp>
          <p:nvSpPr>
            <p:cNvPr id="25697" name="AutoShape 97"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98" name="Rectangle 98"/>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699" name="Rectangle 99"/>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0" name="Rectangle 100"/>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01" name="Group 101"/>
          <p:cNvGrpSpPr>
            <a:grpSpLocks/>
          </p:cNvGrpSpPr>
          <p:nvPr/>
        </p:nvGrpSpPr>
        <p:grpSpPr bwMode="auto">
          <a:xfrm>
            <a:off x="3505200" y="3962400"/>
            <a:ext cx="533400" cy="533400"/>
            <a:chOff x="576" y="2400"/>
            <a:chExt cx="336" cy="336"/>
          </a:xfrm>
        </p:grpSpPr>
        <p:sp>
          <p:nvSpPr>
            <p:cNvPr id="25702" name="AutoShape 102"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3" name="Rectangle 103"/>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4" name="Rectangle 104"/>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5" name="Rectangle 105"/>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sp>
        <p:nvSpPr>
          <p:cNvPr id="25718" name="Text Box 118"/>
          <p:cNvSpPr txBox="1">
            <a:spLocks noChangeArrowheads="1"/>
          </p:cNvSpPr>
          <p:nvPr/>
        </p:nvSpPr>
        <p:spPr bwMode="auto">
          <a:xfrm>
            <a:off x="5715000" y="3810001"/>
            <a:ext cx="153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latin typeface="Arial" panose="020B0604020202020204" pitchFamily="34" charset="0"/>
              </a:rPr>
              <a:t>Central office</a:t>
            </a:r>
          </a:p>
        </p:txBody>
      </p:sp>
      <p:grpSp>
        <p:nvGrpSpPr>
          <p:cNvPr id="25719" name="Group 119"/>
          <p:cNvGrpSpPr>
            <a:grpSpLocks/>
          </p:cNvGrpSpPr>
          <p:nvPr/>
        </p:nvGrpSpPr>
        <p:grpSpPr bwMode="auto">
          <a:xfrm>
            <a:off x="8458200" y="4495800"/>
            <a:ext cx="533400" cy="533400"/>
            <a:chOff x="576" y="2400"/>
            <a:chExt cx="336" cy="336"/>
          </a:xfrm>
        </p:grpSpPr>
        <p:sp>
          <p:nvSpPr>
            <p:cNvPr id="25720" name="AutoShape 120"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21" name="Rectangle 121"/>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22" name="Rectangle 122"/>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23" name="Rectangle 123"/>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grpSp>
        <p:nvGrpSpPr>
          <p:cNvPr id="25724" name="Group 124"/>
          <p:cNvGrpSpPr>
            <a:grpSpLocks/>
          </p:cNvGrpSpPr>
          <p:nvPr/>
        </p:nvGrpSpPr>
        <p:grpSpPr bwMode="auto">
          <a:xfrm>
            <a:off x="7696200" y="4495800"/>
            <a:ext cx="533400" cy="533400"/>
            <a:chOff x="576" y="2400"/>
            <a:chExt cx="336" cy="336"/>
          </a:xfrm>
        </p:grpSpPr>
        <p:sp>
          <p:nvSpPr>
            <p:cNvPr id="25725" name="AutoShape 125" descr="Shingle"/>
            <p:cNvSpPr>
              <a:spLocks noChangeArrowheads="1"/>
            </p:cNvSpPr>
            <p:nvPr/>
          </p:nvSpPr>
          <p:spPr bwMode="auto">
            <a:xfrm>
              <a:off x="576" y="2400"/>
              <a:ext cx="336" cy="192"/>
            </a:xfrm>
            <a:prstGeom prst="triangle">
              <a:avLst>
                <a:gd name="adj" fmla="val 50000"/>
              </a:avLst>
            </a:prstGeom>
            <a:pattFill prst="shingle">
              <a:fgClr>
                <a:schemeClr val="tx1"/>
              </a:fgClr>
              <a:bgClr>
                <a:srgbClr val="CC9900"/>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26" name="Rectangle 126"/>
            <p:cNvSpPr>
              <a:spLocks noChangeArrowheads="1"/>
            </p:cNvSpPr>
            <p:nvPr/>
          </p:nvSpPr>
          <p:spPr bwMode="auto">
            <a:xfrm>
              <a:off x="622" y="2592"/>
              <a:ext cx="244" cy="14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27" name="Rectangle 127"/>
            <p:cNvSpPr>
              <a:spLocks noChangeArrowheads="1"/>
            </p:cNvSpPr>
            <p:nvPr/>
          </p:nvSpPr>
          <p:spPr bwMode="auto">
            <a:xfrm>
              <a:off x="672" y="2640"/>
              <a:ext cx="48" cy="96"/>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28" name="Rectangle 128"/>
            <p:cNvSpPr>
              <a:spLocks noChangeArrowheads="1"/>
            </p:cNvSpPr>
            <p:nvPr/>
          </p:nvSpPr>
          <p:spPr bwMode="auto">
            <a:xfrm>
              <a:off x="768" y="2640"/>
              <a:ext cx="48" cy="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pSp>
      <p:cxnSp>
        <p:nvCxnSpPr>
          <p:cNvPr id="25729" name="AutoShape 129"/>
          <p:cNvCxnSpPr>
            <a:cxnSpLocks noChangeShapeType="1"/>
            <a:stCxn id="25714" idx="0"/>
            <a:endCxn id="25683" idx="1"/>
          </p:cNvCxnSpPr>
          <p:nvPr/>
        </p:nvCxnSpPr>
        <p:spPr bwMode="auto">
          <a:xfrm flipV="1">
            <a:off x="6477001" y="2324100"/>
            <a:ext cx="1139825" cy="1181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0" name="AutoShape 130"/>
          <p:cNvCxnSpPr>
            <a:cxnSpLocks noChangeShapeType="1"/>
            <a:stCxn id="25714" idx="0"/>
            <a:endCxn id="25672" idx="0"/>
          </p:cNvCxnSpPr>
          <p:nvPr/>
        </p:nvCxnSpPr>
        <p:spPr bwMode="auto">
          <a:xfrm>
            <a:off x="6477000" y="3505200"/>
            <a:ext cx="114300" cy="10668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1" name="AutoShape 131"/>
          <p:cNvCxnSpPr>
            <a:cxnSpLocks noChangeShapeType="1"/>
            <a:stCxn id="25714" idx="0"/>
            <a:endCxn id="25678" idx="2"/>
          </p:cNvCxnSpPr>
          <p:nvPr/>
        </p:nvCxnSpPr>
        <p:spPr bwMode="auto">
          <a:xfrm flipH="1" flipV="1">
            <a:off x="5143500" y="2667000"/>
            <a:ext cx="1333500" cy="838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2" name="AutoShape 132"/>
          <p:cNvCxnSpPr>
            <a:cxnSpLocks noChangeShapeType="1"/>
            <a:stCxn id="25678" idx="2"/>
            <a:endCxn id="25687" idx="5"/>
          </p:cNvCxnSpPr>
          <p:nvPr/>
        </p:nvCxnSpPr>
        <p:spPr bwMode="auto">
          <a:xfrm flipH="1">
            <a:off x="4286250" y="2667000"/>
            <a:ext cx="857250"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3" name="AutoShape 133"/>
          <p:cNvCxnSpPr>
            <a:cxnSpLocks noChangeShapeType="1"/>
            <a:stCxn id="25687" idx="1"/>
            <a:endCxn id="25693" idx="3"/>
          </p:cNvCxnSpPr>
          <p:nvPr/>
        </p:nvCxnSpPr>
        <p:spPr bwMode="auto">
          <a:xfrm flipH="1" flipV="1">
            <a:off x="3127376" y="2628900"/>
            <a:ext cx="892175" cy="495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4" name="AutoShape 134"/>
          <p:cNvCxnSpPr>
            <a:cxnSpLocks noChangeShapeType="1"/>
            <a:stCxn id="25693" idx="3"/>
            <a:endCxn id="25698" idx="2"/>
          </p:cNvCxnSpPr>
          <p:nvPr/>
        </p:nvCxnSpPr>
        <p:spPr bwMode="auto">
          <a:xfrm flipV="1">
            <a:off x="3127376" y="2057400"/>
            <a:ext cx="492125" cy="571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5" name="AutoShape 135"/>
          <p:cNvCxnSpPr>
            <a:cxnSpLocks noChangeShapeType="1"/>
            <a:stCxn id="25688" idx="2"/>
            <a:endCxn id="25702" idx="5"/>
          </p:cNvCxnSpPr>
          <p:nvPr/>
        </p:nvCxnSpPr>
        <p:spPr bwMode="auto">
          <a:xfrm flipH="1">
            <a:off x="3905250" y="3505200"/>
            <a:ext cx="24765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6" name="AutoShape 136"/>
          <p:cNvCxnSpPr>
            <a:cxnSpLocks noChangeShapeType="1"/>
            <a:stCxn id="25703" idx="1"/>
            <a:endCxn id="25668" idx="3"/>
          </p:cNvCxnSpPr>
          <p:nvPr/>
        </p:nvCxnSpPr>
        <p:spPr bwMode="auto">
          <a:xfrm flipH="1" flipV="1">
            <a:off x="2898775" y="4229100"/>
            <a:ext cx="679450" cy="152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7" name="AutoShape 137"/>
          <p:cNvCxnSpPr>
            <a:cxnSpLocks noChangeShapeType="1"/>
            <a:stCxn id="25673" idx="3"/>
            <a:endCxn id="25726" idx="1"/>
          </p:cNvCxnSpPr>
          <p:nvPr/>
        </p:nvCxnSpPr>
        <p:spPr bwMode="auto">
          <a:xfrm flipV="1">
            <a:off x="6784975" y="4914900"/>
            <a:ext cx="984250" cy="76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38" name="AutoShape 138"/>
          <p:cNvCxnSpPr>
            <a:cxnSpLocks noChangeShapeType="1"/>
            <a:stCxn id="25726" idx="3"/>
            <a:endCxn id="25721" idx="1"/>
          </p:cNvCxnSpPr>
          <p:nvPr/>
        </p:nvCxnSpPr>
        <p:spPr bwMode="auto">
          <a:xfrm>
            <a:off x="8156575" y="4914900"/>
            <a:ext cx="37465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5739" name="Group 139"/>
          <p:cNvGrpSpPr>
            <a:grpSpLocks/>
          </p:cNvGrpSpPr>
          <p:nvPr/>
        </p:nvGrpSpPr>
        <p:grpSpPr bwMode="auto">
          <a:xfrm>
            <a:off x="5791200" y="3048000"/>
            <a:ext cx="1371600" cy="762000"/>
            <a:chOff x="2688" y="2064"/>
            <a:chExt cx="864" cy="480"/>
          </a:xfrm>
        </p:grpSpPr>
        <p:sp>
          <p:nvSpPr>
            <p:cNvPr id="25707" name="Rectangle 107"/>
            <p:cNvSpPr>
              <a:spLocks noChangeArrowheads="1"/>
            </p:cNvSpPr>
            <p:nvPr/>
          </p:nvSpPr>
          <p:spPr bwMode="auto">
            <a:xfrm>
              <a:off x="2688" y="2064"/>
              <a:ext cx="864" cy="480"/>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5708" name="Rectangle 108" descr="Large grid"/>
            <p:cNvSpPr>
              <a:spLocks noChangeArrowheads="1"/>
            </p:cNvSpPr>
            <p:nvPr/>
          </p:nvSpPr>
          <p:spPr bwMode="auto">
            <a:xfrm>
              <a:off x="2784"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09" name="Rectangle 109" descr="Large grid"/>
            <p:cNvSpPr>
              <a:spLocks noChangeArrowheads="1"/>
            </p:cNvSpPr>
            <p:nvPr/>
          </p:nvSpPr>
          <p:spPr bwMode="auto">
            <a:xfrm>
              <a:off x="2928"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0" name="Rectangle 110" descr="Large grid"/>
            <p:cNvSpPr>
              <a:spLocks noChangeArrowheads="1"/>
            </p:cNvSpPr>
            <p:nvPr/>
          </p:nvSpPr>
          <p:spPr bwMode="auto">
            <a:xfrm>
              <a:off x="3072"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1" name="Rectangle 111" descr="Large grid"/>
            <p:cNvSpPr>
              <a:spLocks noChangeArrowheads="1"/>
            </p:cNvSpPr>
            <p:nvPr/>
          </p:nvSpPr>
          <p:spPr bwMode="auto">
            <a:xfrm>
              <a:off x="3216"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2" name="Rectangle 112" descr="Large grid"/>
            <p:cNvSpPr>
              <a:spLocks noChangeArrowheads="1"/>
            </p:cNvSpPr>
            <p:nvPr/>
          </p:nvSpPr>
          <p:spPr bwMode="auto">
            <a:xfrm>
              <a:off x="2784"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3" name="Rectangle 113" descr="Large grid"/>
            <p:cNvSpPr>
              <a:spLocks noChangeArrowheads="1"/>
            </p:cNvSpPr>
            <p:nvPr/>
          </p:nvSpPr>
          <p:spPr bwMode="auto">
            <a:xfrm>
              <a:off x="2928"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4" name="Rectangle 114" descr="Large grid"/>
            <p:cNvSpPr>
              <a:spLocks noChangeArrowheads="1"/>
            </p:cNvSpPr>
            <p:nvPr/>
          </p:nvSpPr>
          <p:spPr bwMode="auto">
            <a:xfrm>
              <a:off x="3072"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5" name="Rectangle 115" descr="Large grid"/>
            <p:cNvSpPr>
              <a:spLocks noChangeArrowheads="1"/>
            </p:cNvSpPr>
            <p:nvPr/>
          </p:nvSpPr>
          <p:spPr bwMode="auto">
            <a:xfrm>
              <a:off x="3216"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6" name="Rectangle 116" descr="Large grid"/>
            <p:cNvSpPr>
              <a:spLocks noChangeArrowheads="1"/>
            </p:cNvSpPr>
            <p:nvPr/>
          </p:nvSpPr>
          <p:spPr bwMode="auto">
            <a:xfrm>
              <a:off x="3360" y="2352"/>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sp>
          <p:nvSpPr>
            <p:cNvPr id="25717" name="Rectangle 117" descr="Large grid"/>
            <p:cNvSpPr>
              <a:spLocks noChangeArrowheads="1"/>
            </p:cNvSpPr>
            <p:nvPr/>
          </p:nvSpPr>
          <p:spPr bwMode="auto">
            <a:xfrm>
              <a:off x="3360" y="2160"/>
              <a:ext cx="96" cy="144"/>
            </a:xfrm>
            <a:prstGeom prst="rect">
              <a:avLst/>
            </a:prstGeom>
            <a:pattFill prst="lgGrid">
              <a:fgClr>
                <a:schemeClr val="tx1"/>
              </a:fgClr>
              <a:bgClr>
                <a:srgbClr val="FFFFFF"/>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i="1"/>
            </a:p>
          </p:txBody>
        </p:sp>
      </p:grpSp>
      <p:sp>
        <p:nvSpPr>
          <p:cNvPr id="25740" name="Text Box 140"/>
          <p:cNvSpPr txBox="1">
            <a:spLocks noChangeArrowheads="1"/>
          </p:cNvSpPr>
          <p:nvPr/>
        </p:nvSpPr>
        <p:spPr bwMode="auto">
          <a:xfrm>
            <a:off x="2057401" y="5410200"/>
            <a:ext cx="804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681038" indent="-223838">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latin typeface="Arial" panose="020B0604020202020204" pitchFamily="34" charset="0"/>
              </a:rPr>
              <a:t>Minimize the total length of wire connecting the customers</a:t>
            </a:r>
          </a:p>
        </p:txBody>
      </p:sp>
    </p:spTree>
    <p:extLst>
      <p:ext uri="{BB962C8B-B14F-4D97-AF65-F5344CB8AC3E}">
        <p14:creationId xmlns:p14="http://schemas.microsoft.com/office/powerpoint/2010/main" val="2379627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Minimum Spanning </a:t>
            </a:r>
            <a:r>
              <a:rPr lang="en-IN" dirty="0" smtClean="0"/>
              <a:t>Trees</a:t>
            </a:r>
            <a:r>
              <a:rPr lang="en-US" altLang="en-US" dirty="0"/>
              <a:t>(MST)</a:t>
            </a:r>
            <a:endParaRPr lang="en-IN" dirty="0"/>
          </a:p>
        </p:txBody>
      </p:sp>
      <p:sp>
        <p:nvSpPr>
          <p:cNvPr id="3" name="Content Placeholder 2"/>
          <p:cNvSpPr>
            <a:spLocks noGrp="1"/>
          </p:cNvSpPr>
          <p:nvPr>
            <p:ph idx="1"/>
          </p:nvPr>
        </p:nvSpPr>
        <p:spPr/>
        <p:txBody>
          <a:bodyPr>
            <a:normAutofit/>
          </a:bodyPr>
          <a:lstStyle/>
          <a:p>
            <a:r>
              <a:rPr lang="en-US" dirty="0"/>
              <a:t>The </a:t>
            </a:r>
            <a:r>
              <a:rPr lang="en-US" dirty="0">
                <a:solidFill>
                  <a:srgbClr val="00B0F0"/>
                </a:solidFill>
              </a:rPr>
              <a:t>Minimum Spanning Tree </a:t>
            </a:r>
            <a:r>
              <a:rPr lang="en-US" dirty="0"/>
              <a:t>for a given graph is the Spanning Tree of minimum cost for that graph</a:t>
            </a:r>
            <a:r>
              <a:rPr lang="en-US" dirty="0" smtClean="0"/>
              <a:t>.</a:t>
            </a:r>
          </a:p>
          <a:p>
            <a:pPr marL="0" indent="0" algn="ctr">
              <a:buNone/>
            </a:pPr>
            <a:r>
              <a:rPr lang="en-US" b="1" dirty="0" smtClean="0">
                <a:solidFill>
                  <a:srgbClr val="FF0000"/>
                </a:solidFill>
              </a:rPr>
              <a:t>OR</a:t>
            </a:r>
          </a:p>
          <a:p>
            <a:r>
              <a:rPr lang="en-US" altLang="en-US" dirty="0" smtClean="0"/>
              <a:t>The </a:t>
            </a:r>
            <a:r>
              <a:rPr lang="en-US" altLang="en-US" dirty="0" smtClean="0">
                <a:solidFill>
                  <a:srgbClr val="00B0F0"/>
                </a:solidFill>
              </a:rPr>
              <a:t>Minimum </a:t>
            </a:r>
            <a:r>
              <a:rPr lang="en-US" altLang="en-US" dirty="0">
                <a:solidFill>
                  <a:srgbClr val="00B0F0"/>
                </a:solidFill>
              </a:rPr>
              <a:t>S</a:t>
            </a:r>
            <a:r>
              <a:rPr lang="en-US" altLang="en-US" dirty="0" smtClean="0">
                <a:solidFill>
                  <a:srgbClr val="00B0F0"/>
                </a:solidFill>
              </a:rPr>
              <a:t>panning </a:t>
            </a:r>
            <a:r>
              <a:rPr lang="en-US" altLang="en-US" dirty="0">
                <a:solidFill>
                  <a:srgbClr val="00B0F0"/>
                </a:solidFill>
              </a:rPr>
              <a:t>T</a:t>
            </a:r>
            <a:r>
              <a:rPr lang="en-US" altLang="en-US" dirty="0" smtClean="0">
                <a:solidFill>
                  <a:srgbClr val="00B0F0"/>
                </a:solidFill>
              </a:rPr>
              <a:t>ree </a:t>
            </a:r>
            <a:r>
              <a:rPr lang="en-US" altLang="en-US" dirty="0"/>
              <a:t>is a subgraph of an </a:t>
            </a:r>
            <a:r>
              <a:rPr lang="en-US" altLang="en-US" dirty="0" smtClean="0"/>
              <a:t>undirected </a:t>
            </a:r>
            <a:r>
              <a:rPr lang="en-US" altLang="en-US" dirty="0"/>
              <a:t>weighted graph G, such </a:t>
            </a:r>
            <a:r>
              <a:rPr lang="en-US" altLang="en-US" dirty="0" smtClean="0"/>
              <a:t>that</a:t>
            </a:r>
          </a:p>
          <a:p>
            <a:pPr lvl="1"/>
            <a:r>
              <a:rPr lang="en-US" altLang="en-US" sz="2000" dirty="0"/>
              <a:t>it is a tree (i.e., it is acyclic)</a:t>
            </a:r>
          </a:p>
          <a:p>
            <a:pPr lvl="1"/>
            <a:r>
              <a:rPr lang="en-US" altLang="en-US" sz="2000" dirty="0"/>
              <a:t>it covers all the vertices </a:t>
            </a:r>
            <a:r>
              <a:rPr lang="en-US" altLang="en-US" sz="2000" b="1" i="1" dirty="0">
                <a:latin typeface="Times New Roman" panose="02020603050405020304" pitchFamily="18" charset="0"/>
              </a:rPr>
              <a:t>V</a:t>
            </a:r>
            <a:endParaRPr lang="en-US" altLang="en-US" sz="2000" dirty="0"/>
          </a:p>
          <a:p>
            <a:pPr lvl="2"/>
            <a:r>
              <a:rPr lang="en-US" altLang="en-US" sz="1600" dirty="0"/>
              <a:t>contains </a:t>
            </a:r>
            <a:r>
              <a:rPr lang="en-US" altLang="en-US" sz="1600" b="1" i="1" dirty="0">
                <a:latin typeface="Times New Roman" panose="02020603050405020304" pitchFamily="18" charset="0"/>
              </a:rPr>
              <a:t>|V| - 1</a:t>
            </a:r>
            <a:r>
              <a:rPr lang="en-US" altLang="en-US" sz="1600" dirty="0"/>
              <a:t> edges</a:t>
            </a:r>
          </a:p>
          <a:p>
            <a:pPr lvl="1"/>
            <a:r>
              <a:rPr lang="en-US" altLang="en-US" sz="2000" dirty="0"/>
              <a:t>the total cost associated with tree edges is the minimum among all possible spanning trees</a:t>
            </a:r>
          </a:p>
          <a:p>
            <a:pPr lvl="1"/>
            <a:r>
              <a:rPr lang="en-US" altLang="en-US" sz="2000" dirty="0"/>
              <a:t>not necessarily unique</a:t>
            </a:r>
          </a:p>
          <a:p>
            <a:pPr lvl="1"/>
            <a:endParaRPr lang="en-US" altLang="en-US" dirty="0"/>
          </a:p>
          <a:p>
            <a:endParaRPr lang="en-US" dirty="0" smtClean="0"/>
          </a:p>
          <a:p>
            <a:endParaRPr lang="en-IN" dirty="0"/>
          </a:p>
        </p:txBody>
      </p:sp>
    </p:spTree>
    <p:extLst>
      <p:ext uri="{BB962C8B-B14F-4D97-AF65-F5344CB8AC3E}">
        <p14:creationId xmlns:p14="http://schemas.microsoft.com/office/powerpoint/2010/main" val="1186360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250064" y="773617"/>
            <a:ext cx="6943725" cy="2438400"/>
          </a:xfrm>
          <a:prstGeom prst="rect">
            <a:avLst/>
          </a:prstGeom>
        </p:spPr>
      </p:pic>
      <p:grpSp>
        <p:nvGrpSpPr>
          <p:cNvPr id="5" name="Group 66"/>
          <p:cNvGrpSpPr>
            <a:grpSpLocks/>
          </p:cNvGrpSpPr>
          <p:nvPr/>
        </p:nvGrpSpPr>
        <p:grpSpPr bwMode="auto">
          <a:xfrm>
            <a:off x="2584450" y="4076700"/>
            <a:ext cx="2438400" cy="2057400"/>
            <a:chOff x="2160" y="1344"/>
            <a:chExt cx="1536" cy="1296"/>
          </a:xfrm>
        </p:grpSpPr>
        <p:sp>
          <p:nvSpPr>
            <p:cNvPr id="6" name="Oval 20"/>
            <p:cNvSpPr>
              <a:spLocks noChangeArrowheads="1"/>
            </p:cNvSpPr>
            <p:nvPr/>
          </p:nvSpPr>
          <p:spPr bwMode="auto">
            <a:xfrm>
              <a:off x="2160" y="1584"/>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7" name="Oval 21"/>
            <p:cNvSpPr>
              <a:spLocks noChangeArrowheads="1"/>
            </p:cNvSpPr>
            <p:nvPr/>
          </p:nvSpPr>
          <p:spPr bwMode="auto">
            <a:xfrm>
              <a:off x="2304" y="2400"/>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8" name="Oval 22"/>
            <p:cNvSpPr>
              <a:spLocks noChangeArrowheads="1"/>
            </p:cNvSpPr>
            <p:nvPr/>
          </p:nvSpPr>
          <p:spPr bwMode="auto">
            <a:xfrm>
              <a:off x="3216" y="2256"/>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9" name="Oval 24"/>
            <p:cNvSpPr>
              <a:spLocks noChangeArrowheads="1"/>
            </p:cNvSpPr>
            <p:nvPr/>
          </p:nvSpPr>
          <p:spPr bwMode="auto">
            <a:xfrm>
              <a:off x="2640" y="1728"/>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10" name="Oval 25"/>
            <p:cNvSpPr>
              <a:spLocks noChangeArrowheads="1"/>
            </p:cNvSpPr>
            <p:nvPr/>
          </p:nvSpPr>
          <p:spPr bwMode="auto">
            <a:xfrm>
              <a:off x="3456" y="1392"/>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11" name="AutoShape 26"/>
            <p:cNvCxnSpPr>
              <a:cxnSpLocks noChangeShapeType="1"/>
              <a:stCxn id="6" idx="7"/>
              <a:endCxn id="10" idx="2"/>
            </p:cNvCxnSpPr>
            <p:nvPr/>
          </p:nvCxnSpPr>
          <p:spPr bwMode="auto">
            <a:xfrm flipV="1">
              <a:off x="2365" y="1512"/>
              <a:ext cx="1091"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27"/>
            <p:cNvCxnSpPr>
              <a:cxnSpLocks noChangeShapeType="1"/>
              <a:stCxn id="9" idx="6"/>
              <a:endCxn id="10" idx="3"/>
            </p:cNvCxnSpPr>
            <p:nvPr/>
          </p:nvCxnSpPr>
          <p:spPr bwMode="auto">
            <a:xfrm flipV="1">
              <a:off x="2880" y="1597"/>
              <a:ext cx="611" cy="25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28"/>
            <p:cNvCxnSpPr>
              <a:cxnSpLocks noChangeShapeType="1"/>
              <a:stCxn id="6" idx="4"/>
              <a:endCxn id="7" idx="0"/>
            </p:cNvCxnSpPr>
            <p:nvPr/>
          </p:nvCxnSpPr>
          <p:spPr bwMode="auto">
            <a:xfrm>
              <a:off x="2280" y="1824"/>
              <a:ext cx="144" cy="5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29"/>
            <p:cNvCxnSpPr>
              <a:cxnSpLocks noChangeShapeType="1"/>
              <a:stCxn id="6" idx="5"/>
              <a:endCxn id="9" idx="2"/>
            </p:cNvCxnSpPr>
            <p:nvPr/>
          </p:nvCxnSpPr>
          <p:spPr bwMode="auto">
            <a:xfrm>
              <a:off x="2365" y="1789"/>
              <a:ext cx="275" cy="5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30"/>
            <p:cNvCxnSpPr>
              <a:cxnSpLocks noChangeShapeType="1"/>
              <a:stCxn id="7" idx="7"/>
              <a:endCxn id="9" idx="3"/>
            </p:cNvCxnSpPr>
            <p:nvPr/>
          </p:nvCxnSpPr>
          <p:spPr bwMode="auto">
            <a:xfrm flipV="1">
              <a:off x="2509" y="1933"/>
              <a:ext cx="166" cy="50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31"/>
            <p:cNvCxnSpPr>
              <a:cxnSpLocks noChangeShapeType="1"/>
              <a:stCxn id="9" idx="5"/>
              <a:endCxn id="8" idx="1"/>
            </p:cNvCxnSpPr>
            <p:nvPr/>
          </p:nvCxnSpPr>
          <p:spPr bwMode="auto">
            <a:xfrm>
              <a:off x="2845" y="1933"/>
              <a:ext cx="406" cy="358"/>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32"/>
            <p:cNvCxnSpPr>
              <a:cxnSpLocks noChangeShapeType="1"/>
              <a:stCxn id="10" idx="4"/>
              <a:endCxn id="8" idx="0"/>
            </p:cNvCxnSpPr>
            <p:nvPr/>
          </p:nvCxnSpPr>
          <p:spPr bwMode="auto">
            <a:xfrm flipH="1">
              <a:off x="3336" y="1632"/>
              <a:ext cx="240" cy="62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33"/>
            <p:cNvCxnSpPr>
              <a:cxnSpLocks noChangeShapeType="1"/>
              <a:stCxn id="8" idx="2"/>
              <a:endCxn id="7" idx="6"/>
            </p:cNvCxnSpPr>
            <p:nvPr/>
          </p:nvCxnSpPr>
          <p:spPr bwMode="auto">
            <a:xfrm flipH="1">
              <a:off x="2544" y="2376"/>
              <a:ext cx="672"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 Box 34"/>
            <p:cNvSpPr txBox="1">
              <a:spLocks noChangeArrowheads="1"/>
            </p:cNvSpPr>
            <p:nvPr/>
          </p:nvSpPr>
          <p:spPr bwMode="auto">
            <a:xfrm>
              <a:off x="2438" y="161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20" name="Text Box 35"/>
            <p:cNvSpPr txBox="1">
              <a:spLocks noChangeArrowheads="1"/>
            </p:cNvSpPr>
            <p:nvPr/>
          </p:nvSpPr>
          <p:spPr bwMode="auto">
            <a:xfrm>
              <a:off x="2448" y="197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21" name="Text Box 36"/>
            <p:cNvSpPr txBox="1">
              <a:spLocks noChangeArrowheads="1"/>
            </p:cNvSpPr>
            <p:nvPr/>
          </p:nvSpPr>
          <p:spPr bwMode="auto">
            <a:xfrm>
              <a:off x="2172" y="197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22" name="Text Box 37"/>
            <p:cNvSpPr txBox="1">
              <a:spLocks noChangeArrowheads="1"/>
            </p:cNvSpPr>
            <p:nvPr/>
          </p:nvSpPr>
          <p:spPr bwMode="auto">
            <a:xfrm>
              <a:off x="2780" y="134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23" name="Text Box 38"/>
            <p:cNvSpPr txBox="1">
              <a:spLocks noChangeArrowheads="1"/>
            </p:cNvSpPr>
            <p:nvPr/>
          </p:nvSpPr>
          <p:spPr bwMode="auto">
            <a:xfrm>
              <a:off x="2972" y="159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24" name="Text Box 39"/>
            <p:cNvSpPr txBox="1">
              <a:spLocks noChangeArrowheads="1"/>
            </p:cNvSpPr>
            <p:nvPr/>
          </p:nvSpPr>
          <p:spPr bwMode="auto">
            <a:xfrm>
              <a:off x="2972" y="18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25" name="Text Box 40"/>
            <p:cNvSpPr txBox="1">
              <a:spLocks noChangeArrowheads="1"/>
            </p:cNvSpPr>
            <p:nvPr/>
          </p:nvSpPr>
          <p:spPr bwMode="auto">
            <a:xfrm>
              <a:off x="2780" y="226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26" name="Text Box 42"/>
            <p:cNvSpPr txBox="1">
              <a:spLocks noChangeArrowheads="1"/>
            </p:cNvSpPr>
            <p:nvPr/>
          </p:nvSpPr>
          <p:spPr bwMode="auto">
            <a:xfrm>
              <a:off x="3456" y="18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grpSp>
        <p:nvGrpSpPr>
          <p:cNvPr id="27" name="Group 68"/>
          <p:cNvGrpSpPr>
            <a:grpSpLocks/>
          </p:cNvGrpSpPr>
          <p:nvPr/>
        </p:nvGrpSpPr>
        <p:grpSpPr bwMode="auto">
          <a:xfrm>
            <a:off x="6623050" y="4076700"/>
            <a:ext cx="2438400" cy="2057400"/>
            <a:chOff x="3360" y="1392"/>
            <a:chExt cx="1536" cy="1296"/>
          </a:xfrm>
        </p:grpSpPr>
        <p:sp>
          <p:nvSpPr>
            <p:cNvPr id="28" name="Oval 45"/>
            <p:cNvSpPr>
              <a:spLocks noChangeArrowheads="1"/>
            </p:cNvSpPr>
            <p:nvPr/>
          </p:nvSpPr>
          <p:spPr bwMode="auto">
            <a:xfrm>
              <a:off x="3360" y="1632"/>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29" name="Oval 46"/>
            <p:cNvSpPr>
              <a:spLocks noChangeArrowheads="1"/>
            </p:cNvSpPr>
            <p:nvPr/>
          </p:nvSpPr>
          <p:spPr bwMode="auto">
            <a:xfrm>
              <a:off x="3504" y="2448"/>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30" name="Oval 47"/>
            <p:cNvSpPr>
              <a:spLocks noChangeArrowheads="1"/>
            </p:cNvSpPr>
            <p:nvPr/>
          </p:nvSpPr>
          <p:spPr bwMode="auto">
            <a:xfrm>
              <a:off x="4416" y="2304"/>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31" name="Oval 48"/>
            <p:cNvSpPr>
              <a:spLocks noChangeArrowheads="1"/>
            </p:cNvSpPr>
            <p:nvPr/>
          </p:nvSpPr>
          <p:spPr bwMode="auto">
            <a:xfrm>
              <a:off x="3840" y="1776"/>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32" name="Oval 49"/>
            <p:cNvSpPr>
              <a:spLocks noChangeArrowheads="1"/>
            </p:cNvSpPr>
            <p:nvPr/>
          </p:nvSpPr>
          <p:spPr bwMode="auto">
            <a:xfrm>
              <a:off x="4656" y="1440"/>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33" name="AutoShape 50"/>
            <p:cNvCxnSpPr>
              <a:cxnSpLocks noChangeShapeType="1"/>
              <a:stCxn id="28" idx="7"/>
              <a:endCxn id="32" idx="2"/>
            </p:cNvCxnSpPr>
            <p:nvPr/>
          </p:nvCxnSpPr>
          <p:spPr bwMode="auto">
            <a:xfrm flipV="1">
              <a:off x="3565" y="1560"/>
              <a:ext cx="1091"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51"/>
            <p:cNvCxnSpPr>
              <a:cxnSpLocks noChangeShapeType="1"/>
              <a:stCxn id="31" idx="6"/>
              <a:endCxn id="32" idx="3"/>
            </p:cNvCxnSpPr>
            <p:nvPr/>
          </p:nvCxnSpPr>
          <p:spPr bwMode="auto">
            <a:xfrm flipV="1">
              <a:off x="4080" y="1645"/>
              <a:ext cx="611" cy="25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52"/>
            <p:cNvCxnSpPr>
              <a:cxnSpLocks noChangeShapeType="1"/>
              <a:stCxn id="28" idx="4"/>
              <a:endCxn id="29" idx="0"/>
            </p:cNvCxnSpPr>
            <p:nvPr/>
          </p:nvCxnSpPr>
          <p:spPr bwMode="auto">
            <a:xfrm>
              <a:off x="3480" y="1872"/>
              <a:ext cx="144" cy="5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53"/>
            <p:cNvCxnSpPr>
              <a:cxnSpLocks noChangeShapeType="1"/>
              <a:stCxn id="28" idx="5"/>
              <a:endCxn id="31" idx="2"/>
            </p:cNvCxnSpPr>
            <p:nvPr/>
          </p:nvCxnSpPr>
          <p:spPr bwMode="auto">
            <a:xfrm>
              <a:off x="3565" y="1837"/>
              <a:ext cx="275" cy="59"/>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54"/>
            <p:cNvCxnSpPr>
              <a:cxnSpLocks noChangeShapeType="1"/>
              <a:stCxn id="29" idx="7"/>
              <a:endCxn id="31" idx="3"/>
            </p:cNvCxnSpPr>
            <p:nvPr/>
          </p:nvCxnSpPr>
          <p:spPr bwMode="auto">
            <a:xfrm flipV="1">
              <a:off x="3709" y="1981"/>
              <a:ext cx="166" cy="502"/>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55"/>
            <p:cNvCxnSpPr>
              <a:cxnSpLocks noChangeShapeType="1"/>
              <a:stCxn id="31" idx="5"/>
              <a:endCxn id="30" idx="1"/>
            </p:cNvCxnSpPr>
            <p:nvPr/>
          </p:nvCxnSpPr>
          <p:spPr bwMode="auto">
            <a:xfrm>
              <a:off x="4045" y="1981"/>
              <a:ext cx="406" cy="358"/>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56"/>
            <p:cNvCxnSpPr>
              <a:cxnSpLocks noChangeShapeType="1"/>
              <a:stCxn id="32" idx="4"/>
              <a:endCxn id="30" idx="0"/>
            </p:cNvCxnSpPr>
            <p:nvPr/>
          </p:nvCxnSpPr>
          <p:spPr bwMode="auto">
            <a:xfrm flipH="1">
              <a:off x="4536" y="1680"/>
              <a:ext cx="240" cy="624"/>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57"/>
            <p:cNvCxnSpPr>
              <a:cxnSpLocks noChangeShapeType="1"/>
              <a:stCxn id="30" idx="2"/>
              <a:endCxn id="29" idx="6"/>
            </p:cNvCxnSpPr>
            <p:nvPr/>
          </p:nvCxnSpPr>
          <p:spPr bwMode="auto">
            <a:xfrm flipH="1">
              <a:off x="3744" y="2424"/>
              <a:ext cx="672"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 Box 58"/>
            <p:cNvSpPr txBox="1">
              <a:spLocks noChangeArrowheads="1"/>
            </p:cNvSpPr>
            <p:nvPr/>
          </p:nvSpPr>
          <p:spPr bwMode="auto">
            <a:xfrm>
              <a:off x="3638" y="166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42" name="Text Box 59"/>
            <p:cNvSpPr txBox="1">
              <a:spLocks noChangeArrowheads="1"/>
            </p:cNvSpPr>
            <p:nvPr/>
          </p:nvSpPr>
          <p:spPr bwMode="auto">
            <a:xfrm>
              <a:off x="3648" y="202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43" name="Text Box 60"/>
            <p:cNvSpPr txBox="1">
              <a:spLocks noChangeArrowheads="1"/>
            </p:cNvSpPr>
            <p:nvPr/>
          </p:nvSpPr>
          <p:spPr bwMode="auto">
            <a:xfrm>
              <a:off x="3372" y="202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44" name="Text Box 61"/>
            <p:cNvSpPr txBox="1">
              <a:spLocks noChangeArrowheads="1"/>
            </p:cNvSpPr>
            <p:nvPr/>
          </p:nvSpPr>
          <p:spPr bwMode="auto">
            <a:xfrm>
              <a:off x="3980" y="1392"/>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45" name="Text Box 62"/>
            <p:cNvSpPr txBox="1">
              <a:spLocks noChangeArrowheads="1"/>
            </p:cNvSpPr>
            <p:nvPr/>
          </p:nvSpPr>
          <p:spPr bwMode="auto">
            <a:xfrm>
              <a:off x="4172" y="16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46" name="Text Box 63"/>
            <p:cNvSpPr txBox="1">
              <a:spLocks noChangeArrowheads="1"/>
            </p:cNvSpPr>
            <p:nvPr/>
          </p:nvSpPr>
          <p:spPr bwMode="auto">
            <a:xfrm>
              <a:off x="4172" y="192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47" name="Text Box 64"/>
            <p:cNvSpPr txBox="1">
              <a:spLocks noChangeArrowheads="1"/>
            </p:cNvSpPr>
            <p:nvPr/>
          </p:nvSpPr>
          <p:spPr bwMode="auto">
            <a:xfrm>
              <a:off x="3980" y="231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48" name="Text Box 65"/>
            <p:cNvSpPr txBox="1">
              <a:spLocks noChangeArrowheads="1"/>
            </p:cNvSpPr>
            <p:nvPr/>
          </p:nvSpPr>
          <p:spPr bwMode="auto">
            <a:xfrm>
              <a:off x="4656" y="1929"/>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sp>
        <p:nvSpPr>
          <p:cNvPr id="49" name="AutoShape 67"/>
          <p:cNvSpPr>
            <a:spLocks noChangeArrowheads="1"/>
          </p:cNvSpPr>
          <p:nvPr/>
        </p:nvSpPr>
        <p:spPr bwMode="auto">
          <a:xfrm>
            <a:off x="5327650" y="5067300"/>
            <a:ext cx="1066800" cy="381000"/>
          </a:xfrm>
          <a:prstGeom prst="rightArrow">
            <a:avLst>
              <a:gd name="adj1" fmla="val 50000"/>
              <a:gd name="adj2" fmla="val 105000"/>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683874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for Minimum Spanning Tree</a:t>
            </a:r>
            <a:r>
              <a:rPr lang="en-US" altLang="en-US" dirty="0"/>
              <a:t>(MST)</a:t>
            </a:r>
            <a:endParaRPr lang="en-IN" dirty="0"/>
          </a:p>
        </p:txBody>
      </p:sp>
      <p:sp>
        <p:nvSpPr>
          <p:cNvPr id="3" name="Content Placeholder 2"/>
          <p:cNvSpPr>
            <a:spLocks noGrp="1"/>
          </p:cNvSpPr>
          <p:nvPr>
            <p:ph idx="1"/>
          </p:nvPr>
        </p:nvSpPr>
        <p:spPr/>
        <p:txBody>
          <a:bodyPr/>
          <a:lstStyle/>
          <a:p>
            <a:pPr>
              <a:lnSpc>
                <a:spcPct val="200000"/>
              </a:lnSpc>
            </a:pPr>
            <a:r>
              <a:rPr lang="en-US" altLang="el-GR" dirty="0" err="1"/>
              <a:t>Kruskal's</a:t>
            </a:r>
            <a:r>
              <a:rPr lang="en-US" altLang="el-GR" dirty="0"/>
              <a:t> Algorithm</a:t>
            </a:r>
          </a:p>
          <a:p>
            <a:pPr>
              <a:lnSpc>
                <a:spcPct val="200000"/>
              </a:lnSpc>
            </a:pPr>
            <a:r>
              <a:rPr lang="en-US" altLang="el-GR" dirty="0"/>
              <a:t>Prim's Algorithm</a:t>
            </a:r>
          </a:p>
          <a:p>
            <a:endParaRPr lang="en-IN" dirty="0"/>
          </a:p>
        </p:txBody>
      </p:sp>
    </p:spTree>
    <p:extLst>
      <p:ext uri="{BB962C8B-B14F-4D97-AF65-F5344CB8AC3E}">
        <p14:creationId xmlns:p14="http://schemas.microsoft.com/office/powerpoint/2010/main" val="1499376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oter Placeholder 3"/>
          <p:cNvSpPr>
            <a:spLocks noGrp="1"/>
          </p:cNvSpPr>
          <p:nvPr>
            <p:ph type="ftr" sz="quarter" idx="10"/>
          </p:nvPr>
        </p:nvSpPr>
        <p:spPr/>
        <p:txBody>
          <a:bodyPr/>
          <a:lstStyle/>
          <a:p>
            <a:fld id="{3D752F22-1CE6-425A-AFDF-BF42804AD33C}" type="slidenum">
              <a:rPr lang="en-US" altLang="en-US"/>
              <a:pPr/>
              <a:t>39</a:t>
            </a:fld>
            <a:endParaRPr lang="en-US" altLang="en-US"/>
          </a:p>
        </p:txBody>
      </p:sp>
      <p:sp>
        <p:nvSpPr>
          <p:cNvPr id="36866" name="Rectangle 2"/>
          <p:cNvSpPr>
            <a:spLocks noGrp="1" noChangeArrowheads="1"/>
          </p:cNvSpPr>
          <p:nvPr>
            <p:ph type="title"/>
          </p:nvPr>
        </p:nvSpPr>
        <p:spPr/>
        <p:txBody>
          <a:bodyPr/>
          <a:lstStyle/>
          <a:p>
            <a:r>
              <a:rPr lang="en-US" altLang="en-US" dirty="0" err="1"/>
              <a:t>Kruskal’s</a:t>
            </a:r>
            <a:r>
              <a:rPr lang="en-US" altLang="en-US" dirty="0"/>
              <a:t> </a:t>
            </a:r>
            <a:r>
              <a:rPr lang="en-US" altLang="en-US" dirty="0" smtClean="0"/>
              <a:t>Algorithm</a:t>
            </a:r>
            <a:endParaRPr lang="en-US" altLang="en-US" dirty="0"/>
          </a:p>
        </p:txBody>
      </p:sp>
      <p:sp>
        <p:nvSpPr>
          <p:cNvPr id="36868" name="Text Box 4"/>
          <p:cNvSpPr txBox="1">
            <a:spLocks noChangeArrowheads="1"/>
          </p:cNvSpPr>
          <p:nvPr/>
        </p:nvSpPr>
        <p:spPr bwMode="auto">
          <a:xfrm>
            <a:off x="789709" y="1450975"/>
            <a:ext cx="1079269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341313" algn="l"/>
                <a:tab pos="681038" algn="l"/>
              </a:tabLst>
              <a:defRPr sz="2400">
                <a:solidFill>
                  <a:schemeClr val="tx1"/>
                </a:solidFill>
                <a:latin typeface="Times New Roman" panose="02020603050405020304" pitchFamily="18" charset="0"/>
              </a:defRPr>
            </a:lvl1pPr>
            <a:lvl2pPr>
              <a:tabLst>
                <a:tab pos="341313" algn="l"/>
                <a:tab pos="681038" algn="l"/>
              </a:tabLst>
              <a:defRPr sz="2400">
                <a:solidFill>
                  <a:schemeClr val="tx1"/>
                </a:solidFill>
                <a:latin typeface="Times New Roman" panose="02020603050405020304" pitchFamily="18" charset="0"/>
              </a:defRPr>
            </a:lvl2pPr>
            <a:lvl3pPr>
              <a:tabLst>
                <a:tab pos="341313" algn="l"/>
                <a:tab pos="681038" algn="l"/>
              </a:tabLst>
              <a:defRPr sz="2400">
                <a:solidFill>
                  <a:schemeClr val="tx1"/>
                </a:solidFill>
                <a:latin typeface="Times New Roman" panose="02020603050405020304" pitchFamily="18" charset="0"/>
              </a:defRPr>
            </a:lvl3pPr>
            <a:lvl4pPr>
              <a:tabLst>
                <a:tab pos="341313" algn="l"/>
                <a:tab pos="681038" algn="l"/>
              </a:tabLst>
              <a:defRPr sz="2400">
                <a:solidFill>
                  <a:schemeClr val="tx1"/>
                </a:solidFill>
                <a:latin typeface="Times New Roman" panose="02020603050405020304" pitchFamily="18" charset="0"/>
              </a:defRPr>
            </a:lvl4pPr>
            <a:lvl5pPr>
              <a:tabLst>
                <a:tab pos="341313" algn="l"/>
                <a:tab pos="68103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9pPr>
          </a:lstStyle>
          <a:p>
            <a:r>
              <a:rPr lang="en-US" altLang="en-US" b="1" dirty="0">
                <a:latin typeface="Arial" panose="020B0604020202020204" pitchFamily="34" charset="0"/>
              </a:rPr>
              <a:t>Initialization</a:t>
            </a:r>
          </a:p>
          <a:p>
            <a:r>
              <a:rPr lang="en-US" altLang="en-US" dirty="0">
                <a:latin typeface="Arial" panose="020B0604020202020204" pitchFamily="34" charset="0"/>
                <a:sym typeface="Symbol" panose="05050102010706020507" pitchFamily="18" charset="2"/>
              </a:rPr>
              <a:t>	a. Create a set </a:t>
            </a:r>
            <a:r>
              <a:rPr lang="en-US" altLang="en-US" dirty="0">
                <a:latin typeface="Arial" panose="020B0604020202020204" pitchFamily="34" charset="0"/>
              </a:rPr>
              <a:t>for each vertex </a:t>
            </a:r>
            <a:r>
              <a:rPr lang="en-US" altLang="en-US" b="1" i="1" dirty="0"/>
              <a:t>v </a:t>
            </a:r>
            <a:r>
              <a:rPr lang="en-US" altLang="en-US" b="1" dirty="0">
                <a:sym typeface="Symbol" panose="05050102010706020507" pitchFamily="18" charset="2"/>
              </a:rPr>
              <a:t></a:t>
            </a:r>
            <a:r>
              <a:rPr lang="en-US" altLang="en-US" b="1" i="1" dirty="0">
                <a:sym typeface="Symbol" panose="05050102010706020507" pitchFamily="18" charset="2"/>
              </a:rPr>
              <a:t> V</a:t>
            </a:r>
          </a:p>
          <a:p>
            <a:r>
              <a:rPr lang="en-US" altLang="en-US" b="1" i="1" dirty="0"/>
              <a:t>	</a:t>
            </a:r>
            <a:r>
              <a:rPr lang="en-US" altLang="en-US" dirty="0">
                <a:latin typeface="Arial" panose="020B0604020202020204" pitchFamily="34" charset="0"/>
                <a:sym typeface="Symbol" panose="05050102010706020507" pitchFamily="18" charset="2"/>
              </a:rPr>
              <a:t>b. Initialize the set of “safe edges” </a:t>
            </a:r>
            <a:r>
              <a:rPr lang="en-US" altLang="en-US" b="1" i="1" dirty="0">
                <a:sym typeface="Symbol" panose="05050102010706020507" pitchFamily="18" charset="2"/>
              </a:rPr>
              <a:t>A</a:t>
            </a:r>
            <a:r>
              <a:rPr lang="en-US" altLang="en-US" dirty="0">
                <a:latin typeface="Arial" panose="020B0604020202020204" pitchFamily="34" charset="0"/>
                <a:sym typeface="Symbol" panose="05050102010706020507" pitchFamily="18" charset="2"/>
              </a:rPr>
              <a:t> </a:t>
            </a:r>
            <a:r>
              <a:rPr lang="en-US" altLang="en-US" dirty="0" smtClean="0">
                <a:latin typeface="Arial" panose="020B0604020202020204" pitchFamily="34" charset="0"/>
                <a:sym typeface="Symbol" panose="05050102010706020507" pitchFamily="18" charset="2"/>
              </a:rPr>
              <a:t>comprising </a:t>
            </a:r>
            <a:r>
              <a:rPr lang="en-US" altLang="en-US" dirty="0">
                <a:latin typeface="Arial" panose="020B0604020202020204" pitchFamily="34" charset="0"/>
                <a:sym typeface="Symbol" panose="05050102010706020507" pitchFamily="18" charset="2"/>
              </a:rPr>
              <a:t>the MST to the empty set</a:t>
            </a:r>
          </a:p>
          <a:p>
            <a:r>
              <a:rPr lang="en-US" altLang="en-US" dirty="0">
                <a:latin typeface="Arial" panose="020B0604020202020204" pitchFamily="34" charset="0"/>
                <a:sym typeface="Symbol" panose="05050102010706020507" pitchFamily="18" charset="2"/>
              </a:rPr>
              <a:t>	c. Sort edges by increasing weight</a:t>
            </a:r>
          </a:p>
        </p:txBody>
      </p:sp>
      <p:grpSp>
        <p:nvGrpSpPr>
          <p:cNvPr id="36869" name="Group 5"/>
          <p:cNvGrpSpPr>
            <a:grpSpLocks/>
          </p:cNvGrpSpPr>
          <p:nvPr/>
        </p:nvGrpSpPr>
        <p:grpSpPr bwMode="auto">
          <a:xfrm>
            <a:off x="2819400" y="3733800"/>
            <a:ext cx="2438400" cy="2057400"/>
            <a:chOff x="2160" y="1344"/>
            <a:chExt cx="1536" cy="1296"/>
          </a:xfrm>
        </p:grpSpPr>
        <p:sp>
          <p:nvSpPr>
            <p:cNvPr id="36870" name="Oval 6"/>
            <p:cNvSpPr>
              <a:spLocks noChangeArrowheads="1"/>
            </p:cNvSpPr>
            <p:nvPr/>
          </p:nvSpPr>
          <p:spPr bwMode="auto">
            <a:xfrm>
              <a:off x="2160" y="1584"/>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36871" name="Oval 7"/>
            <p:cNvSpPr>
              <a:spLocks noChangeArrowheads="1"/>
            </p:cNvSpPr>
            <p:nvPr/>
          </p:nvSpPr>
          <p:spPr bwMode="auto">
            <a:xfrm>
              <a:off x="2304" y="2400"/>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36872" name="Oval 8"/>
            <p:cNvSpPr>
              <a:spLocks noChangeArrowheads="1"/>
            </p:cNvSpPr>
            <p:nvPr/>
          </p:nvSpPr>
          <p:spPr bwMode="auto">
            <a:xfrm>
              <a:off x="3216" y="2256"/>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36873" name="Oval 9"/>
            <p:cNvSpPr>
              <a:spLocks noChangeArrowheads="1"/>
            </p:cNvSpPr>
            <p:nvPr/>
          </p:nvSpPr>
          <p:spPr bwMode="auto">
            <a:xfrm>
              <a:off x="2640" y="1728"/>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36874" name="Oval 10"/>
            <p:cNvSpPr>
              <a:spLocks noChangeArrowheads="1"/>
            </p:cNvSpPr>
            <p:nvPr/>
          </p:nvSpPr>
          <p:spPr bwMode="auto">
            <a:xfrm>
              <a:off x="3456" y="1392"/>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36875" name="AutoShape 11"/>
            <p:cNvCxnSpPr>
              <a:cxnSpLocks noChangeShapeType="1"/>
              <a:stCxn id="36870" idx="7"/>
              <a:endCxn id="36874" idx="2"/>
            </p:cNvCxnSpPr>
            <p:nvPr/>
          </p:nvCxnSpPr>
          <p:spPr bwMode="auto">
            <a:xfrm flipV="1">
              <a:off x="2365" y="1512"/>
              <a:ext cx="1091"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12"/>
            <p:cNvCxnSpPr>
              <a:cxnSpLocks noChangeShapeType="1"/>
              <a:stCxn id="36873" idx="6"/>
              <a:endCxn id="36874" idx="3"/>
            </p:cNvCxnSpPr>
            <p:nvPr/>
          </p:nvCxnSpPr>
          <p:spPr bwMode="auto">
            <a:xfrm flipV="1">
              <a:off x="2880" y="1597"/>
              <a:ext cx="611" cy="25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13"/>
            <p:cNvCxnSpPr>
              <a:cxnSpLocks noChangeShapeType="1"/>
              <a:stCxn id="36870" idx="4"/>
              <a:endCxn id="36871" idx="0"/>
            </p:cNvCxnSpPr>
            <p:nvPr/>
          </p:nvCxnSpPr>
          <p:spPr bwMode="auto">
            <a:xfrm>
              <a:off x="2280" y="1824"/>
              <a:ext cx="144" cy="5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14"/>
            <p:cNvCxnSpPr>
              <a:cxnSpLocks noChangeShapeType="1"/>
              <a:stCxn id="36870" idx="5"/>
              <a:endCxn id="36873" idx="2"/>
            </p:cNvCxnSpPr>
            <p:nvPr/>
          </p:nvCxnSpPr>
          <p:spPr bwMode="auto">
            <a:xfrm>
              <a:off x="2365" y="1789"/>
              <a:ext cx="275" cy="5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15"/>
            <p:cNvCxnSpPr>
              <a:cxnSpLocks noChangeShapeType="1"/>
              <a:stCxn id="36871" idx="7"/>
              <a:endCxn id="36873" idx="3"/>
            </p:cNvCxnSpPr>
            <p:nvPr/>
          </p:nvCxnSpPr>
          <p:spPr bwMode="auto">
            <a:xfrm flipV="1">
              <a:off x="2509" y="1933"/>
              <a:ext cx="166" cy="50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16"/>
            <p:cNvCxnSpPr>
              <a:cxnSpLocks noChangeShapeType="1"/>
              <a:stCxn id="36873" idx="5"/>
              <a:endCxn id="36872" idx="1"/>
            </p:cNvCxnSpPr>
            <p:nvPr/>
          </p:nvCxnSpPr>
          <p:spPr bwMode="auto">
            <a:xfrm>
              <a:off x="2845" y="1933"/>
              <a:ext cx="406" cy="358"/>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17"/>
            <p:cNvCxnSpPr>
              <a:cxnSpLocks noChangeShapeType="1"/>
              <a:stCxn id="36874" idx="4"/>
              <a:endCxn id="36872" idx="0"/>
            </p:cNvCxnSpPr>
            <p:nvPr/>
          </p:nvCxnSpPr>
          <p:spPr bwMode="auto">
            <a:xfrm flipH="1">
              <a:off x="3336" y="1632"/>
              <a:ext cx="240" cy="62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18"/>
            <p:cNvCxnSpPr>
              <a:cxnSpLocks noChangeShapeType="1"/>
              <a:stCxn id="36872" idx="2"/>
              <a:endCxn id="36871" idx="6"/>
            </p:cNvCxnSpPr>
            <p:nvPr/>
          </p:nvCxnSpPr>
          <p:spPr bwMode="auto">
            <a:xfrm flipH="1">
              <a:off x="2544" y="2376"/>
              <a:ext cx="672"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83" name="Text Box 19"/>
            <p:cNvSpPr txBox="1">
              <a:spLocks noChangeArrowheads="1"/>
            </p:cNvSpPr>
            <p:nvPr/>
          </p:nvSpPr>
          <p:spPr bwMode="auto">
            <a:xfrm>
              <a:off x="2438" y="161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36884" name="Text Box 20"/>
            <p:cNvSpPr txBox="1">
              <a:spLocks noChangeArrowheads="1"/>
            </p:cNvSpPr>
            <p:nvPr/>
          </p:nvSpPr>
          <p:spPr bwMode="auto">
            <a:xfrm>
              <a:off x="2448" y="197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36885" name="Text Box 21"/>
            <p:cNvSpPr txBox="1">
              <a:spLocks noChangeArrowheads="1"/>
            </p:cNvSpPr>
            <p:nvPr/>
          </p:nvSpPr>
          <p:spPr bwMode="auto">
            <a:xfrm>
              <a:off x="2172" y="197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36886" name="Text Box 22"/>
            <p:cNvSpPr txBox="1">
              <a:spLocks noChangeArrowheads="1"/>
            </p:cNvSpPr>
            <p:nvPr/>
          </p:nvSpPr>
          <p:spPr bwMode="auto">
            <a:xfrm>
              <a:off x="2780" y="134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36887" name="Text Box 23"/>
            <p:cNvSpPr txBox="1">
              <a:spLocks noChangeArrowheads="1"/>
            </p:cNvSpPr>
            <p:nvPr/>
          </p:nvSpPr>
          <p:spPr bwMode="auto">
            <a:xfrm>
              <a:off x="2972" y="159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36888" name="Text Box 24"/>
            <p:cNvSpPr txBox="1">
              <a:spLocks noChangeArrowheads="1"/>
            </p:cNvSpPr>
            <p:nvPr/>
          </p:nvSpPr>
          <p:spPr bwMode="auto">
            <a:xfrm>
              <a:off x="2972" y="18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36889" name="Text Box 25"/>
            <p:cNvSpPr txBox="1">
              <a:spLocks noChangeArrowheads="1"/>
            </p:cNvSpPr>
            <p:nvPr/>
          </p:nvSpPr>
          <p:spPr bwMode="auto">
            <a:xfrm>
              <a:off x="2780" y="226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36890" name="Text Box 26"/>
            <p:cNvSpPr txBox="1">
              <a:spLocks noChangeArrowheads="1"/>
            </p:cNvSpPr>
            <p:nvPr/>
          </p:nvSpPr>
          <p:spPr bwMode="auto">
            <a:xfrm>
              <a:off x="3456" y="18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sp>
        <p:nvSpPr>
          <p:cNvPr id="36905" name="Text Box 41"/>
          <p:cNvSpPr txBox="1">
            <a:spLocks noChangeArrowheads="1"/>
          </p:cNvSpPr>
          <p:nvPr/>
        </p:nvSpPr>
        <p:spPr bwMode="auto">
          <a:xfrm>
            <a:off x="5791201" y="4047521"/>
            <a:ext cx="3922869"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2400" b="1" i="1"/>
              <a:t>F = </a:t>
            </a:r>
            <a:r>
              <a:rPr lang="en-US" altLang="en-US" sz="2400">
                <a:latin typeface="Arial" panose="020B0604020202020204" pitchFamily="34" charset="0"/>
              </a:rPr>
              <a:t>{a}, {b}, {c}, {d}, {e}</a:t>
            </a:r>
          </a:p>
          <a:p>
            <a:r>
              <a:rPr lang="en-US" altLang="en-US" sz="2400" b="1" i="1"/>
              <a:t>A </a:t>
            </a:r>
            <a:r>
              <a:rPr lang="en-US" altLang="en-US" sz="2400" b="1"/>
              <a:t>=</a:t>
            </a:r>
            <a:r>
              <a:rPr lang="en-US" altLang="en-US" sz="2400">
                <a:latin typeface="Arial" panose="020B0604020202020204" pitchFamily="34" charset="0"/>
              </a:rPr>
              <a:t> </a:t>
            </a:r>
            <a:r>
              <a:rPr lang="en-US" altLang="en-US" sz="2400">
                <a:latin typeface="Arial" panose="020B0604020202020204" pitchFamily="34" charset="0"/>
                <a:sym typeface="Symbol" panose="05050102010706020507" pitchFamily="18" charset="2"/>
              </a:rPr>
              <a:t></a:t>
            </a:r>
            <a:endParaRPr lang="en-US" altLang="en-US" sz="2400">
              <a:latin typeface="Arial" panose="020B0604020202020204" pitchFamily="34" charset="0"/>
            </a:endParaRPr>
          </a:p>
          <a:p>
            <a:r>
              <a:rPr lang="en-US" altLang="en-US" sz="2400" b="1" i="1"/>
              <a:t>E </a:t>
            </a:r>
            <a:r>
              <a:rPr lang="en-US" altLang="en-US" sz="2400" b="1"/>
              <a:t>=</a:t>
            </a:r>
            <a:r>
              <a:rPr lang="en-US" altLang="en-US" sz="2400">
                <a:latin typeface="Arial" panose="020B0604020202020204" pitchFamily="34" charset="0"/>
              </a:rPr>
              <a:t> {(a,d), (c,d), (d,e), (a,c), </a:t>
            </a:r>
          </a:p>
          <a:p>
            <a:r>
              <a:rPr lang="en-US" altLang="en-US" sz="2400">
                <a:latin typeface="Arial" panose="020B0604020202020204" pitchFamily="34" charset="0"/>
              </a:rPr>
              <a:t>       (b,e), (c,e), (b,d), (a,b)}</a:t>
            </a:r>
          </a:p>
        </p:txBody>
      </p:sp>
    </p:spTree>
    <p:extLst>
      <p:ext uri="{BB962C8B-B14F-4D97-AF65-F5344CB8AC3E}">
        <p14:creationId xmlns:p14="http://schemas.microsoft.com/office/powerpoint/2010/main" val="3462166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ctivity </a:t>
            </a:r>
            <a:r>
              <a:rPr lang="en-US" dirty="0"/>
              <a:t>S</a:t>
            </a:r>
            <a:r>
              <a:rPr lang="en-US" dirty="0" smtClean="0"/>
              <a:t>election </a:t>
            </a:r>
            <a:r>
              <a:rPr lang="en-US" dirty="0"/>
              <a:t>P</a:t>
            </a:r>
            <a:r>
              <a:rPr lang="en-US" dirty="0" smtClean="0"/>
              <a:t>roblem</a:t>
            </a:r>
            <a:endParaRPr lang="en-US" dirty="0"/>
          </a:p>
        </p:txBody>
      </p:sp>
      <p:sp>
        <p:nvSpPr>
          <p:cNvPr id="3" name="Content Placeholder 2"/>
          <p:cNvSpPr>
            <a:spLocks noGrp="1"/>
          </p:cNvSpPr>
          <p:nvPr>
            <p:ph idx="1"/>
          </p:nvPr>
        </p:nvSpPr>
        <p:spPr/>
        <p:txBody>
          <a:bodyPr>
            <a:normAutofit/>
          </a:bodyPr>
          <a:lstStyle/>
          <a:p>
            <a:pPr algn="just"/>
            <a:r>
              <a:rPr lang="en-US" sz="2800" dirty="0"/>
              <a:t>Let's consider that you have n activities with their start and finish </a:t>
            </a:r>
            <a:r>
              <a:rPr lang="en-US" sz="2800" dirty="0" smtClean="0"/>
              <a:t>times.</a:t>
            </a:r>
          </a:p>
          <a:p>
            <a:pPr algn="just"/>
            <a:r>
              <a:rPr lang="en-US" sz="2800" dirty="0"/>
              <a:t>T</a:t>
            </a:r>
            <a:r>
              <a:rPr lang="en-US" sz="2800" dirty="0" smtClean="0"/>
              <a:t>he </a:t>
            </a:r>
            <a:r>
              <a:rPr lang="en-US" sz="2800" dirty="0"/>
              <a:t>objective is to find solution set having maximum number of non-conflicting activities that can be executed in a single time </a:t>
            </a:r>
            <a:r>
              <a:rPr lang="en-US" sz="2800" dirty="0" smtClean="0"/>
              <a:t>frame.</a:t>
            </a:r>
          </a:p>
          <a:p>
            <a:pPr algn="just"/>
            <a:r>
              <a:rPr lang="en-US" sz="2800" dirty="0"/>
              <a:t>A</a:t>
            </a:r>
            <a:r>
              <a:rPr lang="en-US" sz="2800" dirty="0" smtClean="0"/>
              <a:t>ssumin</a:t>
            </a:r>
            <a:r>
              <a:rPr lang="en-US" sz="2800" dirty="0"/>
              <a:t>g that only one person or machine is available for execution</a:t>
            </a:r>
            <a:r>
              <a:rPr lang="en-US" sz="2800" dirty="0" smtClean="0"/>
              <a:t>.</a:t>
            </a:r>
          </a:p>
          <a:p>
            <a:pPr algn="just"/>
            <a:r>
              <a:rPr lang="en-US" sz="2800" dirty="0"/>
              <a:t>Two activities, say </a:t>
            </a:r>
            <a:r>
              <a:rPr lang="en-US" sz="2800" dirty="0" err="1"/>
              <a:t>i</a:t>
            </a:r>
            <a:r>
              <a:rPr lang="en-US" sz="2800" dirty="0"/>
              <a:t> and j, are said to be non-conflicting </a:t>
            </a:r>
            <a:endParaRPr lang="en-US" sz="2800" dirty="0" smtClean="0"/>
          </a:p>
          <a:p>
            <a:pPr lvl="1" algn="just">
              <a:buFont typeface="Arial" panose="020B0604020202020204" pitchFamily="34" charset="0"/>
              <a:buChar char="•"/>
            </a:pPr>
            <a:r>
              <a:rPr lang="en-US" sz="2400" dirty="0" smtClean="0"/>
              <a:t>if </a:t>
            </a:r>
            <a:r>
              <a:rPr lang="en-US" sz="2400" b="1" dirty="0" err="1"/>
              <a:t>si</a:t>
            </a:r>
            <a:r>
              <a:rPr lang="en-US" sz="2400" b="1" dirty="0"/>
              <a:t> &gt;= fj </a:t>
            </a:r>
            <a:r>
              <a:rPr lang="en-US" sz="2400" dirty="0"/>
              <a:t>or </a:t>
            </a:r>
            <a:r>
              <a:rPr lang="en-US" sz="2400" b="1" dirty="0" err="1"/>
              <a:t>sj</a:t>
            </a:r>
            <a:r>
              <a:rPr lang="en-US" sz="2400" b="1" dirty="0"/>
              <a:t> &gt;= fi </a:t>
            </a:r>
            <a:r>
              <a:rPr lang="en-US" sz="2400" dirty="0"/>
              <a:t>where </a:t>
            </a:r>
            <a:r>
              <a:rPr lang="en-US" sz="2400" b="1" dirty="0" err="1"/>
              <a:t>si</a:t>
            </a:r>
            <a:r>
              <a:rPr lang="en-US" sz="2400" b="1" dirty="0"/>
              <a:t> and </a:t>
            </a:r>
            <a:r>
              <a:rPr lang="en-US" sz="2400" b="1" dirty="0" err="1"/>
              <a:t>sj</a:t>
            </a:r>
            <a:r>
              <a:rPr lang="en-US" sz="2400" b="1" dirty="0"/>
              <a:t> </a:t>
            </a:r>
            <a:r>
              <a:rPr lang="en-US" sz="2400" dirty="0"/>
              <a:t>denote the starting time of activities </a:t>
            </a:r>
            <a:r>
              <a:rPr lang="en-US" sz="2400" dirty="0" err="1"/>
              <a:t>i</a:t>
            </a:r>
            <a:r>
              <a:rPr lang="en-US" sz="2400" dirty="0"/>
              <a:t> and j respectively. and </a:t>
            </a:r>
            <a:r>
              <a:rPr lang="en-US" sz="2400" b="1" dirty="0"/>
              <a:t>fi and fj </a:t>
            </a:r>
            <a:r>
              <a:rPr lang="en-US" sz="2400" dirty="0"/>
              <a:t>refer to the finishing time of the activities </a:t>
            </a:r>
            <a:r>
              <a:rPr lang="en-US" sz="2400" dirty="0" err="1"/>
              <a:t>i</a:t>
            </a:r>
            <a:r>
              <a:rPr lang="en-US" sz="2400" dirty="0"/>
              <a:t> and j respectively.</a:t>
            </a:r>
          </a:p>
        </p:txBody>
      </p:sp>
    </p:spTree>
    <p:extLst>
      <p:ext uri="{BB962C8B-B14F-4D97-AF65-F5344CB8AC3E}">
        <p14:creationId xmlns:p14="http://schemas.microsoft.com/office/powerpoint/2010/main" val="98680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2"/>
          <p:cNvSpPr>
            <a:spLocks noGrp="1"/>
          </p:cNvSpPr>
          <p:nvPr>
            <p:ph type="ftr" sz="quarter" idx="10"/>
          </p:nvPr>
        </p:nvSpPr>
        <p:spPr/>
        <p:txBody>
          <a:bodyPr/>
          <a:lstStyle/>
          <a:p>
            <a:fld id="{6E09CBFE-8DF0-4621-B652-1E6554D41D1A}" type="slidenum">
              <a:rPr lang="en-US" altLang="en-US" smtClean="0"/>
              <a:pPr/>
              <a:t>40</a:t>
            </a:fld>
            <a:endParaRPr lang="en-US" altLang="en-US"/>
          </a:p>
        </p:txBody>
      </p:sp>
      <p:sp>
        <p:nvSpPr>
          <p:cNvPr id="35842" name="Rectangle 2"/>
          <p:cNvSpPr>
            <a:spLocks noGrp="1" noChangeArrowheads="1"/>
          </p:cNvSpPr>
          <p:nvPr>
            <p:ph type="title"/>
          </p:nvPr>
        </p:nvSpPr>
        <p:spPr/>
        <p:txBody>
          <a:bodyPr/>
          <a:lstStyle/>
          <a:p>
            <a:r>
              <a:rPr lang="en-US" altLang="en-US" dirty="0" err="1"/>
              <a:t>Kruskal’s</a:t>
            </a:r>
            <a:r>
              <a:rPr lang="en-US" altLang="en-US" dirty="0"/>
              <a:t> </a:t>
            </a:r>
            <a:r>
              <a:rPr lang="en-US" altLang="en-US" dirty="0" smtClean="0"/>
              <a:t>Algorithm</a:t>
            </a:r>
            <a:endParaRPr lang="en-US" altLang="en-US" dirty="0"/>
          </a:p>
        </p:txBody>
      </p:sp>
      <p:sp>
        <p:nvSpPr>
          <p:cNvPr id="35894" name="Text Box 54"/>
          <p:cNvSpPr txBox="1">
            <a:spLocks noChangeArrowheads="1"/>
          </p:cNvSpPr>
          <p:nvPr/>
        </p:nvSpPr>
        <p:spPr bwMode="auto">
          <a:xfrm>
            <a:off x="5859464" y="1824465"/>
            <a:ext cx="390683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2000" b="1" i="1"/>
              <a:t>E </a:t>
            </a:r>
            <a:r>
              <a:rPr lang="en-US" altLang="en-US" sz="2000" b="1"/>
              <a:t>=</a:t>
            </a:r>
            <a:r>
              <a:rPr lang="en-US" altLang="en-US" sz="2400">
                <a:latin typeface="Arial" panose="020B0604020202020204" pitchFamily="34" charset="0"/>
              </a:rPr>
              <a:t> {(a,d), (c,d), (d,e), (a,c), </a:t>
            </a:r>
          </a:p>
          <a:p>
            <a:r>
              <a:rPr lang="en-US" altLang="en-US" sz="2400">
                <a:latin typeface="Arial" panose="020B0604020202020204" pitchFamily="34" charset="0"/>
              </a:rPr>
              <a:t>       (b,e), (c,e), (b,d), (a,b)}</a:t>
            </a:r>
          </a:p>
        </p:txBody>
      </p:sp>
      <p:grpSp>
        <p:nvGrpSpPr>
          <p:cNvPr id="35955" name="Group 115"/>
          <p:cNvGrpSpPr>
            <a:grpSpLocks/>
          </p:cNvGrpSpPr>
          <p:nvPr/>
        </p:nvGrpSpPr>
        <p:grpSpPr bwMode="auto">
          <a:xfrm>
            <a:off x="3352801" y="3584576"/>
            <a:ext cx="6234113" cy="2308225"/>
            <a:chOff x="1488" y="2169"/>
            <a:chExt cx="3927" cy="1454"/>
          </a:xfrm>
        </p:grpSpPr>
        <p:sp>
          <p:nvSpPr>
            <p:cNvPr id="35895" name="Rectangle 55"/>
            <p:cNvSpPr>
              <a:spLocks noChangeArrowheads="1"/>
            </p:cNvSpPr>
            <p:nvPr/>
          </p:nvSpPr>
          <p:spPr bwMode="auto">
            <a:xfrm>
              <a:off x="1488" y="2169"/>
              <a:ext cx="1720"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u="sng" dirty="0">
                  <a:latin typeface="Arial" panose="020B0604020202020204" pitchFamily="34" charset="0"/>
                </a:rPr>
                <a:t>Forest</a:t>
              </a:r>
              <a:endParaRPr lang="en-US" altLang="en-US" sz="2400" dirty="0">
                <a:latin typeface="Arial" panose="020B0604020202020204" pitchFamily="34" charset="0"/>
              </a:endParaRPr>
            </a:p>
            <a:p>
              <a:r>
                <a:rPr lang="en-US" altLang="en-US" sz="2400" dirty="0">
                  <a:latin typeface="Arial" panose="020B0604020202020204" pitchFamily="34" charset="0"/>
                </a:rPr>
                <a:t>{a}, {b}, {c}, {d}, {e}</a:t>
              </a:r>
            </a:p>
            <a:p>
              <a:r>
                <a:rPr lang="en-US" altLang="en-US" sz="2400" dirty="0">
                  <a:latin typeface="Arial" panose="020B0604020202020204" pitchFamily="34" charset="0"/>
                </a:rPr>
                <a:t>{</a:t>
              </a:r>
              <a:r>
                <a:rPr lang="en-US" altLang="en-US" sz="2400" dirty="0" err="1">
                  <a:latin typeface="Arial" panose="020B0604020202020204" pitchFamily="34" charset="0"/>
                </a:rPr>
                <a:t>a,d</a:t>
              </a:r>
              <a:r>
                <a:rPr lang="en-US" altLang="en-US" sz="2400" dirty="0">
                  <a:latin typeface="Arial" panose="020B0604020202020204" pitchFamily="34" charset="0"/>
                </a:rPr>
                <a:t>}, {b}, {c}, {e}</a:t>
              </a:r>
            </a:p>
            <a:p>
              <a:r>
                <a:rPr lang="en-US" altLang="en-US" sz="2400" dirty="0">
                  <a:latin typeface="Arial" panose="020B0604020202020204" pitchFamily="34" charset="0"/>
                </a:rPr>
                <a:t>{</a:t>
              </a:r>
              <a:r>
                <a:rPr lang="en-US" altLang="en-US" sz="2400" dirty="0" err="1">
                  <a:latin typeface="Arial" panose="020B0604020202020204" pitchFamily="34" charset="0"/>
                </a:rPr>
                <a:t>a,d,c</a:t>
              </a:r>
              <a:r>
                <a:rPr lang="en-US" altLang="en-US" sz="2400" dirty="0">
                  <a:latin typeface="Arial" panose="020B0604020202020204" pitchFamily="34" charset="0"/>
                </a:rPr>
                <a:t>}, {b}, {e}</a:t>
              </a:r>
            </a:p>
            <a:p>
              <a:r>
                <a:rPr lang="en-US" altLang="en-US" sz="2400" dirty="0">
                  <a:latin typeface="Arial" panose="020B0604020202020204" pitchFamily="34" charset="0"/>
                </a:rPr>
                <a:t>{</a:t>
              </a:r>
              <a:r>
                <a:rPr lang="en-US" altLang="en-US" sz="2400" dirty="0" err="1">
                  <a:latin typeface="Arial" panose="020B0604020202020204" pitchFamily="34" charset="0"/>
                </a:rPr>
                <a:t>a,d,c,e</a:t>
              </a:r>
              <a:r>
                <a:rPr lang="en-US" altLang="en-US" sz="2400" dirty="0">
                  <a:latin typeface="Arial" panose="020B0604020202020204" pitchFamily="34" charset="0"/>
                </a:rPr>
                <a:t>}, {b}</a:t>
              </a:r>
            </a:p>
            <a:p>
              <a:r>
                <a:rPr lang="en-US" altLang="en-US" sz="2400" dirty="0">
                  <a:latin typeface="Arial" panose="020B0604020202020204" pitchFamily="34" charset="0"/>
                </a:rPr>
                <a:t>{</a:t>
              </a:r>
              <a:r>
                <a:rPr lang="en-US" altLang="en-US" sz="2400" dirty="0" err="1">
                  <a:latin typeface="Arial" panose="020B0604020202020204" pitchFamily="34" charset="0"/>
                </a:rPr>
                <a:t>a,d,c,e,b</a:t>
              </a:r>
              <a:r>
                <a:rPr lang="en-US" altLang="en-US" sz="2400" dirty="0">
                  <a:latin typeface="Arial" panose="020B0604020202020204" pitchFamily="34" charset="0"/>
                </a:rPr>
                <a:t>}</a:t>
              </a:r>
            </a:p>
          </p:txBody>
        </p:sp>
        <p:sp>
          <p:nvSpPr>
            <p:cNvPr id="35896" name="Rectangle 56"/>
            <p:cNvSpPr>
              <a:spLocks noChangeArrowheads="1"/>
            </p:cNvSpPr>
            <p:nvPr/>
          </p:nvSpPr>
          <p:spPr bwMode="auto">
            <a:xfrm>
              <a:off x="3264" y="2169"/>
              <a:ext cx="2151" cy="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u="sng" dirty="0"/>
                <a:t>A</a:t>
              </a:r>
              <a:endParaRPr lang="en-US" altLang="en-US" sz="2400" b="1" i="1" dirty="0"/>
            </a:p>
            <a:p>
              <a:r>
                <a:rPr lang="en-US" altLang="en-US" sz="2400" dirty="0">
                  <a:latin typeface="Arial" panose="020B0604020202020204" pitchFamily="34" charset="0"/>
                  <a:sym typeface="Symbol" panose="05050102010706020507" pitchFamily="18" charset="2"/>
                </a:rPr>
                <a:t></a:t>
              </a:r>
            </a:p>
            <a:p>
              <a:r>
                <a:rPr lang="en-US" altLang="en-US" sz="2400" dirty="0">
                  <a:latin typeface="Arial" panose="020B0604020202020204" pitchFamily="34" charset="0"/>
                </a:rPr>
                <a:t>{(</a:t>
              </a:r>
              <a:r>
                <a:rPr lang="en-US" altLang="en-US" sz="2400" dirty="0" err="1">
                  <a:latin typeface="Arial" panose="020B0604020202020204" pitchFamily="34" charset="0"/>
                </a:rPr>
                <a:t>a,d</a:t>
              </a:r>
              <a:r>
                <a:rPr lang="en-US" altLang="en-US" sz="2400" dirty="0">
                  <a:latin typeface="Arial" panose="020B0604020202020204" pitchFamily="34" charset="0"/>
                </a:rPr>
                <a:t>)}</a:t>
              </a:r>
            </a:p>
            <a:p>
              <a:r>
                <a:rPr lang="en-US" altLang="en-US" sz="2400" dirty="0">
                  <a:latin typeface="Arial" panose="020B0604020202020204" pitchFamily="34" charset="0"/>
                </a:rPr>
                <a:t>{(</a:t>
              </a:r>
              <a:r>
                <a:rPr lang="en-US" altLang="en-US" sz="2400" dirty="0" err="1">
                  <a:latin typeface="Arial" panose="020B0604020202020204" pitchFamily="34" charset="0"/>
                </a:rPr>
                <a:t>a,d</a:t>
              </a:r>
              <a:r>
                <a:rPr lang="en-US" altLang="en-US" sz="2400" dirty="0">
                  <a:latin typeface="Arial" panose="020B0604020202020204" pitchFamily="34" charset="0"/>
                </a:rPr>
                <a:t>), (</a:t>
              </a:r>
              <a:r>
                <a:rPr lang="en-US" altLang="en-US" sz="2400" dirty="0" err="1">
                  <a:latin typeface="Arial" panose="020B0604020202020204" pitchFamily="34" charset="0"/>
                </a:rPr>
                <a:t>c,d</a:t>
              </a:r>
              <a:r>
                <a:rPr lang="en-US" altLang="en-US" sz="2400" dirty="0">
                  <a:latin typeface="Arial" panose="020B0604020202020204" pitchFamily="34" charset="0"/>
                </a:rPr>
                <a:t>)}</a:t>
              </a:r>
            </a:p>
            <a:p>
              <a:r>
                <a:rPr lang="en-US" altLang="en-US" sz="2400" dirty="0">
                  <a:latin typeface="Arial" panose="020B0604020202020204" pitchFamily="34" charset="0"/>
                </a:rPr>
                <a:t>{(</a:t>
              </a:r>
              <a:r>
                <a:rPr lang="en-US" altLang="en-US" sz="2400" dirty="0" err="1">
                  <a:latin typeface="Arial" panose="020B0604020202020204" pitchFamily="34" charset="0"/>
                </a:rPr>
                <a:t>a,d</a:t>
              </a:r>
              <a:r>
                <a:rPr lang="en-US" altLang="en-US" sz="2400" dirty="0">
                  <a:latin typeface="Arial" panose="020B0604020202020204" pitchFamily="34" charset="0"/>
                </a:rPr>
                <a:t>), (</a:t>
              </a:r>
              <a:r>
                <a:rPr lang="en-US" altLang="en-US" sz="2400" dirty="0" err="1">
                  <a:latin typeface="Arial" panose="020B0604020202020204" pitchFamily="34" charset="0"/>
                </a:rPr>
                <a:t>c,d</a:t>
              </a:r>
              <a:r>
                <a:rPr lang="en-US" altLang="en-US" sz="2400" dirty="0">
                  <a:latin typeface="Arial" panose="020B0604020202020204" pitchFamily="34" charset="0"/>
                </a:rPr>
                <a:t>), (</a:t>
              </a:r>
              <a:r>
                <a:rPr lang="en-US" altLang="en-US" sz="2400" dirty="0" err="1">
                  <a:latin typeface="Arial" panose="020B0604020202020204" pitchFamily="34" charset="0"/>
                </a:rPr>
                <a:t>d,e</a:t>
              </a:r>
              <a:r>
                <a:rPr lang="en-US" altLang="en-US" sz="2400" dirty="0">
                  <a:latin typeface="Arial" panose="020B0604020202020204" pitchFamily="34" charset="0"/>
                </a:rPr>
                <a:t>)}</a:t>
              </a:r>
            </a:p>
            <a:p>
              <a:r>
                <a:rPr lang="en-US" altLang="en-US" sz="2400" dirty="0">
                  <a:latin typeface="Arial" panose="020B0604020202020204" pitchFamily="34" charset="0"/>
                </a:rPr>
                <a:t>{(</a:t>
              </a:r>
              <a:r>
                <a:rPr lang="en-US" altLang="en-US" sz="2400" dirty="0" err="1">
                  <a:latin typeface="Arial" panose="020B0604020202020204" pitchFamily="34" charset="0"/>
                </a:rPr>
                <a:t>a,d</a:t>
              </a:r>
              <a:r>
                <a:rPr lang="en-US" altLang="en-US" sz="2400" dirty="0">
                  <a:latin typeface="Arial" panose="020B0604020202020204" pitchFamily="34" charset="0"/>
                </a:rPr>
                <a:t>), (</a:t>
              </a:r>
              <a:r>
                <a:rPr lang="en-US" altLang="en-US" sz="2400" dirty="0" err="1">
                  <a:latin typeface="Arial" panose="020B0604020202020204" pitchFamily="34" charset="0"/>
                </a:rPr>
                <a:t>c,d</a:t>
              </a:r>
              <a:r>
                <a:rPr lang="en-US" altLang="en-US" sz="2400" dirty="0">
                  <a:latin typeface="Arial" panose="020B0604020202020204" pitchFamily="34" charset="0"/>
                </a:rPr>
                <a:t>), (</a:t>
              </a:r>
              <a:r>
                <a:rPr lang="en-US" altLang="en-US" sz="2400" dirty="0" err="1">
                  <a:latin typeface="Arial" panose="020B0604020202020204" pitchFamily="34" charset="0"/>
                </a:rPr>
                <a:t>d,e</a:t>
              </a:r>
              <a:r>
                <a:rPr lang="en-US" altLang="en-US" sz="2400" dirty="0">
                  <a:latin typeface="Arial" panose="020B0604020202020204" pitchFamily="34" charset="0"/>
                </a:rPr>
                <a:t>), (</a:t>
              </a:r>
              <a:r>
                <a:rPr lang="en-US" altLang="en-US" sz="2400" dirty="0" err="1">
                  <a:latin typeface="Arial" panose="020B0604020202020204" pitchFamily="34" charset="0"/>
                </a:rPr>
                <a:t>b,e</a:t>
              </a:r>
              <a:r>
                <a:rPr lang="en-US" altLang="en-US" sz="2400" dirty="0">
                  <a:latin typeface="Arial" panose="020B0604020202020204" pitchFamily="34" charset="0"/>
                </a:rPr>
                <a:t>)}</a:t>
              </a:r>
            </a:p>
          </p:txBody>
        </p:sp>
      </p:grpSp>
      <p:sp>
        <p:nvSpPr>
          <p:cNvPr id="35898" name="Oval 58"/>
          <p:cNvSpPr>
            <a:spLocks noChangeArrowheads="1"/>
          </p:cNvSpPr>
          <p:nvPr/>
        </p:nvSpPr>
        <p:spPr bwMode="auto">
          <a:xfrm>
            <a:off x="2971800" y="17526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35899" name="Oval 59"/>
          <p:cNvSpPr>
            <a:spLocks noChangeArrowheads="1"/>
          </p:cNvSpPr>
          <p:nvPr/>
        </p:nvSpPr>
        <p:spPr bwMode="auto">
          <a:xfrm>
            <a:off x="3200400" y="30480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35900" name="Oval 60"/>
          <p:cNvSpPr>
            <a:spLocks noChangeArrowheads="1"/>
          </p:cNvSpPr>
          <p:nvPr/>
        </p:nvSpPr>
        <p:spPr bwMode="auto">
          <a:xfrm>
            <a:off x="4648200" y="28194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35901" name="Oval 61"/>
          <p:cNvSpPr>
            <a:spLocks noChangeArrowheads="1"/>
          </p:cNvSpPr>
          <p:nvPr/>
        </p:nvSpPr>
        <p:spPr bwMode="auto">
          <a:xfrm>
            <a:off x="3733800" y="19812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35902" name="Oval 62"/>
          <p:cNvSpPr>
            <a:spLocks noChangeArrowheads="1"/>
          </p:cNvSpPr>
          <p:nvPr/>
        </p:nvSpPr>
        <p:spPr bwMode="auto">
          <a:xfrm>
            <a:off x="5029200" y="14478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35903" name="AutoShape 63"/>
          <p:cNvCxnSpPr>
            <a:cxnSpLocks noChangeShapeType="1"/>
            <a:stCxn id="35898" idx="7"/>
            <a:endCxn id="35902" idx="2"/>
          </p:cNvCxnSpPr>
          <p:nvPr/>
        </p:nvCxnSpPr>
        <p:spPr bwMode="auto">
          <a:xfrm flipV="1">
            <a:off x="3297238" y="1638301"/>
            <a:ext cx="1731962" cy="169863"/>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4" name="AutoShape 64"/>
          <p:cNvCxnSpPr>
            <a:cxnSpLocks noChangeShapeType="1"/>
            <a:stCxn id="35901" idx="6"/>
            <a:endCxn id="35902" idx="3"/>
          </p:cNvCxnSpPr>
          <p:nvPr/>
        </p:nvCxnSpPr>
        <p:spPr bwMode="auto">
          <a:xfrm flipV="1">
            <a:off x="4114801" y="1773238"/>
            <a:ext cx="969963" cy="39846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5" name="AutoShape 65"/>
          <p:cNvCxnSpPr>
            <a:cxnSpLocks noChangeShapeType="1"/>
            <a:stCxn id="35898" idx="4"/>
            <a:endCxn id="35899" idx="0"/>
          </p:cNvCxnSpPr>
          <p:nvPr/>
        </p:nvCxnSpPr>
        <p:spPr bwMode="auto">
          <a:xfrm>
            <a:off x="3162300" y="2133600"/>
            <a:ext cx="228600" cy="9144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6" name="AutoShape 66"/>
          <p:cNvCxnSpPr>
            <a:cxnSpLocks noChangeShapeType="1"/>
            <a:stCxn id="35898" idx="5"/>
            <a:endCxn id="35901" idx="2"/>
          </p:cNvCxnSpPr>
          <p:nvPr/>
        </p:nvCxnSpPr>
        <p:spPr bwMode="auto">
          <a:xfrm>
            <a:off x="3297238" y="2078038"/>
            <a:ext cx="436562" cy="93662"/>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7" name="AutoShape 67"/>
          <p:cNvCxnSpPr>
            <a:cxnSpLocks noChangeShapeType="1"/>
            <a:stCxn id="35899" idx="7"/>
            <a:endCxn id="35901" idx="3"/>
          </p:cNvCxnSpPr>
          <p:nvPr/>
        </p:nvCxnSpPr>
        <p:spPr bwMode="auto">
          <a:xfrm flipV="1">
            <a:off x="3525839" y="2306639"/>
            <a:ext cx="263525" cy="7969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8" name="AutoShape 68"/>
          <p:cNvCxnSpPr>
            <a:cxnSpLocks noChangeShapeType="1"/>
            <a:stCxn id="35901" idx="5"/>
            <a:endCxn id="35900" idx="1"/>
          </p:cNvCxnSpPr>
          <p:nvPr/>
        </p:nvCxnSpPr>
        <p:spPr bwMode="auto">
          <a:xfrm>
            <a:off x="4059239" y="2306639"/>
            <a:ext cx="644525" cy="5683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9" name="AutoShape 69"/>
          <p:cNvCxnSpPr>
            <a:cxnSpLocks noChangeShapeType="1"/>
            <a:stCxn id="35902" idx="4"/>
            <a:endCxn id="35900" idx="0"/>
          </p:cNvCxnSpPr>
          <p:nvPr/>
        </p:nvCxnSpPr>
        <p:spPr bwMode="auto">
          <a:xfrm flipH="1">
            <a:off x="4838700" y="1828800"/>
            <a:ext cx="381000" cy="990600"/>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0" name="AutoShape 70"/>
          <p:cNvCxnSpPr>
            <a:cxnSpLocks noChangeShapeType="1"/>
            <a:stCxn id="35900" idx="2"/>
            <a:endCxn id="35899" idx="6"/>
          </p:cNvCxnSpPr>
          <p:nvPr/>
        </p:nvCxnSpPr>
        <p:spPr bwMode="auto">
          <a:xfrm flipH="1">
            <a:off x="3581400" y="3009900"/>
            <a:ext cx="10668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1" name="Text Box 71"/>
          <p:cNvSpPr txBox="1">
            <a:spLocks noChangeArrowheads="1"/>
          </p:cNvSpPr>
          <p:nvPr/>
        </p:nvSpPr>
        <p:spPr bwMode="auto">
          <a:xfrm>
            <a:off x="3413125" y="18049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35912" name="Text Box 72"/>
          <p:cNvSpPr txBox="1">
            <a:spLocks noChangeArrowheads="1"/>
          </p:cNvSpPr>
          <p:nvPr/>
        </p:nvSpPr>
        <p:spPr bwMode="auto">
          <a:xfrm>
            <a:off x="3429000" y="2376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35913" name="Text Box 73"/>
          <p:cNvSpPr txBox="1">
            <a:spLocks noChangeArrowheads="1"/>
          </p:cNvSpPr>
          <p:nvPr/>
        </p:nvSpPr>
        <p:spPr bwMode="auto">
          <a:xfrm>
            <a:off x="2990850" y="2376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35914" name="Text Box 74"/>
          <p:cNvSpPr txBox="1">
            <a:spLocks noChangeArrowheads="1"/>
          </p:cNvSpPr>
          <p:nvPr/>
        </p:nvSpPr>
        <p:spPr bwMode="auto">
          <a:xfrm>
            <a:off x="3956050" y="13716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35915" name="Text Box 75"/>
          <p:cNvSpPr txBox="1">
            <a:spLocks noChangeArrowheads="1"/>
          </p:cNvSpPr>
          <p:nvPr/>
        </p:nvSpPr>
        <p:spPr bwMode="auto">
          <a:xfrm>
            <a:off x="4260850" y="1766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35916" name="Text Box 76"/>
          <p:cNvSpPr txBox="1">
            <a:spLocks noChangeArrowheads="1"/>
          </p:cNvSpPr>
          <p:nvPr/>
        </p:nvSpPr>
        <p:spPr bwMode="auto">
          <a:xfrm>
            <a:off x="4260850" y="2224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35917" name="Text Box 77"/>
          <p:cNvSpPr txBox="1">
            <a:spLocks noChangeArrowheads="1"/>
          </p:cNvSpPr>
          <p:nvPr/>
        </p:nvSpPr>
        <p:spPr bwMode="auto">
          <a:xfrm>
            <a:off x="3956050" y="2833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35918" name="Text Box 78"/>
          <p:cNvSpPr txBox="1">
            <a:spLocks noChangeArrowheads="1"/>
          </p:cNvSpPr>
          <p:nvPr/>
        </p:nvSpPr>
        <p:spPr bwMode="auto">
          <a:xfrm>
            <a:off x="5029200" y="2224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35922" name="Line 82"/>
          <p:cNvSpPr>
            <a:spLocks noChangeShapeType="1"/>
          </p:cNvSpPr>
          <p:nvPr/>
        </p:nvSpPr>
        <p:spPr bwMode="auto">
          <a:xfrm>
            <a:off x="6629400" y="1981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951" name="Line 111"/>
          <p:cNvSpPr>
            <a:spLocks noChangeShapeType="1"/>
          </p:cNvSpPr>
          <p:nvPr/>
        </p:nvSpPr>
        <p:spPr bwMode="auto">
          <a:xfrm>
            <a:off x="7391400" y="1981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952" name="Line 112"/>
          <p:cNvSpPr>
            <a:spLocks noChangeShapeType="1"/>
          </p:cNvSpPr>
          <p:nvPr/>
        </p:nvSpPr>
        <p:spPr bwMode="auto">
          <a:xfrm>
            <a:off x="8229600" y="1981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953" name="Line 113"/>
          <p:cNvSpPr>
            <a:spLocks noChangeShapeType="1"/>
          </p:cNvSpPr>
          <p:nvPr/>
        </p:nvSpPr>
        <p:spPr bwMode="auto">
          <a:xfrm>
            <a:off x="8991600" y="1981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35954" name="Line 114"/>
          <p:cNvSpPr>
            <a:spLocks noChangeShapeType="1"/>
          </p:cNvSpPr>
          <p:nvPr/>
        </p:nvSpPr>
        <p:spPr bwMode="auto">
          <a:xfrm>
            <a:off x="6705600" y="2362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2121256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Oval 38"/>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19" name="Oval 39"/>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9220" name="AutoShape 40"/>
          <p:cNvCxnSpPr>
            <a:cxnSpLocks noChangeShapeType="1"/>
            <a:stCxn id="9218" idx="6"/>
            <a:endCxn id="9219"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1" name="Text Box 41"/>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9222" name="Oval 42"/>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23" name="Oval 43"/>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24" name="Oval 44"/>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25" name="Oval 45"/>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26" name="Oval 46"/>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9227" name="AutoShape 49"/>
          <p:cNvCxnSpPr>
            <a:cxnSpLocks noChangeShapeType="1"/>
            <a:stCxn id="9218" idx="3"/>
            <a:endCxn id="9223" idx="7"/>
          </p:cNvCxnSpPr>
          <p:nvPr/>
        </p:nvCxnSpPr>
        <p:spPr bwMode="auto">
          <a:xfrm flipH="1">
            <a:off x="2676525" y="2447925"/>
            <a:ext cx="666750" cy="1200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8" name="AutoShape 50"/>
          <p:cNvCxnSpPr>
            <a:cxnSpLocks noChangeShapeType="1"/>
            <a:stCxn id="9223" idx="5"/>
            <a:endCxn id="9224" idx="1"/>
          </p:cNvCxnSpPr>
          <p:nvPr/>
        </p:nvCxnSpPr>
        <p:spPr bwMode="auto">
          <a:xfrm>
            <a:off x="2676525" y="3971925"/>
            <a:ext cx="819150" cy="1809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9" name="AutoShape 51"/>
          <p:cNvCxnSpPr>
            <a:cxnSpLocks noChangeShapeType="1"/>
            <a:stCxn id="9224" idx="7"/>
            <a:endCxn id="9226"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0" name="AutoShape 52"/>
          <p:cNvCxnSpPr>
            <a:cxnSpLocks noChangeShapeType="1"/>
            <a:stCxn id="9225" idx="3"/>
            <a:endCxn id="9226"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1" name="AutoShape 53"/>
          <p:cNvCxnSpPr>
            <a:cxnSpLocks noChangeShapeType="1"/>
            <a:stCxn id="9222" idx="4"/>
            <a:endCxn id="9226"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2" name="AutoShape 54"/>
          <p:cNvCxnSpPr>
            <a:cxnSpLocks noChangeShapeType="1"/>
            <a:stCxn id="9218" idx="4"/>
            <a:endCxn id="9224" idx="0"/>
          </p:cNvCxnSpPr>
          <p:nvPr/>
        </p:nvCxnSpPr>
        <p:spPr bwMode="auto">
          <a:xfrm>
            <a:off x="3505200" y="2514600"/>
            <a:ext cx="152400" cy="3200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3" name="AutoShape 55"/>
          <p:cNvCxnSpPr>
            <a:cxnSpLocks noChangeShapeType="1"/>
            <a:stCxn id="9219" idx="3"/>
            <a:endCxn id="9222"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4" name="AutoShape 56"/>
          <p:cNvCxnSpPr>
            <a:cxnSpLocks noChangeShapeType="1"/>
            <a:stCxn id="9219" idx="4"/>
            <a:endCxn id="9225"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35" name="Rectangle 90"/>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36" name="Oval 9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37" name="Oval 9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9238" name="Oval 9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9239" name="AutoShape 95"/>
          <p:cNvCxnSpPr>
            <a:cxnSpLocks noChangeShapeType="1"/>
            <a:stCxn id="9224" idx="6"/>
            <a:endCxn id="9236"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0" name="AutoShape 96"/>
          <p:cNvCxnSpPr>
            <a:cxnSpLocks noChangeShapeType="1"/>
            <a:stCxn id="9224" idx="2"/>
            <a:endCxn id="9237"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1" name="AutoShape 98"/>
          <p:cNvCxnSpPr>
            <a:cxnSpLocks noChangeShapeType="1"/>
            <a:stCxn id="9223" idx="1"/>
            <a:endCxn id="9238"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2" name="AutoShape 99"/>
          <p:cNvCxnSpPr>
            <a:cxnSpLocks noChangeShapeType="1"/>
            <a:stCxn id="9236" idx="1"/>
            <a:endCxn id="9226"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3" name="AutoShape 100"/>
          <p:cNvCxnSpPr>
            <a:cxnSpLocks noChangeShapeType="1"/>
            <a:stCxn id="9225" idx="4"/>
            <a:endCxn id="9236"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44" name="AutoShape 101"/>
          <p:cNvCxnSpPr>
            <a:cxnSpLocks noChangeShapeType="1"/>
            <a:stCxn id="9238" idx="7"/>
            <a:endCxn id="9218"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45" name="Text Box 103"/>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9246" name="Text Box 104"/>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9247" name="Text Box 105"/>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9248" name="Text Box 107"/>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9249" name="Text Box 108"/>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9250" name="Text Box 109"/>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9251" name="Text Box 110"/>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9252" name="Text Box 111"/>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9253" name="Text Box 112"/>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9254" name="Text Box 113"/>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9255" name="Text Box 114"/>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9256" name="Text Box 116"/>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9257" name="Text Box 117"/>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9258" name="Text Box 118"/>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9259" name="Text Box 119"/>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9260" name="Text Box 120"/>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9261" name="Text Box 121"/>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9262" name="Text Box 122"/>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9263" name="Text Box 123"/>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9264" name="Text Box 124"/>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9265" name="Text Box 125"/>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9266" name="Text Box 126"/>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9267" name="Text Box 127"/>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9268" name="Text Box 128"/>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9269" name="Text Box 129"/>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9270" name="AutoShape 162"/>
          <p:cNvCxnSpPr>
            <a:cxnSpLocks noChangeShapeType="1"/>
            <a:stCxn id="9223" idx="4"/>
            <a:endCxn id="9237" idx="0"/>
          </p:cNvCxnSpPr>
          <p:nvPr/>
        </p:nvCxnSpPr>
        <p:spPr bwMode="auto">
          <a:xfrm>
            <a:off x="2514600" y="4038600"/>
            <a:ext cx="152400" cy="1219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71" name="Text Box 163"/>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dirty="0" smtClean="0">
                <a:latin typeface="+mn-lt"/>
              </a:rPr>
              <a:t>Graph</a:t>
            </a:r>
            <a:endParaRPr lang="en-US" altLang="el-GR" sz="2400" dirty="0">
              <a:latin typeface="+mn-lt"/>
            </a:endParaRPr>
          </a:p>
        </p:txBody>
      </p:sp>
    </p:spTree>
    <p:extLst>
      <p:ext uri="{BB962C8B-B14F-4D97-AF65-F5344CB8AC3E}">
        <p14:creationId xmlns:p14="http://schemas.microsoft.com/office/powerpoint/2010/main" val="19402836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p:cNvSpPr>
            <a:spLocks noChangeAspect="1" noChangeArrowheads="1"/>
          </p:cNvSpPr>
          <p:nvPr/>
        </p:nvSpPr>
        <p:spPr bwMode="auto">
          <a:xfrm>
            <a:off x="83820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43" name="Oval 3"/>
          <p:cNvSpPr>
            <a:spLocks noChangeArrowheads="1"/>
          </p:cNvSpPr>
          <p:nvPr/>
        </p:nvSpPr>
        <p:spPr bwMode="auto">
          <a:xfrm>
            <a:off x="99822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44" name="AutoShape 4"/>
          <p:cNvCxnSpPr>
            <a:cxnSpLocks noChangeShapeType="1"/>
            <a:stCxn id="10242" idx="6"/>
            <a:endCxn id="10243" idx="2"/>
          </p:cNvCxnSpPr>
          <p:nvPr/>
        </p:nvCxnSpPr>
        <p:spPr bwMode="auto">
          <a:xfrm>
            <a:off x="8839200" y="762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5" name="Text Box 5"/>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0246" name="Oval 6"/>
          <p:cNvSpPr>
            <a:spLocks noChangeAspect="1" noChangeArrowheads="1"/>
          </p:cNvSpPr>
          <p:nvPr/>
        </p:nvSpPr>
        <p:spPr bwMode="auto">
          <a:xfrm>
            <a:off x="8382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47" name="Oval 7"/>
          <p:cNvSpPr>
            <a:spLocks noChangeArrowheads="1"/>
          </p:cNvSpPr>
          <p:nvPr/>
        </p:nvSpPr>
        <p:spPr bwMode="auto">
          <a:xfrm>
            <a:off x="9982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48" name="AutoShape 8"/>
          <p:cNvCxnSpPr>
            <a:cxnSpLocks noChangeShapeType="1"/>
            <a:stCxn id="10246" idx="6"/>
            <a:endCxn id="10247" idx="2"/>
          </p:cNvCxnSpPr>
          <p:nvPr/>
        </p:nvCxnSpPr>
        <p:spPr bwMode="auto">
          <a:xfrm>
            <a:off x="8839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49" name="Text Box 9"/>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250" name="Oval 10"/>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51" name="Oval 11"/>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52" name="AutoShape 12"/>
          <p:cNvCxnSpPr>
            <a:cxnSpLocks noChangeShapeType="1"/>
            <a:stCxn id="10250" idx="6"/>
            <a:endCxn id="10251"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3" name="Text Box 13"/>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0254" name="Oval 14"/>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55" name="Oval 15"/>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56" name="AutoShape 16"/>
          <p:cNvCxnSpPr>
            <a:cxnSpLocks noChangeShapeType="1"/>
            <a:stCxn id="10254" idx="6"/>
            <a:endCxn id="10255"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57" name="Text Box 17"/>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0258" name="Oval 18"/>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59" name="Oval 19"/>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60" name="AutoShape 20"/>
          <p:cNvCxnSpPr>
            <a:cxnSpLocks noChangeShapeType="1"/>
            <a:stCxn id="10258" idx="6"/>
            <a:endCxn id="10259"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1" name="Text Box 21"/>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0262" name="Oval 22"/>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63" name="Oval 23"/>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64" name="AutoShape 24"/>
          <p:cNvCxnSpPr>
            <a:cxnSpLocks noChangeShapeType="1"/>
            <a:stCxn id="10262" idx="6"/>
            <a:endCxn id="10263"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5" name="Text Box 25"/>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0266" name="Oval 2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67" name="Oval 2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68" name="AutoShape 28"/>
          <p:cNvCxnSpPr>
            <a:cxnSpLocks noChangeShapeType="1"/>
            <a:stCxn id="10266" idx="6"/>
            <a:endCxn id="10267"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69" name="Text Box 2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270" name="Oval 30"/>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71" name="Oval 31"/>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72" name="AutoShape 32"/>
          <p:cNvCxnSpPr>
            <a:cxnSpLocks noChangeShapeType="1"/>
            <a:stCxn id="10270" idx="6"/>
            <a:endCxn id="10271"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3" name="Text Box 33"/>
          <p:cNvSpPr txBox="1">
            <a:spLocks noChangeArrowheads="1"/>
          </p:cNvSpPr>
          <p:nvPr/>
        </p:nvSpPr>
        <p:spPr bwMode="auto">
          <a:xfrm>
            <a:off x="9296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0274" name="Oval 34"/>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75" name="Oval 35"/>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76" name="AutoShape 36"/>
          <p:cNvCxnSpPr>
            <a:cxnSpLocks noChangeShapeType="1"/>
            <a:stCxn id="10274" idx="6"/>
            <a:endCxn id="10275"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77" name="Text Box 37"/>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278" name="Oval 38"/>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79" name="Oval 39"/>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80" name="Oval 40"/>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81" name="Oval 41"/>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82" name="Oval 42"/>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83" name="AutoShape 43"/>
          <p:cNvCxnSpPr>
            <a:cxnSpLocks noChangeShapeType="1"/>
            <a:stCxn id="10274" idx="3"/>
            <a:endCxn id="10279"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4" name="AutoShape 44"/>
          <p:cNvCxnSpPr>
            <a:cxnSpLocks noChangeShapeType="1"/>
            <a:stCxn id="10279" idx="5"/>
            <a:endCxn id="10280"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5" name="AutoShape 45"/>
          <p:cNvCxnSpPr>
            <a:cxnSpLocks noChangeShapeType="1"/>
            <a:stCxn id="10280" idx="7"/>
            <a:endCxn id="10282"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6" name="AutoShape 46"/>
          <p:cNvCxnSpPr>
            <a:cxnSpLocks noChangeShapeType="1"/>
            <a:stCxn id="10281" idx="3"/>
            <a:endCxn id="10282"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7" name="AutoShape 47"/>
          <p:cNvCxnSpPr>
            <a:cxnSpLocks noChangeShapeType="1"/>
            <a:stCxn id="10278" idx="4"/>
            <a:endCxn id="10282"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8" name="AutoShape 48"/>
          <p:cNvCxnSpPr>
            <a:cxnSpLocks noChangeShapeType="1"/>
            <a:stCxn id="10274" idx="4"/>
            <a:endCxn id="10280"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89" name="AutoShape 49"/>
          <p:cNvCxnSpPr>
            <a:cxnSpLocks noChangeShapeType="1"/>
            <a:stCxn id="10275" idx="3"/>
            <a:endCxn id="10278"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90" name="AutoShape 50"/>
          <p:cNvCxnSpPr>
            <a:cxnSpLocks noChangeShapeType="1"/>
            <a:stCxn id="10275" idx="4"/>
            <a:endCxn id="10281"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1" name="Oval 51"/>
          <p:cNvSpPr>
            <a:spLocks noChangeAspect="1" noChangeArrowheads="1"/>
          </p:cNvSpPr>
          <p:nvPr/>
        </p:nvSpPr>
        <p:spPr bwMode="auto">
          <a:xfrm>
            <a:off x="60960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92" name="Oval 52"/>
          <p:cNvSpPr>
            <a:spLocks noChangeArrowheads="1"/>
          </p:cNvSpPr>
          <p:nvPr/>
        </p:nvSpPr>
        <p:spPr bwMode="auto">
          <a:xfrm>
            <a:off x="76962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93" name="AutoShape 53"/>
          <p:cNvCxnSpPr>
            <a:cxnSpLocks noChangeShapeType="1"/>
            <a:stCxn id="10291" idx="6"/>
            <a:endCxn id="10292" idx="2"/>
          </p:cNvCxnSpPr>
          <p:nvPr/>
        </p:nvCxnSpPr>
        <p:spPr bwMode="auto">
          <a:xfrm>
            <a:off x="6553200" y="762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4" name="Text Box 54"/>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295" name="Oval 55"/>
          <p:cNvSpPr>
            <a:spLocks noChangeAspect="1" noChangeArrowheads="1"/>
          </p:cNvSpPr>
          <p:nvPr/>
        </p:nvSpPr>
        <p:spPr bwMode="auto">
          <a:xfrm>
            <a:off x="6096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296" name="Oval 56"/>
          <p:cNvSpPr>
            <a:spLocks noChangeArrowheads="1"/>
          </p:cNvSpPr>
          <p:nvPr/>
        </p:nvSpPr>
        <p:spPr bwMode="auto">
          <a:xfrm>
            <a:off x="7696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297" name="AutoShape 57"/>
          <p:cNvCxnSpPr>
            <a:cxnSpLocks noChangeShapeType="1"/>
            <a:stCxn id="10295" idx="6"/>
            <a:endCxn id="10296" idx="2"/>
          </p:cNvCxnSpPr>
          <p:nvPr/>
        </p:nvCxnSpPr>
        <p:spPr bwMode="auto">
          <a:xfrm>
            <a:off x="6553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298" name="Text Box 58"/>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299" name="Oval 59"/>
          <p:cNvSpPr>
            <a:spLocks noChangeAspect="1" noChangeArrowheads="1"/>
          </p:cNvSpPr>
          <p:nvPr/>
        </p:nvSpPr>
        <p:spPr bwMode="auto">
          <a:xfrm>
            <a:off x="6096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00" name="Oval 60"/>
          <p:cNvSpPr>
            <a:spLocks noChangeArrowheads="1"/>
          </p:cNvSpPr>
          <p:nvPr/>
        </p:nvSpPr>
        <p:spPr bwMode="auto">
          <a:xfrm>
            <a:off x="7696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01" name="AutoShape 61"/>
          <p:cNvCxnSpPr>
            <a:cxnSpLocks noChangeShapeType="1"/>
            <a:stCxn id="10299" idx="6"/>
            <a:endCxn id="10300" idx="2"/>
          </p:cNvCxnSpPr>
          <p:nvPr/>
        </p:nvCxnSpPr>
        <p:spPr bwMode="auto">
          <a:xfrm>
            <a:off x="6553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02" name="Text Box 62"/>
          <p:cNvSpPr txBox="1">
            <a:spLocks noChangeArrowheads="1"/>
          </p:cNvSpPr>
          <p:nvPr/>
        </p:nvSpPr>
        <p:spPr bwMode="auto">
          <a:xfrm>
            <a:off x="7010400" y="20574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0303"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04"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05" name="AutoShape 65"/>
          <p:cNvCxnSpPr>
            <a:cxnSpLocks noChangeShapeType="1"/>
            <a:stCxn id="10303" idx="6"/>
            <a:endCxn id="10304"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06"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0307" name="Oval 67"/>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08" name="Oval 68"/>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09" name="AutoShape 69"/>
          <p:cNvCxnSpPr>
            <a:cxnSpLocks noChangeShapeType="1"/>
            <a:stCxn id="10307" idx="6"/>
            <a:endCxn id="10308"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0" name="Text Box 70"/>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0311" name="Oval 71"/>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12" name="Oval 72"/>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13" name="AutoShape 73"/>
          <p:cNvCxnSpPr>
            <a:cxnSpLocks noChangeShapeType="1"/>
            <a:stCxn id="10311" idx="6"/>
            <a:endCxn id="10312"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4" name="Text Box 74"/>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0315" name="Oval 75"/>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16" name="Oval 76"/>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17" name="AutoShape 77"/>
          <p:cNvCxnSpPr>
            <a:cxnSpLocks noChangeShapeType="1"/>
            <a:stCxn id="10315" idx="6"/>
            <a:endCxn id="10316"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18" name="Text Box 78"/>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0319" name="Oval 79"/>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20" name="Oval 80"/>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21" name="AutoShape 81"/>
          <p:cNvCxnSpPr>
            <a:cxnSpLocks noChangeShapeType="1"/>
            <a:stCxn id="10319" idx="6"/>
            <a:endCxn id="10320"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22" name="Text Box 82"/>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0323" name="Rectangle 83"/>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24" name="Oval 84"/>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25" name="Oval 85"/>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0326" name="Oval 86"/>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0327" name="AutoShape 87"/>
          <p:cNvCxnSpPr>
            <a:cxnSpLocks noChangeShapeType="1"/>
            <a:stCxn id="10280" idx="6"/>
            <a:endCxn id="10324"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28" name="AutoShape 88"/>
          <p:cNvCxnSpPr>
            <a:cxnSpLocks noChangeShapeType="1"/>
            <a:stCxn id="10280" idx="2"/>
            <a:endCxn id="10325"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29" name="AutoShape 89"/>
          <p:cNvCxnSpPr>
            <a:cxnSpLocks noChangeShapeType="1"/>
            <a:stCxn id="10279" idx="1"/>
            <a:endCxn id="10326"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30" name="AutoShape 90"/>
          <p:cNvCxnSpPr>
            <a:cxnSpLocks noChangeShapeType="1"/>
            <a:stCxn id="10324" idx="1"/>
            <a:endCxn id="10282"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31" name="AutoShape 91"/>
          <p:cNvCxnSpPr>
            <a:cxnSpLocks noChangeShapeType="1"/>
            <a:stCxn id="10281" idx="4"/>
            <a:endCxn id="10324"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32" name="AutoShape 92"/>
          <p:cNvCxnSpPr>
            <a:cxnSpLocks noChangeShapeType="1"/>
            <a:stCxn id="10326" idx="7"/>
            <a:endCxn id="10274"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33" name="Text Box 93"/>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0334" name="Text Box 94"/>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0335" name="Text Box 95"/>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0336" name="Text Box 96"/>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0337" name="Text Box 97"/>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0338" name="Text Box 98"/>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0339" name="Text Box 99"/>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0340" name="Text Box 100"/>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0341" name="Text Box 101"/>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342" name="Text Box 102"/>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0343" name="Text Box 103"/>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0344" name="Text Box 104"/>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0345" name="Text Box 105"/>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346" name="Text Box 106"/>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0347" name="Text Box 107"/>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0348" name="Text Box 108"/>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0349" name="Text Box 109"/>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0350" name="Text Box 110"/>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0351" name="Text Box 111"/>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0352" name="Text Box 112"/>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0353" name="Text Box 113"/>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0354" name="Text Box 114"/>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0355" name="Text Box 115"/>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0356" name="Text Box 116"/>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0357" name="Text Box 117"/>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0358" name="Text Box 118"/>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0359" name="Text Box 119"/>
          <p:cNvSpPr txBox="1">
            <a:spLocks noChangeArrowheads="1"/>
          </p:cNvSpPr>
          <p:nvPr/>
        </p:nvSpPr>
        <p:spPr bwMode="auto">
          <a:xfrm>
            <a:off x="8458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0360" name="Text Box 120"/>
          <p:cNvSpPr txBox="1">
            <a:spLocks noChangeArrowheads="1"/>
          </p:cNvSpPr>
          <p:nvPr/>
        </p:nvSpPr>
        <p:spPr bwMode="auto">
          <a:xfrm>
            <a:off x="77724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0361" name="Text Box 121"/>
          <p:cNvSpPr txBox="1">
            <a:spLocks noChangeArrowheads="1"/>
          </p:cNvSpPr>
          <p:nvPr/>
        </p:nvSpPr>
        <p:spPr bwMode="auto">
          <a:xfrm>
            <a:off x="10058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0362" name="Text Box 122"/>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0363" name="Text Box 123"/>
          <p:cNvSpPr txBox="1">
            <a:spLocks noChangeArrowheads="1"/>
          </p:cNvSpPr>
          <p:nvPr/>
        </p:nvSpPr>
        <p:spPr bwMode="auto">
          <a:xfrm>
            <a:off x="8458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0364" name="Text Box 124"/>
          <p:cNvSpPr txBox="1">
            <a:spLocks noChangeArrowheads="1"/>
          </p:cNvSpPr>
          <p:nvPr/>
        </p:nvSpPr>
        <p:spPr bwMode="auto">
          <a:xfrm>
            <a:off x="61722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0365" name="Text Box 125"/>
          <p:cNvSpPr txBox="1">
            <a:spLocks noChangeArrowheads="1"/>
          </p:cNvSpPr>
          <p:nvPr/>
        </p:nvSpPr>
        <p:spPr bwMode="auto">
          <a:xfrm>
            <a:off x="77724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0366" name="Text Box 126"/>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0367" name="Text Box 127"/>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0368" name="Text Box 128"/>
          <p:cNvSpPr txBox="1">
            <a:spLocks noChangeArrowheads="1"/>
          </p:cNvSpPr>
          <p:nvPr/>
        </p:nvSpPr>
        <p:spPr bwMode="auto">
          <a:xfrm>
            <a:off x="84582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0369" name="Text Box 129"/>
          <p:cNvSpPr txBox="1">
            <a:spLocks noChangeArrowheads="1"/>
          </p:cNvSpPr>
          <p:nvPr/>
        </p:nvSpPr>
        <p:spPr bwMode="auto">
          <a:xfrm>
            <a:off x="6172201" y="2819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0370" name="Text Box 130"/>
          <p:cNvSpPr txBox="1">
            <a:spLocks noChangeArrowheads="1"/>
          </p:cNvSpPr>
          <p:nvPr/>
        </p:nvSpPr>
        <p:spPr bwMode="auto">
          <a:xfrm>
            <a:off x="10058400" y="2133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0371" name="Text Box 131"/>
          <p:cNvSpPr txBox="1">
            <a:spLocks noChangeArrowheads="1"/>
          </p:cNvSpPr>
          <p:nvPr/>
        </p:nvSpPr>
        <p:spPr bwMode="auto">
          <a:xfrm>
            <a:off x="7772401" y="2819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0372" name="Text Box 132"/>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0373" name="Text Box 133"/>
          <p:cNvSpPr txBox="1">
            <a:spLocks noChangeArrowheads="1"/>
          </p:cNvSpPr>
          <p:nvPr/>
        </p:nvSpPr>
        <p:spPr bwMode="auto">
          <a:xfrm>
            <a:off x="8458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0374" name="Text Box 134"/>
          <p:cNvSpPr txBox="1">
            <a:spLocks noChangeArrowheads="1"/>
          </p:cNvSpPr>
          <p:nvPr/>
        </p:nvSpPr>
        <p:spPr bwMode="auto">
          <a:xfrm>
            <a:off x="100584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0375" name="Text Box 135"/>
          <p:cNvSpPr txBox="1">
            <a:spLocks noChangeArrowheads="1"/>
          </p:cNvSpPr>
          <p:nvPr/>
        </p:nvSpPr>
        <p:spPr bwMode="auto">
          <a:xfrm>
            <a:off x="7772400" y="3581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0376" name="Text Box 136"/>
          <p:cNvSpPr txBox="1">
            <a:spLocks noChangeArrowheads="1"/>
          </p:cNvSpPr>
          <p:nvPr/>
        </p:nvSpPr>
        <p:spPr bwMode="auto">
          <a:xfrm>
            <a:off x="8458200" y="35814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0377" name="Text Box 137"/>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0378" name="Text Box 138"/>
          <p:cNvSpPr txBox="1">
            <a:spLocks noChangeArrowheads="1"/>
          </p:cNvSpPr>
          <p:nvPr/>
        </p:nvSpPr>
        <p:spPr bwMode="auto">
          <a:xfrm>
            <a:off x="6172201" y="4343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0379" name="Text Box 139"/>
          <p:cNvSpPr txBox="1">
            <a:spLocks noChangeArrowheads="1"/>
          </p:cNvSpPr>
          <p:nvPr/>
        </p:nvSpPr>
        <p:spPr bwMode="auto">
          <a:xfrm>
            <a:off x="8458201" y="4343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0380" name="Text Box 140"/>
          <p:cNvSpPr txBox="1">
            <a:spLocks noChangeArrowheads="1"/>
          </p:cNvSpPr>
          <p:nvPr/>
        </p:nvSpPr>
        <p:spPr bwMode="auto">
          <a:xfrm>
            <a:off x="77724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0381" name="Text Box 141"/>
          <p:cNvSpPr txBox="1">
            <a:spLocks noChangeArrowheads="1"/>
          </p:cNvSpPr>
          <p:nvPr/>
        </p:nvSpPr>
        <p:spPr bwMode="auto">
          <a:xfrm>
            <a:off x="10058400" y="4343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0382" name="Text Box 142"/>
          <p:cNvSpPr txBox="1">
            <a:spLocks noChangeArrowheads="1"/>
          </p:cNvSpPr>
          <p:nvPr/>
        </p:nvSpPr>
        <p:spPr bwMode="auto">
          <a:xfrm>
            <a:off x="6172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0383" name="Text Box 143"/>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0384" name="Text Box 144"/>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0385" name="Text Box 145"/>
          <p:cNvSpPr txBox="1">
            <a:spLocks noChangeArrowheads="1"/>
          </p:cNvSpPr>
          <p:nvPr/>
        </p:nvSpPr>
        <p:spPr bwMode="auto">
          <a:xfrm>
            <a:off x="10058400" y="5105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0386" name="Text Box 146"/>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0387" name="Text Box 14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0388" name="Text Box 148"/>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0389" name="Text Box 149"/>
          <p:cNvSpPr txBox="1">
            <a:spLocks noChangeArrowheads="1"/>
          </p:cNvSpPr>
          <p:nvPr/>
        </p:nvSpPr>
        <p:spPr bwMode="auto">
          <a:xfrm>
            <a:off x="8458200" y="5867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0390" name="AutoShape 150"/>
          <p:cNvCxnSpPr>
            <a:cxnSpLocks noChangeShapeType="1"/>
            <a:stCxn id="10279" idx="4"/>
            <a:endCxn id="10325"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569696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Oval 10"/>
          <p:cNvSpPr>
            <a:spLocks noChangeAspect="1" noChangeArrowheads="1"/>
          </p:cNvSpPr>
          <p:nvPr/>
        </p:nvSpPr>
        <p:spPr bwMode="auto">
          <a:xfrm>
            <a:off x="6096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67" name="Oval 11"/>
          <p:cNvSpPr>
            <a:spLocks noChangeArrowheads="1"/>
          </p:cNvSpPr>
          <p:nvPr/>
        </p:nvSpPr>
        <p:spPr bwMode="auto">
          <a:xfrm>
            <a:off x="7696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68" name="AutoShape 12"/>
          <p:cNvCxnSpPr>
            <a:cxnSpLocks noChangeShapeType="1"/>
            <a:stCxn id="11266" idx="6"/>
            <a:endCxn id="11267" idx="2"/>
          </p:cNvCxnSpPr>
          <p:nvPr/>
        </p:nvCxnSpPr>
        <p:spPr bwMode="auto">
          <a:xfrm>
            <a:off x="6553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69" name="Text Box 13"/>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1270" name="Oval 14"/>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71" name="Oval 15"/>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72" name="AutoShape 16"/>
          <p:cNvCxnSpPr>
            <a:cxnSpLocks noChangeShapeType="1"/>
            <a:stCxn id="11270" idx="6"/>
            <a:endCxn id="11271"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3" name="Text Box 17"/>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1274" name="Oval 18"/>
          <p:cNvSpPr>
            <a:spLocks noChangeAspect="1" noChangeArrowheads="1"/>
          </p:cNvSpPr>
          <p:nvPr/>
        </p:nvSpPr>
        <p:spPr bwMode="auto">
          <a:xfrm>
            <a:off x="8382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75" name="Oval 19"/>
          <p:cNvSpPr>
            <a:spLocks noChangeArrowheads="1"/>
          </p:cNvSpPr>
          <p:nvPr/>
        </p:nvSpPr>
        <p:spPr bwMode="auto">
          <a:xfrm>
            <a:off x="9982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76" name="AutoShape 20"/>
          <p:cNvCxnSpPr>
            <a:cxnSpLocks noChangeShapeType="1"/>
            <a:stCxn id="11274" idx="6"/>
            <a:endCxn id="11275" idx="2"/>
          </p:cNvCxnSpPr>
          <p:nvPr/>
        </p:nvCxnSpPr>
        <p:spPr bwMode="auto">
          <a:xfrm>
            <a:off x="8839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77" name="Text Box 21"/>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1278" name="Oval 22"/>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79" name="Oval 23"/>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80" name="AutoShape 24"/>
          <p:cNvCxnSpPr>
            <a:cxnSpLocks noChangeShapeType="1"/>
            <a:stCxn id="11278" idx="6"/>
            <a:endCxn id="11279"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1" name="Text Box 25"/>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1282" name="Oval 26"/>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83" name="Oval 27"/>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84" name="AutoShape 28"/>
          <p:cNvCxnSpPr>
            <a:cxnSpLocks noChangeShapeType="1"/>
            <a:stCxn id="11282" idx="6"/>
            <a:endCxn id="11283"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5" name="Text Box 29"/>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286" name="Oval 30"/>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87" name="Oval 31"/>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88" name="AutoShape 32"/>
          <p:cNvCxnSpPr>
            <a:cxnSpLocks noChangeShapeType="1"/>
            <a:stCxn id="11286" idx="6"/>
            <a:endCxn id="11287"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89" name="Text Box 33"/>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1290" name="Oval 34"/>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91" name="Oval 35"/>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92" name="AutoShape 36"/>
          <p:cNvCxnSpPr>
            <a:cxnSpLocks noChangeShapeType="1"/>
            <a:stCxn id="11290" idx="6"/>
            <a:endCxn id="11291"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293" name="Text Box 37"/>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294" name="Oval 38"/>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95" name="Oval 39"/>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96" name="Oval 40"/>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97" name="Oval 41"/>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298" name="Oval 42"/>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299" name="AutoShape 43"/>
          <p:cNvCxnSpPr>
            <a:cxnSpLocks noChangeShapeType="1"/>
            <a:stCxn id="11290" idx="3"/>
            <a:endCxn id="11295"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0" name="AutoShape 44"/>
          <p:cNvCxnSpPr>
            <a:cxnSpLocks noChangeShapeType="1"/>
            <a:stCxn id="11295" idx="5"/>
            <a:endCxn id="11296"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1" name="AutoShape 45"/>
          <p:cNvCxnSpPr>
            <a:cxnSpLocks noChangeShapeType="1"/>
            <a:stCxn id="11296" idx="7"/>
            <a:endCxn id="11298"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2" name="AutoShape 46"/>
          <p:cNvCxnSpPr>
            <a:cxnSpLocks noChangeShapeType="1"/>
            <a:stCxn id="11297" idx="3"/>
            <a:endCxn id="11298"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3" name="AutoShape 47"/>
          <p:cNvCxnSpPr>
            <a:cxnSpLocks noChangeShapeType="1"/>
            <a:stCxn id="11294" idx="4"/>
            <a:endCxn id="11298"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4" name="AutoShape 48"/>
          <p:cNvCxnSpPr>
            <a:cxnSpLocks noChangeShapeType="1"/>
            <a:stCxn id="11290" idx="4"/>
            <a:endCxn id="11296"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5" name="AutoShape 49"/>
          <p:cNvCxnSpPr>
            <a:cxnSpLocks noChangeShapeType="1"/>
            <a:stCxn id="11291" idx="3"/>
            <a:endCxn id="11294"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6" name="AutoShape 50"/>
          <p:cNvCxnSpPr>
            <a:cxnSpLocks noChangeShapeType="1"/>
            <a:stCxn id="11291" idx="4"/>
            <a:endCxn id="11297"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07" name="Oval 55"/>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08" name="Oval 56"/>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09" name="AutoShape 57"/>
          <p:cNvCxnSpPr>
            <a:cxnSpLocks noChangeShapeType="1"/>
            <a:stCxn id="11307" idx="6"/>
            <a:endCxn id="11308"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10" name="Text Box 58"/>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311" name="Oval 59"/>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12" name="Oval 60"/>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13" name="AutoShape 61"/>
          <p:cNvCxnSpPr>
            <a:cxnSpLocks noChangeShapeType="1"/>
            <a:stCxn id="11311" idx="6"/>
            <a:endCxn id="11312"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14" name="Text Box 62"/>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1315" name="Oval 63"/>
          <p:cNvSpPr>
            <a:spLocks noChangeAspect="1" noChangeArrowheads="1"/>
          </p:cNvSpPr>
          <p:nvPr/>
        </p:nvSpPr>
        <p:spPr bwMode="auto">
          <a:xfrm>
            <a:off x="83820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16" name="Oval 64"/>
          <p:cNvSpPr>
            <a:spLocks noChangeArrowheads="1"/>
          </p:cNvSpPr>
          <p:nvPr/>
        </p:nvSpPr>
        <p:spPr bwMode="auto">
          <a:xfrm>
            <a:off x="99822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17" name="AutoShape 65"/>
          <p:cNvCxnSpPr>
            <a:cxnSpLocks noChangeShapeType="1"/>
            <a:stCxn id="11315" idx="6"/>
            <a:endCxn id="11316" idx="2"/>
          </p:cNvCxnSpPr>
          <p:nvPr/>
        </p:nvCxnSpPr>
        <p:spPr bwMode="auto">
          <a:xfrm>
            <a:off x="8839200" y="762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18" name="Text Box 66"/>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1319" name="Oval 67"/>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20" name="Oval 68"/>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21" name="AutoShape 69"/>
          <p:cNvCxnSpPr>
            <a:cxnSpLocks noChangeShapeType="1"/>
            <a:stCxn id="11319" idx="6"/>
            <a:endCxn id="11320"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22" name="Text Box 70"/>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1323" name="Oval 71"/>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24" name="Oval 72"/>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25" name="AutoShape 73"/>
          <p:cNvCxnSpPr>
            <a:cxnSpLocks noChangeShapeType="1"/>
            <a:stCxn id="11323" idx="6"/>
            <a:endCxn id="11324"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26" name="Text Box 74"/>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1327" name="Oval 75"/>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28" name="Oval 76"/>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29" name="AutoShape 77"/>
          <p:cNvCxnSpPr>
            <a:cxnSpLocks noChangeShapeType="1"/>
            <a:stCxn id="11327" idx="6"/>
            <a:endCxn id="11328"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30" name="Text Box 78"/>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1331" name="Oval 79"/>
          <p:cNvSpPr>
            <a:spLocks noChangeAspect="1" noChangeArrowheads="1"/>
          </p:cNvSpPr>
          <p:nvPr/>
        </p:nvSpPr>
        <p:spPr bwMode="auto">
          <a:xfrm>
            <a:off x="6096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32" name="Oval 80"/>
          <p:cNvSpPr>
            <a:spLocks noChangeArrowheads="1"/>
          </p:cNvSpPr>
          <p:nvPr/>
        </p:nvSpPr>
        <p:spPr bwMode="auto">
          <a:xfrm>
            <a:off x="7696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33" name="AutoShape 81"/>
          <p:cNvCxnSpPr>
            <a:cxnSpLocks noChangeShapeType="1"/>
            <a:stCxn id="11331" idx="6"/>
            <a:endCxn id="11332" idx="2"/>
          </p:cNvCxnSpPr>
          <p:nvPr/>
        </p:nvCxnSpPr>
        <p:spPr bwMode="auto">
          <a:xfrm>
            <a:off x="6553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34" name="Text Box 82"/>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1335" name="Rectangle 83"/>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36" name="Oval 84"/>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37" name="Oval 85"/>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38" name="Oval 86"/>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39" name="AutoShape 87"/>
          <p:cNvCxnSpPr>
            <a:cxnSpLocks noChangeShapeType="1"/>
            <a:stCxn id="11296" idx="6"/>
            <a:endCxn id="11336"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0" name="AutoShape 88"/>
          <p:cNvCxnSpPr>
            <a:cxnSpLocks noChangeShapeType="1"/>
            <a:stCxn id="11296" idx="2"/>
            <a:endCxn id="11337"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1" name="AutoShape 89"/>
          <p:cNvCxnSpPr>
            <a:cxnSpLocks noChangeShapeType="1"/>
            <a:stCxn id="11295" idx="1"/>
            <a:endCxn id="11338"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2" name="AutoShape 90"/>
          <p:cNvCxnSpPr>
            <a:cxnSpLocks noChangeShapeType="1"/>
            <a:stCxn id="11336" idx="1"/>
            <a:endCxn id="11298"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3" name="AutoShape 91"/>
          <p:cNvCxnSpPr>
            <a:cxnSpLocks noChangeShapeType="1"/>
            <a:stCxn id="11297" idx="4"/>
            <a:endCxn id="11336"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44" name="AutoShape 92"/>
          <p:cNvCxnSpPr>
            <a:cxnSpLocks noChangeShapeType="1"/>
            <a:stCxn id="11338" idx="7"/>
            <a:endCxn id="11290"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45" name="Text Box 93"/>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1346" name="Text Box 94"/>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1347" name="Text Box 95"/>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1348" name="Text Box 96"/>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1349" name="Text Box 97"/>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1350" name="Text Box 98"/>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1351" name="Text Box 99"/>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1352" name="Text Box 100"/>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1353" name="Text Box 101"/>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354" name="Text Box 102"/>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1355" name="Text Box 103"/>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1356" name="Text Box 104"/>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1357" name="Text Box 105"/>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358" name="Text Box 106"/>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359" name="Text Box 107"/>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1360" name="Text Box 108"/>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1361" name="Text Box 109"/>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1362" name="Text Box 110"/>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1363" name="Text Box 111"/>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1364" name="Text Box 112"/>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1365" name="Text Box 113"/>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1366" name="Text Box 114"/>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1367" name="Text Box 115"/>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1368" name="Text Box 116"/>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1369" name="Text Box 117"/>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1370" name="Text Box 122"/>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1371" name="Text Box 124"/>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1372" name="Text Box 125"/>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1373" name="Text Box 127"/>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1374" name="Text Box 128"/>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1375" name="Text Box 129"/>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1376" name="Text Box 130"/>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1377" name="Text Box 131"/>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1378" name="Text Box 132"/>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1379" name="Text Box 133"/>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1380" name="Text Box 134"/>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1381" name="Text Box 135"/>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1382" name="Text Box 136"/>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1383" name="Text Box 137"/>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1384" name="Text Box 138"/>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1385" name="Text Box 139"/>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1386" name="Text Box 140"/>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1387" name="Text Box 141"/>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1388" name="Text Box 142"/>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1389" name="Text Box 143"/>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1390" name="Text Box 144"/>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1391" name="Text Box 145"/>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1392" name="Text Box 146"/>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1393" name="Text Box 147"/>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1394" name="Text Box 148"/>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1395" name="Text Box 149"/>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1396" name="AutoShape 150"/>
          <p:cNvCxnSpPr>
            <a:cxnSpLocks noChangeShapeType="1"/>
            <a:stCxn id="11295" idx="4"/>
            <a:endCxn id="11337"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397" name="Oval 157"/>
          <p:cNvSpPr>
            <a:spLocks noChangeAspect="1" noChangeArrowheads="1"/>
          </p:cNvSpPr>
          <p:nvPr/>
        </p:nvSpPr>
        <p:spPr bwMode="auto">
          <a:xfrm>
            <a:off x="60960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398" name="Oval 158"/>
          <p:cNvSpPr>
            <a:spLocks noChangeArrowheads="1"/>
          </p:cNvSpPr>
          <p:nvPr/>
        </p:nvSpPr>
        <p:spPr bwMode="auto">
          <a:xfrm>
            <a:off x="76962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399" name="AutoShape 159"/>
          <p:cNvCxnSpPr>
            <a:cxnSpLocks noChangeShapeType="1"/>
            <a:stCxn id="11397" idx="6"/>
            <a:endCxn id="11398" idx="2"/>
          </p:cNvCxnSpPr>
          <p:nvPr/>
        </p:nvCxnSpPr>
        <p:spPr bwMode="auto">
          <a:xfrm>
            <a:off x="6553200" y="762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00" name="Text Box 160"/>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1401" name="Text Box 161"/>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1402" name="Text Box 162"/>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1403" name="Oval 163"/>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404" name="Oval 164"/>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405" name="AutoShape 165"/>
          <p:cNvCxnSpPr>
            <a:cxnSpLocks noChangeShapeType="1"/>
            <a:stCxn id="11403" idx="6"/>
            <a:endCxn id="11404"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06" name="Text Box 166"/>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407" name="Text Box 167"/>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1408" name="Text Box 168"/>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1409" name="Oval 169"/>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1410" name="Oval 170"/>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1411" name="AutoShape 171"/>
          <p:cNvCxnSpPr>
            <a:cxnSpLocks noChangeShapeType="1"/>
            <a:stCxn id="11409" idx="6"/>
            <a:endCxn id="11410"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12" name="Text Box 172"/>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1413" name="Text Box 173"/>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1414" name="Text Box 174"/>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1415" name="Text Box 175"/>
          <p:cNvSpPr txBox="1">
            <a:spLocks noChangeArrowheads="1"/>
          </p:cNvSpPr>
          <p:nvPr/>
        </p:nvSpPr>
        <p:spPr bwMode="auto">
          <a:xfrm>
            <a:off x="1524000" y="457201"/>
            <a:ext cx="41148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dirty="0">
                <a:latin typeface="+mn-lt"/>
              </a:rPr>
              <a:t>Sort Edges </a:t>
            </a:r>
          </a:p>
          <a:p>
            <a:pPr algn="ctr">
              <a:spcBef>
                <a:spcPct val="50000"/>
              </a:spcBef>
              <a:buFontTx/>
              <a:buNone/>
            </a:pPr>
            <a:r>
              <a:rPr lang="en-US" altLang="el-GR" sz="1800" dirty="0">
                <a:latin typeface="+mn-lt"/>
              </a:rPr>
              <a:t>(in reality they are placed in a priority queue - not sorted - but sorting them makes the algorithm  easier to visualize)</a:t>
            </a:r>
            <a:endParaRPr lang="en-US" altLang="el-GR" sz="2400" dirty="0">
              <a:latin typeface="+mn-lt"/>
            </a:endParaRPr>
          </a:p>
        </p:txBody>
      </p:sp>
    </p:spTree>
    <p:extLst>
      <p:ext uri="{BB962C8B-B14F-4D97-AF65-F5344CB8AC3E}">
        <p14:creationId xmlns:p14="http://schemas.microsoft.com/office/powerpoint/2010/main" val="6962096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Oval 2"/>
          <p:cNvSpPr>
            <a:spLocks noChangeAspect="1" noChangeArrowheads="1"/>
          </p:cNvSpPr>
          <p:nvPr/>
        </p:nvSpPr>
        <p:spPr bwMode="auto">
          <a:xfrm>
            <a:off x="6096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291" name="Oval 3"/>
          <p:cNvSpPr>
            <a:spLocks noChangeArrowheads="1"/>
          </p:cNvSpPr>
          <p:nvPr/>
        </p:nvSpPr>
        <p:spPr bwMode="auto">
          <a:xfrm>
            <a:off x="7696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292" name="AutoShape 4"/>
          <p:cNvCxnSpPr>
            <a:cxnSpLocks noChangeShapeType="1"/>
            <a:stCxn id="12290" idx="6"/>
            <a:endCxn id="12291" idx="2"/>
          </p:cNvCxnSpPr>
          <p:nvPr/>
        </p:nvCxnSpPr>
        <p:spPr bwMode="auto">
          <a:xfrm>
            <a:off x="6553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3"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2294"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295"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296" name="AutoShape 8"/>
          <p:cNvCxnSpPr>
            <a:cxnSpLocks noChangeShapeType="1"/>
            <a:stCxn id="12294" idx="6"/>
            <a:endCxn id="12295"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97"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2298" name="Oval 10"/>
          <p:cNvSpPr>
            <a:spLocks noChangeAspect="1" noChangeArrowheads="1"/>
          </p:cNvSpPr>
          <p:nvPr/>
        </p:nvSpPr>
        <p:spPr bwMode="auto">
          <a:xfrm>
            <a:off x="8382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299" name="Oval 11"/>
          <p:cNvSpPr>
            <a:spLocks noChangeArrowheads="1"/>
          </p:cNvSpPr>
          <p:nvPr/>
        </p:nvSpPr>
        <p:spPr bwMode="auto">
          <a:xfrm>
            <a:off x="9982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00" name="AutoShape 12"/>
          <p:cNvCxnSpPr>
            <a:cxnSpLocks noChangeShapeType="1"/>
            <a:stCxn id="12298" idx="6"/>
            <a:endCxn id="12299" idx="2"/>
          </p:cNvCxnSpPr>
          <p:nvPr/>
        </p:nvCxnSpPr>
        <p:spPr bwMode="auto">
          <a:xfrm>
            <a:off x="8839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1"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2302"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03"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04" name="AutoShape 16"/>
          <p:cNvCxnSpPr>
            <a:cxnSpLocks noChangeShapeType="1"/>
            <a:stCxn id="12302" idx="6"/>
            <a:endCxn id="12303"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5"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2306"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07"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08" name="AutoShape 20"/>
          <p:cNvCxnSpPr>
            <a:cxnSpLocks noChangeShapeType="1"/>
            <a:stCxn id="12306" idx="6"/>
            <a:endCxn id="12307"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09"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310"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11"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12" name="AutoShape 24"/>
          <p:cNvCxnSpPr>
            <a:cxnSpLocks noChangeShapeType="1"/>
            <a:stCxn id="12310" idx="6"/>
            <a:endCxn id="12311"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13"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2314"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15" name="Oval 27"/>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16" name="AutoShape 28"/>
          <p:cNvCxnSpPr>
            <a:cxnSpLocks noChangeShapeType="1"/>
            <a:stCxn id="12314" idx="6"/>
            <a:endCxn id="12315"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17"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318" name="Oval 30"/>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19"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20" name="Oval 32"/>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21" name="Oval 33"/>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22" name="Oval 34"/>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23" name="AutoShape 35"/>
          <p:cNvCxnSpPr>
            <a:cxnSpLocks noChangeShapeType="1"/>
            <a:stCxn id="12314" idx="3"/>
            <a:endCxn id="12319"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24" name="AutoShape 36"/>
          <p:cNvCxnSpPr>
            <a:cxnSpLocks noChangeShapeType="1"/>
            <a:stCxn id="12319" idx="5"/>
            <a:endCxn id="12320"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25" name="AutoShape 37"/>
          <p:cNvCxnSpPr>
            <a:cxnSpLocks noChangeShapeType="1"/>
            <a:stCxn id="12320" idx="7"/>
            <a:endCxn id="12322"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26" name="AutoShape 38"/>
          <p:cNvCxnSpPr>
            <a:cxnSpLocks noChangeShapeType="1"/>
            <a:stCxn id="12321" idx="3"/>
            <a:endCxn id="12322"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27" name="AutoShape 39"/>
          <p:cNvCxnSpPr>
            <a:cxnSpLocks noChangeShapeType="1"/>
            <a:stCxn id="12318" idx="4"/>
            <a:endCxn id="12322"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28" name="AutoShape 40"/>
          <p:cNvCxnSpPr>
            <a:cxnSpLocks noChangeShapeType="1"/>
            <a:stCxn id="12314" idx="4"/>
            <a:endCxn id="12320"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29" name="AutoShape 41"/>
          <p:cNvCxnSpPr>
            <a:cxnSpLocks noChangeShapeType="1"/>
            <a:stCxn id="12315" idx="3"/>
            <a:endCxn id="12318"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30" name="AutoShape 42"/>
          <p:cNvCxnSpPr>
            <a:cxnSpLocks noChangeShapeType="1"/>
            <a:stCxn id="12315" idx="4"/>
            <a:endCxn id="12321"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31"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32"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33" name="AutoShape 45"/>
          <p:cNvCxnSpPr>
            <a:cxnSpLocks noChangeShapeType="1"/>
            <a:stCxn id="12331" idx="6"/>
            <a:endCxn id="12332"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34"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335"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36"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37" name="AutoShape 49"/>
          <p:cNvCxnSpPr>
            <a:cxnSpLocks noChangeShapeType="1"/>
            <a:stCxn id="12335" idx="6"/>
            <a:endCxn id="12336"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38"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2339" name="Oval 51"/>
          <p:cNvSpPr>
            <a:spLocks noChangeAspect="1" noChangeArrowheads="1"/>
          </p:cNvSpPr>
          <p:nvPr/>
        </p:nvSpPr>
        <p:spPr bwMode="auto">
          <a:xfrm>
            <a:off x="83820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40" name="Oval 52"/>
          <p:cNvSpPr>
            <a:spLocks noChangeArrowheads="1"/>
          </p:cNvSpPr>
          <p:nvPr/>
        </p:nvSpPr>
        <p:spPr bwMode="auto">
          <a:xfrm>
            <a:off x="9982200" y="533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41" name="AutoShape 53"/>
          <p:cNvCxnSpPr>
            <a:cxnSpLocks noChangeShapeType="1"/>
            <a:stCxn id="12339" idx="6"/>
            <a:endCxn id="12340" idx="2"/>
          </p:cNvCxnSpPr>
          <p:nvPr/>
        </p:nvCxnSpPr>
        <p:spPr bwMode="auto">
          <a:xfrm>
            <a:off x="8839200" y="762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42"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2343"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44"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45" name="AutoShape 57"/>
          <p:cNvCxnSpPr>
            <a:cxnSpLocks noChangeShapeType="1"/>
            <a:stCxn id="12343" idx="6"/>
            <a:endCxn id="12344"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46"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2347" name="Oval 59"/>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48" name="Oval 60"/>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49" name="AutoShape 61"/>
          <p:cNvCxnSpPr>
            <a:cxnSpLocks noChangeShapeType="1"/>
            <a:stCxn id="12347" idx="6"/>
            <a:endCxn id="12348"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50"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2351"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52"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53" name="AutoShape 65"/>
          <p:cNvCxnSpPr>
            <a:cxnSpLocks noChangeShapeType="1"/>
            <a:stCxn id="12351" idx="6"/>
            <a:endCxn id="12352"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54"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2355" name="Oval 67"/>
          <p:cNvSpPr>
            <a:spLocks noChangeAspect="1" noChangeArrowheads="1"/>
          </p:cNvSpPr>
          <p:nvPr/>
        </p:nvSpPr>
        <p:spPr bwMode="auto">
          <a:xfrm>
            <a:off x="6096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56" name="Oval 68"/>
          <p:cNvSpPr>
            <a:spLocks noChangeArrowheads="1"/>
          </p:cNvSpPr>
          <p:nvPr/>
        </p:nvSpPr>
        <p:spPr bwMode="auto">
          <a:xfrm>
            <a:off x="7696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57" name="AutoShape 69"/>
          <p:cNvCxnSpPr>
            <a:cxnSpLocks noChangeShapeType="1"/>
            <a:stCxn id="12355" idx="6"/>
            <a:endCxn id="12356" idx="2"/>
          </p:cNvCxnSpPr>
          <p:nvPr/>
        </p:nvCxnSpPr>
        <p:spPr bwMode="auto">
          <a:xfrm>
            <a:off x="6553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58"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2359"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60" name="Oval 72"/>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61" name="Oval 73"/>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362"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363" name="AutoShape 75"/>
          <p:cNvCxnSpPr>
            <a:cxnSpLocks noChangeShapeType="1"/>
            <a:stCxn id="12320" idx="6"/>
            <a:endCxn id="12360"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64" name="AutoShape 76"/>
          <p:cNvCxnSpPr>
            <a:cxnSpLocks noChangeShapeType="1"/>
            <a:stCxn id="12320" idx="2"/>
            <a:endCxn id="12361"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65" name="AutoShape 77"/>
          <p:cNvCxnSpPr>
            <a:cxnSpLocks noChangeShapeType="1"/>
            <a:stCxn id="12319" idx="1"/>
            <a:endCxn id="12362"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66" name="AutoShape 78"/>
          <p:cNvCxnSpPr>
            <a:cxnSpLocks noChangeShapeType="1"/>
            <a:stCxn id="12360" idx="1"/>
            <a:endCxn id="12322"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67" name="AutoShape 79"/>
          <p:cNvCxnSpPr>
            <a:cxnSpLocks noChangeShapeType="1"/>
            <a:stCxn id="12321" idx="4"/>
            <a:endCxn id="12360"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68" name="AutoShape 80"/>
          <p:cNvCxnSpPr>
            <a:cxnSpLocks noChangeShapeType="1"/>
            <a:stCxn id="12362" idx="7"/>
            <a:endCxn id="12314"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69"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2370"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2371"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2372"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2373"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2374"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2375"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2376"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2377"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378"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2379"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2380"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2381"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382"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383"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2384"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2385"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2386"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2387"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2388"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2389"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2390"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2391"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2392"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2393"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2394"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2395"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2396"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2397"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2398"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2399"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2400"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2401"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2402"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2403"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2404"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2405"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2406"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2407"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2408"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2409"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2410"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2411"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2412"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2413"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2414"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2415"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2416"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2417"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2418"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2419"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2420" name="AutoShape 132"/>
          <p:cNvCxnSpPr>
            <a:cxnSpLocks noChangeShapeType="1"/>
            <a:stCxn id="12319" idx="4"/>
            <a:endCxn id="12361"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21"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422"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423" name="AutoShape 135"/>
          <p:cNvCxnSpPr>
            <a:cxnSpLocks noChangeShapeType="1"/>
            <a:stCxn id="12421" idx="6"/>
            <a:endCxn id="12422"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24"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2425"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2426"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2427"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428"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429" name="AutoShape 141"/>
          <p:cNvCxnSpPr>
            <a:cxnSpLocks noChangeShapeType="1"/>
            <a:stCxn id="12427" idx="6"/>
            <a:endCxn id="12428"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30"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431"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2432"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2433"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2434"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2435" name="AutoShape 147"/>
          <p:cNvCxnSpPr>
            <a:cxnSpLocks noChangeShapeType="1"/>
            <a:stCxn id="12433" idx="6"/>
            <a:endCxn id="12434"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36"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2437"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2438"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2439"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3462864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val 2"/>
          <p:cNvSpPr>
            <a:spLocks noChangeAspect="1" noChangeArrowheads="1"/>
          </p:cNvSpPr>
          <p:nvPr/>
        </p:nvSpPr>
        <p:spPr bwMode="auto">
          <a:xfrm>
            <a:off x="6096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15" name="Oval 3"/>
          <p:cNvSpPr>
            <a:spLocks noChangeArrowheads="1"/>
          </p:cNvSpPr>
          <p:nvPr/>
        </p:nvSpPr>
        <p:spPr bwMode="auto">
          <a:xfrm>
            <a:off x="7696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16" name="AutoShape 4"/>
          <p:cNvCxnSpPr>
            <a:cxnSpLocks noChangeShapeType="1"/>
            <a:stCxn id="13314" idx="6"/>
            <a:endCxn id="13315" idx="2"/>
          </p:cNvCxnSpPr>
          <p:nvPr/>
        </p:nvCxnSpPr>
        <p:spPr bwMode="auto">
          <a:xfrm>
            <a:off x="6553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17"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3318"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19"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20" name="AutoShape 8"/>
          <p:cNvCxnSpPr>
            <a:cxnSpLocks noChangeShapeType="1"/>
            <a:stCxn id="13318" idx="6"/>
            <a:endCxn id="13319"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1"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3322" name="Oval 10"/>
          <p:cNvSpPr>
            <a:spLocks noChangeAspect="1" noChangeArrowheads="1"/>
          </p:cNvSpPr>
          <p:nvPr/>
        </p:nvSpPr>
        <p:spPr bwMode="auto">
          <a:xfrm>
            <a:off x="8382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23" name="Oval 11"/>
          <p:cNvSpPr>
            <a:spLocks noChangeArrowheads="1"/>
          </p:cNvSpPr>
          <p:nvPr/>
        </p:nvSpPr>
        <p:spPr bwMode="auto">
          <a:xfrm>
            <a:off x="9982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24" name="AutoShape 12"/>
          <p:cNvCxnSpPr>
            <a:cxnSpLocks noChangeShapeType="1"/>
            <a:stCxn id="13322" idx="6"/>
            <a:endCxn id="13323" idx="2"/>
          </p:cNvCxnSpPr>
          <p:nvPr/>
        </p:nvCxnSpPr>
        <p:spPr bwMode="auto">
          <a:xfrm>
            <a:off x="8839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5"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3326"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27"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28" name="AutoShape 16"/>
          <p:cNvCxnSpPr>
            <a:cxnSpLocks noChangeShapeType="1"/>
            <a:stCxn id="13326" idx="6"/>
            <a:endCxn id="13327"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9"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3330"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31"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32" name="AutoShape 20"/>
          <p:cNvCxnSpPr>
            <a:cxnSpLocks noChangeShapeType="1"/>
            <a:stCxn id="13330" idx="6"/>
            <a:endCxn id="13331"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3"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334"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35"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36" name="AutoShape 24"/>
          <p:cNvCxnSpPr>
            <a:cxnSpLocks noChangeShapeType="1"/>
            <a:stCxn id="13334" idx="6"/>
            <a:endCxn id="13335"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7"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3338"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39"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40" name="AutoShape 28"/>
          <p:cNvCxnSpPr>
            <a:cxnSpLocks noChangeShapeType="1"/>
            <a:stCxn id="13338" idx="6"/>
            <a:endCxn id="13339"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41"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342" name="Oval 30"/>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43"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44" name="Oval 32"/>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45"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46" name="Oval 34"/>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47" name="AutoShape 35"/>
          <p:cNvCxnSpPr>
            <a:cxnSpLocks noChangeShapeType="1"/>
            <a:stCxn id="13338" idx="3"/>
            <a:endCxn id="13343"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8" name="AutoShape 36"/>
          <p:cNvCxnSpPr>
            <a:cxnSpLocks noChangeShapeType="1"/>
            <a:stCxn id="13343" idx="5"/>
            <a:endCxn id="13344"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49" name="AutoShape 37"/>
          <p:cNvCxnSpPr>
            <a:cxnSpLocks noChangeShapeType="1"/>
            <a:stCxn id="13344" idx="7"/>
            <a:endCxn id="13346"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0" name="AutoShape 38"/>
          <p:cNvCxnSpPr>
            <a:cxnSpLocks noChangeShapeType="1"/>
            <a:stCxn id="13345" idx="3"/>
            <a:endCxn id="13346"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1" name="AutoShape 39"/>
          <p:cNvCxnSpPr>
            <a:cxnSpLocks noChangeShapeType="1"/>
            <a:stCxn id="13342" idx="4"/>
            <a:endCxn id="13346"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2" name="AutoShape 40"/>
          <p:cNvCxnSpPr>
            <a:cxnSpLocks noChangeShapeType="1"/>
            <a:stCxn id="13338" idx="4"/>
            <a:endCxn id="13344"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3" name="AutoShape 41"/>
          <p:cNvCxnSpPr>
            <a:cxnSpLocks noChangeShapeType="1"/>
            <a:stCxn id="13339" idx="3"/>
            <a:endCxn id="13342"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54" name="AutoShape 42"/>
          <p:cNvCxnSpPr>
            <a:cxnSpLocks noChangeShapeType="1"/>
            <a:stCxn id="13339" idx="4"/>
            <a:endCxn id="13345"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5"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56"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57" name="AutoShape 45"/>
          <p:cNvCxnSpPr>
            <a:cxnSpLocks noChangeShapeType="1"/>
            <a:stCxn id="13355" idx="6"/>
            <a:endCxn id="13356"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58"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359"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60"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61" name="AutoShape 49"/>
          <p:cNvCxnSpPr>
            <a:cxnSpLocks noChangeShapeType="1"/>
            <a:stCxn id="13359" idx="6"/>
            <a:endCxn id="13360"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62"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3363"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64"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65" name="AutoShape 53"/>
          <p:cNvCxnSpPr>
            <a:cxnSpLocks noChangeShapeType="1"/>
            <a:stCxn id="13363" idx="6"/>
            <a:endCxn id="13364"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66"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3367"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68"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69" name="AutoShape 57"/>
          <p:cNvCxnSpPr>
            <a:cxnSpLocks noChangeShapeType="1"/>
            <a:stCxn id="13367" idx="6"/>
            <a:endCxn id="13368"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70"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3371" name="Oval 59"/>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72" name="Oval 60"/>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73" name="AutoShape 61"/>
          <p:cNvCxnSpPr>
            <a:cxnSpLocks noChangeShapeType="1"/>
            <a:stCxn id="13371" idx="6"/>
            <a:endCxn id="13372"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74"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3375"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76"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77" name="AutoShape 65"/>
          <p:cNvCxnSpPr>
            <a:cxnSpLocks noChangeShapeType="1"/>
            <a:stCxn id="13375" idx="6"/>
            <a:endCxn id="13376"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78"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3379" name="Oval 67"/>
          <p:cNvSpPr>
            <a:spLocks noChangeAspect="1" noChangeArrowheads="1"/>
          </p:cNvSpPr>
          <p:nvPr/>
        </p:nvSpPr>
        <p:spPr bwMode="auto">
          <a:xfrm>
            <a:off x="6096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80" name="Oval 68"/>
          <p:cNvSpPr>
            <a:spLocks noChangeArrowheads="1"/>
          </p:cNvSpPr>
          <p:nvPr/>
        </p:nvSpPr>
        <p:spPr bwMode="auto">
          <a:xfrm>
            <a:off x="7696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81" name="AutoShape 69"/>
          <p:cNvCxnSpPr>
            <a:cxnSpLocks noChangeShapeType="1"/>
            <a:stCxn id="13379" idx="6"/>
            <a:endCxn id="13380" idx="2"/>
          </p:cNvCxnSpPr>
          <p:nvPr/>
        </p:nvCxnSpPr>
        <p:spPr bwMode="auto">
          <a:xfrm>
            <a:off x="6553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82"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3383"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84" name="Oval 72"/>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85" name="Oval 73"/>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386"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387" name="AutoShape 75"/>
          <p:cNvCxnSpPr>
            <a:cxnSpLocks noChangeShapeType="1"/>
            <a:stCxn id="13344" idx="6"/>
            <a:endCxn id="13384"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88" name="AutoShape 76"/>
          <p:cNvCxnSpPr>
            <a:cxnSpLocks noChangeShapeType="1"/>
            <a:stCxn id="13344" idx="2"/>
            <a:endCxn id="13385"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89" name="AutoShape 77"/>
          <p:cNvCxnSpPr>
            <a:cxnSpLocks noChangeShapeType="1"/>
            <a:stCxn id="13343" idx="1"/>
            <a:endCxn id="13386"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90" name="AutoShape 78"/>
          <p:cNvCxnSpPr>
            <a:cxnSpLocks noChangeShapeType="1"/>
            <a:stCxn id="13384" idx="1"/>
            <a:endCxn id="13346"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91" name="AutoShape 79"/>
          <p:cNvCxnSpPr>
            <a:cxnSpLocks noChangeShapeType="1"/>
            <a:stCxn id="13345" idx="4"/>
            <a:endCxn id="13384"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92" name="AutoShape 80"/>
          <p:cNvCxnSpPr>
            <a:cxnSpLocks noChangeShapeType="1"/>
            <a:stCxn id="13386" idx="7"/>
            <a:endCxn id="13338"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93"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3394"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3395"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3396"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3397"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3398"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3399"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3400"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3401"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402"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3403"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3404"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3405"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406"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407"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3408"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3409"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3410"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3411"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3412"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3413"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3414"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3415"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3416"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3417"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3418"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3419"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3420"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3421"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3422"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3423"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3424"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3425"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3426"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3427"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3428"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3429"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3430"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3431"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3432"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3433"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3434"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3435"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3436"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3437"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3438"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3439"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3440"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3441"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3442"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3443"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3444" name="AutoShape 132"/>
          <p:cNvCxnSpPr>
            <a:cxnSpLocks noChangeShapeType="1"/>
            <a:stCxn id="13343" idx="4"/>
            <a:endCxn id="13385"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445"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446"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447" name="AutoShape 135"/>
          <p:cNvCxnSpPr>
            <a:cxnSpLocks noChangeShapeType="1"/>
            <a:stCxn id="13445" idx="6"/>
            <a:endCxn id="13446"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448"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3449"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3450"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3451"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452"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453" name="AutoShape 141"/>
          <p:cNvCxnSpPr>
            <a:cxnSpLocks noChangeShapeType="1"/>
            <a:stCxn id="13451" idx="6"/>
            <a:endCxn id="13452"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454"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455"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3456"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3457"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3458"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3459" name="AutoShape 147"/>
          <p:cNvCxnSpPr>
            <a:cxnSpLocks noChangeShapeType="1"/>
            <a:stCxn id="13457" idx="6"/>
            <a:endCxn id="13458"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460"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3461"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3462"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3463"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15263110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39"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40" name="AutoShape 4"/>
          <p:cNvCxnSpPr>
            <a:cxnSpLocks noChangeShapeType="1"/>
            <a:stCxn id="14338" idx="6"/>
            <a:endCxn id="14339"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1"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4342"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43"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44" name="AutoShape 8"/>
          <p:cNvCxnSpPr>
            <a:cxnSpLocks noChangeShapeType="1"/>
            <a:stCxn id="14342" idx="6"/>
            <a:endCxn id="14343"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5"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4346" name="Oval 10"/>
          <p:cNvSpPr>
            <a:spLocks noChangeAspect="1" noChangeArrowheads="1"/>
          </p:cNvSpPr>
          <p:nvPr/>
        </p:nvSpPr>
        <p:spPr bwMode="auto">
          <a:xfrm>
            <a:off x="83820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47" name="Oval 11"/>
          <p:cNvSpPr>
            <a:spLocks noChangeArrowheads="1"/>
          </p:cNvSpPr>
          <p:nvPr/>
        </p:nvSpPr>
        <p:spPr bwMode="auto">
          <a:xfrm>
            <a:off x="9982200" y="129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48" name="AutoShape 12"/>
          <p:cNvCxnSpPr>
            <a:cxnSpLocks noChangeShapeType="1"/>
            <a:stCxn id="14346" idx="6"/>
            <a:endCxn id="14347" idx="2"/>
          </p:cNvCxnSpPr>
          <p:nvPr/>
        </p:nvCxnSpPr>
        <p:spPr bwMode="auto">
          <a:xfrm>
            <a:off x="8839200" y="1524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9"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4350"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51"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52" name="AutoShape 16"/>
          <p:cNvCxnSpPr>
            <a:cxnSpLocks noChangeShapeType="1"/>
            <a:stCxn id="14350" idx="6"/>
            <a:endCxn id="14351"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53"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4354"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55"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56" name="AutoShape 20"/>
          <p:cNvCxnSpPr>
            <a:cxnSpLocks noChangeShapeType="1"/>
            <a:stCxn id="14354" idx="6"/>
            <a:endCxn id="14355"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57"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358"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59"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60" name="AutoShape 24"/>
          <p:cNvCxnSpPr>
            <a:cxnSpLocks noChangeShapeType="1"/>
            <a:stCxn id="14358" idx="6"/>
            <a:endCxn id="14359"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61"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4362"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63"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64" name="AutoShape 28"/>
          <p:cNvCxnSpPr>
            <a:cxnSpLocks noChangeShapeType="1"/>
            <a:stCxn id="14362" idx="6"/>
            <a:endCxn id="14363"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65"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366"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67"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68" name="Oval 32"/>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69"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70" name="Oval 34"/>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71" name="AutoShape 35"/>
          <p:cNvCxnSpPr>
            <a:cxnSpLocks noChangeShapeType="1"/>
            <a:stCxn id="14362" idx="3"/>
            <a:endCxn id="14367"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2" name="AutoShape 36"/>
          <p:cNvCxnSpPr>
            <a:cxnSpLocks noChangeShapeType="1"/>
            <a:stCxn id="14367" idx="5"/>
            <a:endCxn id="14368"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3" name="AutoShape 37"/>
          <p:cNvCxnSpPr>
            <a:cxnSpLocks noChangeShapeType="1"/>
            <a:stCxn id="14368" idx="7"/>
            <a:endCxn id="14370"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4" name="AutoShape 38"/>
          <p:cNvCxnSpPr>
            <a:cxnSpLocks noChangeShapeType="1"/>
            <a:stCxn id="14369" idx="3"/>
            <a:endCxn id="14370"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5" name="AutoShape 39"/>
          <p:cNvCxnSpPr>
            <a:cxnSpLocks noChangeShapeType="1"/>
            <a:stCxn id="14366" idx="4"/>
            <a:endCxn id="14370"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6" name="AutoShape 40"/>
          <p:cNvCxnSpPr>
            <a:cxnSpLocks noChangeShapeType="1"/>
            <a:stCxn id="14362" idx="4"/>
            <a:endCxn id="14368"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7" name="AutoShape 41"/>
          <p:cNvCxnSpPr>
            <a:cxnSpLocks noChangeShapeType="1"/>
            <a:stCxn id="14363" idx="3"/>
            <a:endCxn id="14366"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78" name="AutoShape 42"/>
          <p:cNvCxnSpPr>
            <a:cxnSpLocks noChangeShapeType="1"/>
            <a:stCxn id="14363" idx="4"/>
            <a:endCxn id="14369"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79"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80"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81" name="AutoShape 45"/>
          <p:cNvCxnSpPr>
            <a:cxnSpLocks noChangeShapeType="1"/>
            <a:stCxn id="14379" idx="6"/>
            <a:endCxn id="14380"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82"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383"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84"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85" name="AutoShape 49"/>
          <p:cNvCxnSpPr>
            <a:cxnSpLocks noChangeShapeType="1"/>
            <a:stCxn id="14383" idx="6"/>
            <a:endCxn id="14384"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86"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4387"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88"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89" name="AutoShape 53"/>
          <p:cNvCxnSpPr>
            <a:cxnSpLocks noChangeShapeType="1"/>
            <a:stCxn id="14387" idx="6"/>
            <a:endCxn id="14388"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90"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4391"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92"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93" name="AutoShape 57"/>
          <p:cNvCxnSpPr>
            <a:cxnSpLocks noChangeShapeType="1"/>
            <a:stCxn id="14391" idx="6"/>
            <a:endCxn id="14392"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94"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4395" name="Oval 59"/>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396" name="Oval 60"/>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397" name="AutoShape 61"/>
          <p:cNvCxnSpPr>
            <a:cxnSpLocks noChangeShapeType="1"/>
            <a:stCxn id="14395" idx="6"/>
            <a:endCxn id="14396"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98"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4399"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00"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401" name="AutoShape 65"/>
          <p:cNvCxnSpPr>
            <a:cxnSpLocks noChangeShapeType="1"/>
            <a:stCxn id="14399" idx="6"/>
            <a:endCxn id="14400"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02"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4403" name="Oval 67"/>
          <p:cNvSpPr>
            <a:spLocks noChangeAspect="1" noChangeArrowheads="1"/>
          </p:cNvSpPr>
          <p:nvPr/>
        </p:nvSpPr>
        <p:spPr bwMode="auto">
          <a:xfrm>
            <a:off x="6096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04" name="Oval 68"/>
          <p:cNvSpPr>
            <a:spLocks noChangeArrowheads="1"/>
          </p:cNvSpPr>
          <p:nvPr/>
        </p:nvSpPr>
        <p:spPr bwMode="auto">
          <a:xfrm>
            <a:off x="7696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405" name="AutoShape 69"/>
          <p:cNvCxnSpPr>
            <a:cxnSpLocks noChangeShapeType="1"/>
            <a:stCxn id="14403" idx="6"/>
            <a:endCxn id="14404" idx="2"/>
          </p:cNvCxnSpPr>
          <p:nvPr/>
        </p:nvCxnSpPr>
        <p:spPr bwMode="auto">
          <a:xfrm>
            <a:off x="6553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06"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4407"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08" name="Oval 72"/>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09" name="Oval 73"/>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10"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411" name="AutoShape 75"/>
          <p:cNvCxnSpPr>
            <a:cxnSpLocks noChangeShapeType="1"/>
            <a:stCxn id="14368" idx="6"/>
            <a:endCxn id="14408"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12" name="AutoShape 76"/>
          <p:cNvCxnSpPr>
            <a:cxnSpLocks noChangeShapeType="1"/>
            <a:stCxn id="14368" idx="2"/>
            <a:endCxn id="14409"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13" name="AutoShape 77"/>
          <p:cNvCxnSpPr>
            <a:cxnSpLocks noChangeShapeType="1"/>
            <a:stCxn id="14367" idx="1"/>
            <a:endCxn id="14410"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14" name="AutoShape 78"/>
          <p:cNvCxnSpPr>
            <a:cxnSpLocks noChangeShapeType="1"/>
            <a:stCxn id="14408" idx="1"/>
            <a:endCxn id="14370"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15" name="AutoShape 79"/>
          <p:cNvCxnSpPr>
            <a:cxnSpLocks noChangeShapeType="1"/>
            <a:stCxn id="14369" idx="4"/>
            <a:endCxn id="14408"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416" name="AutoShape 80"/>
          <p:cNvCxnSpPr>
            <a:cxnSpLocks noChangeShapeType="1"/>
            <a:stCxn id="14410" idx="7"/>
            <a:endCxn id="14362"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17"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4418"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4419"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4420"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4421"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4422"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4423"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4424"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4425"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426"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4427"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4428"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4429"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430"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431"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4432"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4433"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4434"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4435"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4436"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4437"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4438"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4439"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4440"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4441"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4442"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4443"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4444"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4445"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4446"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4447"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4448"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4449"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4450"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4451"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4452"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4453"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4454"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4455"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4456"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4457"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4458"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4459"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4460"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4461"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4462"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4463"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4464"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4465"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4466"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4467"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4468" name="AutoShape 132"/>
          <p:cNvCxnSpPr>
            <a:cxnSpLocks noChangeShapeType="1"/>
            <a:stCxn id="14367" idx="4"/>
            <a:endCxn id="14409"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69"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70"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471" name="AutoShape 135"/>
          <p:cNvCxnSpPr>
            <a:cxnSpLocks noChangeShapeType="1"/>
            <a:stCxn id="14469" idx="6"/>
            <a:endCxn id="14470"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72"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4473"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4474"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4475"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76"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477" name="AutoShape 141"/>
          <p:cNvCxnSpPr>
            <a:cxnSpLocks noChangeShapeType="1"/>
            <a:stCxn id="14475" idx="6"/>
            <a:endCxn id="14476"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78"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479"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4480"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4481"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4482"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4483" name="AutoShape 147"/>
          <p:cNvCxnSpPr>
            <a:cxnSpLocks noChangeShapeType="1"/>
            <a:stCxn id="14481" idx="6"/>
            <a:endCxn id="14482"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484"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4485"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4486"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4487"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3187099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63"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64" name="AutoShape 4"/>
          <p:cNvCxnSpPr>
            <a:cxnSpLocks noChangeShapeType="1"/>
            <a:stCxn id="15362" idx="6"/>
            <a:endCxn id="15363"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5"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5366"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67"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68" name="AutoShape 8"/>
          <p:cNvCxnSpPr>
            <a:cxnSpLocks noChangeShapeType="1"/>
            <a:stCxn id="15366" idx="6"/>
            <a:endCxn id="15367"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69"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5370"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71"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72" name="AutoShape 12"/>
          <p:cNvCxnSpPr>
            <a:cxnSpLocks noChangeShapeType="1"/>
            <a:stCxn id="15370" idx="6"/>
            <a:endCxn id="15371"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3"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5374"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75"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76" name="AutoShape 16"/>
          <p:cNvCxnSpPr>
            <a:cxnSpLocks noChangeShapeType="1"/>
            <a:stCxn id="15374" idx="6"/>
            <a:endCxn id="15375"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77"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5378"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79"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80" name="AutoShape 20"/>
          <p:cNvCxnSpPr>
            <a:cxnSpLocks noChangeShapeType="1"/>
            <a:stCxn id="15378" idx="6"/>
            <a:endCxn id="15379"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1"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382"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83"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84" name="AutoShape 24"/>
          <p:cNvCxnSpPr>
            <a:cxnSpLocks noChangeShapeType="1"/>
            <a:stCxn id="15382" idx="6"/>
            <a:endCxn id="15383"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5"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5386"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87"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88" name="AutoShape 28"/>
          <p:cNvCxnSpPr>
            <a:cxnSpLocks noChangeShapeType="1"/>
            <a:stCxn id="15386" idx="6"/>
            <a:endCxn id="15387"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389"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390"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91"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92" name="Oval 32"/>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93"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394"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395" name="AutoShape 35"/>
          <p:cNvCxnSpPr>
            <a:cxnSpLocks noChangeShapeType="1"/>
            <a:stCxn id="15386" idx="3"/>
            <a:endCxn id="15391"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6" name="AutoShape 36"/>
          <p:cNvCxnSpPr>
            <a:cxnSpLocks noChangeShapeType="1"/>
            <a:stCxn id="15391" idx="5"/>
            <a:endCxn id="15392"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7" name="AutoShape 37"/>
          <p:cNvCxnSpPr>
            <a:cxnSpLocks noChangeShapeType="1"/>
            <a:stCxn id="15392" idx="7"/>
            <a:endCxn id="15394"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8" name="AutoShape 38"/>
          <p:cNvCxnSpPr>
            <a:cxnSpLocks noChangeShapeType="1"/>
            <a:stCxn id="15393" idx="3"/>
            <a:endCxn id="15394"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99" name="AutoShape 39"/>
          <p:cNvCxnSpPr>
            <a:cxnSpLocks noChangeShapeType="1"/>
            <a:stCxn id="15390" idx="4"/>
            <a:endCxn id="15394"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0" name="AutoShape 40"/>
          <p:cNvCxnSpPr>
            <a:cxnSpLocks noChangeShapeType="1"/>
            <a:stCxn id="15386" idx="4"/>
            <a:endCxn id="15392"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1" name="AutoShape 41"/>
          <p:cNvCxnSpPr>
            <a:cxnSpLocks noChangeShapeType="1"/>
            <a:stCxn id="15387" idx="3"/>
            <a:endCxn id="15390"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02" name="AutoShape 42"/>
          <p:cNvCxnSpPr>
            <a:cxnSpLocks noChangeShapeType="1"/>
            <a:stCxn id="15387" idx="4"/>
            <a:endCxn id="15393"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03"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04"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05" name="AutoShape 45"/>
          <p:cNvCxnSpPr>
            <a:cxnSpLocks noChangeShapeType="1"/>
            <a:stCxn id="15403" idx="6"/>
            <a:endCxn id="15404"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06"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407"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08"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09" name="AutoShape 49"/>
          <p:cNvCxnSpPr>
            <a:cxnSpLocks noChangeShapeType="1"/>
            <a:stCxn id="15407" idx="6"/>
            <a:endCxn id="15408"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10"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5411"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12"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13" name="AutoShape 53"/>
          <p:cNvCxnSpPr>
            <a:cxnSpLocks noChangeShapeType="1"/>
            <a:stCxn id="15411" idx="6"/>
            <a:endCxn id="15412"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14"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5415"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16"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17" name="AutoShape 57"/>
          <p:cNvCxnSpPr>
            <a:cxnSpLocks noChangeShapeType="1"/>
            <a:stCxn id="15415" idx="6"/>
            <a:endCxn id="15416"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18"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5419" name="Oval 59"/>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20" name="Oval 60"/>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21" name="AutoShape 61"/>
          <p:cNvCxnSpPr>
            <a:cxnSpLocks noChangeShapeType="1"/>
            <a:stCxn id="15419" idx="6"/>
            <a:endCxn id="15420"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22"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5423"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24"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25" name="AutoShape 65"/>
          <p:cNvCxnSpPr>
            <a:cxnSpLocks noChangeShapeType="1"/>
            <a:stCxn id="15423" idx="6"/>
            <a:endCxn id="15424"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26"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5427" name="Oval 67"/>
          <p:cNvSpPr>
            <a:spLocks noChangeAspect="1" noChangeArrowheads="1"/>
          </p:cNvSpPr>
          <p:nvPr/>
        </p:nvSpPr>
        <p:spPr bwMode="auto">
          <a:xfrm>
            <a:off x="6096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28" name="Oval 68"/>
          <p:cNvSpPr>
            <a:spLocks noChangeArrowheads="1"/>
          </p:cNvSpPr>
          <p:nvPr/>
        </p:nvSpPr>
        <p:spPr bwMode="auto">
          <a:xfrm>
            <a:off x="7696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29" name="AutoShape 69"/>
          <p:cNvCxnSpPr>
            <a:cxnSpLocks noChangeShapeType="1"/>
            <a:stCxn id="15427" idx="6"/>
            <a:endCxn id="15428" idx="2"/>
          </p:cNvCxnSpPr>
          <p:nvPr/>
        </p:nvCxnSpPr>
        <p:spPr bwMode="auto">
          <a:xfrm>
            <a:off x="6553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30"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5431"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32" name="Oval 72"/>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33" name="Oval 73"/>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34"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35" name="AutoShape 75"/>
          <p:cNvCxnSpPr>
            <a:cxnSpLocks noChangeShapeType="1"/>
            <a:stCxn id="15392" idx="6"/>
            <a:endCxn id="15432"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36" name="AutoShape 76"/>
          <p:cNvCxnSpPr>
            <a:cxnSpLocks noChangeShapeType="1"/>
            <a:stCxn id="15392" idx="2"/>
            <a:endCxn id="15433"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37" name="AutoShape 77"/>
          <p:cNvCxnSpPr>
            <a:cxnSpLocks noChangeShapeType="1"/>
            <a:stCxn id="15391" idx="1"/>
            <a:endCxn id="15434"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38" name="AutoShape 78"/>
          <p:cNvCxnSpPr>
            <a:cxnSpLocks noChangeShapeType="1"/>
            <a:stCxn id="15432" idx="1"/>
            <a:endCxn id="15394"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39" name="AutoShape 79"/>
          <p:cNvCxnSpPr>
            <a:cxnSpLocks noChangeShapeType="1"/>
            <a:stCxn id="15393" idx="4"/>
            <a:endCxn id="15432"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40" name="AutoShape 80"/>
          <p:cNvCxnSpPr>
            <a:cxnSpLocks noChangeShapeType="1"/>
            <a:stCxn id="15434" idx="7"/>
            <a:endCxn id="15386"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41"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5442"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5443"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5444"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5445"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5446"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5447"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5448"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5449"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450"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5451"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5452"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5453"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454"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455"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5456"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5457"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5458"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5459"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5460"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5461"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5462"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5463"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5464"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5465"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5466"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5467"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5468"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5469"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5470"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5471"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5472"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5473"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5474"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5475"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5476"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5477"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5478"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5479"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5480"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5481"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5482"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5483"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5484"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5485"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5486"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5487"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5488"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5489"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5490"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5491"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5492" name="AutoShape 132"/>
          <p:cNvCxnSpPr>
            <a:cxnSpLocks noChangeShapeType="1"/>
            <a:stCxn id="15391" idx="4"/>
            <a:endCxn id="15433"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93"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494"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495" name="AutoShape 135"/>
          <p:cNvCxnSpPr>
            <a:cxnSpLocks noChangeShapeType="1"/>
            <a:stCxn id="15493" idx="6"/>
            <a:endCxn id="15494"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96"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5497"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5498"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5499"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500"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501" name="AutoShape 141"/>
          <p:cNvCxnSpPr>
            <a:cxnSpLocks noChangeShapeType="1"/>
            <a:stCxn id="15499" idx="6"/>
            <a:endCxn id="15500"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02"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503"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5504"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5505"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5506"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5507" name="AutoShape 147"/>
          <p:cNvCxnSpPr>
            <a:cxnSpLocks noChangeShapeType="1"/>
            <a:stCxn id="15505" idx="6"/>
            <a:endCxn id="15506"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08"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5509"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5510"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5511"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19588150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387"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388" name="AutoShape 4"/>
          <p:cNvCxnSpPr>
            <a:cxnSpLocks noChangeShapeType="1"/>
            <a:stCxn id="16386" idx="6"/>
            <a:endCxn id="16387"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9"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6390"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391"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392" name="AutoShape 8"/>
          <p:cNvCxnSpPr>
            <a:cxnSpLocks noChangeShapeType="1"/>
            <a:stCxn id="16390" idx="6"/>
            <a:endCxn id="16391"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3"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6394"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395"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396" name="AutoShape 12"/>
          <p:cNvCxnSpPr>
            <a:cxnSpLocks noChangeShapeType="1"/>
            <a:stCxn id="16394" idx="6"/>
            <a:endCxn id="16395"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7"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6398"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399"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00" name="AutoShape 16"/>
          <p:cNvCxnSpPr>
            <a:cxnSpLocks noChangeShapeType="1"/>
            <a:stCxn id="16398" idx="6"/>
            <a:endCxn id="16399"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01"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6402"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03"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04" name="AutoShape 20"/>
          <p:cNvCxnSpPr>
            <a:cxnSpLocks noChangeShapeType="1"/>
            <a:stCxn id="16402" idx="6"/>
            <a:endCxn id="16403"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05"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406"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07"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08" name="AutoShape 24"/>
          <p:cNvCxnSpPr>
            <a:cxnSpLocks noChangeShapeType="1"/>
            <a:stCxn id="16406" idx="6"/>
            <a:endCxn id="16407"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09"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6410"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11"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12" name="AutoShape 28"/>
          <p:cNvCxnSpPr>
            <a:cxnSpLocks noChangeShapeType="1"/>
            <a:stCxn id="16410" idx="6"/>
            <a:endCxn id="16411"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13"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414"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15"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16"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17"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18"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19" name="AutoShape 35"/>
          <p:cNvCxnSpPr>
            <a:cxnSpLocks noChangeShapeType="1"/>
            <a:stCxn id="16410" idx="3"/>
            <a:endCxn id="16415"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0" name="AutoShape 36"/>
          <p:cNvCxnSpPr>
            <a:cxnSpLocks noChangeShapeType="1"/>
            <a:stCxn id="16415" idx="5"/>
            <a:endCxn id="16416"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1" name="AutoShape 37"/>
          <p:cNvCxnSpPr>
            <a:cxnSpLocks noChangeShapeType="1"/>
            <a:stCxn id="16416" idx="7"/>
            <a:endCxn id="16418"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2" name="AutoShape 38"/>
          <p:cNvCxnSpPr>
            <a:cxnSpLocks noChangeShapeType="1"/>
            <a:stCxn id="16417" idx="3"/>
            <a:endCxn id="16418"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3" name="AutoShape 39"/>
          <p:cNvCxnSpPr>
            <a:cxnSpLocks noChangeShapeType="1"/>
            <a:stCxn id="16414" idx="4"/>
            <a:endCxn id="16418"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4" name="AutoShape 40"/>
          <p:cNvCxnSpPr>
            <a:cxnSpLocks noChangeShapeType="1"/>
            <a:stCxn id="16410" idx="4"/>
            <a:endCxn id="16416"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5" name="AutoShape 41"/>
          <p:cNvCxnSpPr>
            <a:cxnSpLocks noChangeShapeType="1"/>
            <a:stCxn id="16411" idx="3"/>
            <a:endCxn id="16414"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26" name="AutoShape 42"/>
          <p:cNvCxnSpPr>
            <a:cxnSpLocks noChangeShapeType="1"/>
            <a:stCxn id="16411" idx="4"/>
            <a:endCxn id="16417"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27"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28"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29" name="AutoShape 45"/>
          <p:cNvCxnSpPr>
            <a:cxnSpLocks noChangeShapeType="1"/>
            <a:stCxn id="16427" idx="6"/>
            <a:endCxn id="16428"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30"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431"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32"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33" name="AutoShape 49"/>
          <p:cNvCxnSpPr>
            <a:cxnSpLocks noChangeShapeType="1"/>
            <a:stCxn id="16431" idx="6"/>
            <a:endCxn id="16432"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34"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6435"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36"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37" name="AutoShape 53"/>
          <p:cNvCxnSpPr>
            <a:cxnSpLocks noChangeShapeType="1"/>
            <a:stCxn id="16435" idx="6"/>
            <a:endCxn id="16436"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38"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6439"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40"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41" name="AutoShape 57"/>
          <p:cNvCxnSpPr>
            <a:cxnSpLocks noChangeShapeType="1"/>
            <a:stCxn id="16439" idx="6"/>
            <a:endCxn id="16440"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2"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6443" name="Oval 59"/>
          <p:cNvSpPr>
            <a:spLocks noChangeAspect="1" noChangeArrowheads="1"/>
          </p:cNvSpPr>
          <p:nvPr/>
        </p:nvSpPr>
        <p:spPr bwMode="auto">
          <a:xfrm>
            <a:off x="83820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44" name="Oval 60"/>
          <p:cNvSpPr>
            <a:spLocks noChangeArrowheads="1"/>
          </p:cNvSpPr>
          <p:nvPr/>
        </p:nvSpPr>
        <p:spPr bwMode="auto">
          <a:xfrm>
            <a:off x="99822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45" name="AutoShape 61"/>
          <p:cNvCxnSpPr>
            <a:cxnSpLocks noChangeShapeType="1"/>
            <a:stCxn id="16443" idx="6"/>
            <a:endCxn id="16444" idx="2"/>
          </p:cNvCxnSpPr>
          <p:nvPr/>
        </p:nvCxnSpPr>
        <p:spPr bwMode="auto">
          <a:xfrm>
            <a:off x="88392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46"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6447"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48"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49" name="AutoShape 65"/>
          <p:cNvCxnSpPr>
            <a:cxnSpLocks noChangeShapeType="1"/>
            <a:stCxn id="16447" idx="6"/>
            <a:endCxn id="16448"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50"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6451"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52"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53" name="AutoShape 69"/>
          <p:cNvCxnSpPr>
            <a:cxnSpLocks noChangeShapeType="1"/>
            <a:stCxn id="16451" idx="6"/>
            <a:endCxn id="16452"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54"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6455"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56" name="Oval 72"/>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57"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458"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459" name="AutoShape 75"/>
          <p:cNvCxnSpPr>
            <a:cxnSpLocks noChangeShapeType="1"/>
            <a:stCxn id="16416" idx="6"/>
            <a:endCxn id="16456"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60" name="AutoShape 76"/>
          <p:cNvCxnSpPr>
            <a:cxnSpLocks noChangeShapeType="1"/>
            <a:stCxn id="16416" idx="2"/>
            <a:endCxn id="16457"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61" name="AutoShape 77"/>
          <p:cNvCxnSpPr>
            <a:cxnSpLocks noChangeShapeType="1"/>
            <a:stCxn id="16415" idx="1"/>
            <a:endCxn id="16458"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62" name="AutoShape 78"/>
          <p:cNvCxnSpPr>
            <a:cxnSpLocks noChangeShapeType="1"/>
            <a:stCxn id="16456" idx="1"/>
            <a:endCxn id="16418"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63" name="AutoShape 79"/>
          <p:cNvCxnSpPr>
            <a:cxnSpLocks noChangeShapeType="1"/>
            <a:stCxn id="16417" idx="4"/>
            <a:endCxn id="16456"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64" name="AutoShape 80"/>
          <p:cNvCxnSpPr>
            <a:cxnSpLocks noChangeShapeType="1"/>
            <a:stCxn id="16458" idx="7"/>
            <a:endCxn id="16410"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465"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6466"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6467"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6468"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6469"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6470"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6471"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6472"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6473"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474"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6475"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6476"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6477"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478"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479"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6480"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6481"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6482"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6483"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6484"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6485"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6486"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6487"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6488"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6489"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6490"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6491"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6492"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6493"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6494"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6495"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6496"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6497"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6498"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6499"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6500"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6501"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6502"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6503"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6504"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6505"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6506"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6507"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6508"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6509"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6510"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6511"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6512"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6513"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6514"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6515"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6516" name="AutoShape 132"/>
          <p:cNvCxnSpPr>
            <a:cxnSpLocks noChangeShapeType="1"/>
            <a:stCxn id="16415" idx="4"/>
            <a:endCxn id="16457"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17"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518"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519" name="AutoShape 135"/>
          <p:cNvCxnSpPr>
            <a:cxnSpLocks noChangeShapeType="1"/>
            <a:stCxn id="16517" idx="6"/>
            <a:endCxn id="16518"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20"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6521"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6522"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6523"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524"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525" name="AutoShape 141"/>
          <p:cNvCxnSpPr>
            <a:cxnSpLocks noChangeShapeType="1"/>
            <a:stCxn id="16523" idx="6"/>
            <a:endCxn id="16524"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26"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527"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6528"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6529"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6530"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6531" name="AutoShape 147"/>
          <p:cNvCxnSpPr>
            <a:cxnSpLocks noChangeShapeType="1"/>
            <a:stCxn id="16529" idx="6"/>
            <a:endCxn id="16530"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32"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6533"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6534"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6535"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40858253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11"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12" name="AutoShape 4"/>
          <p:cNvCxnSpPr>
            <a:cxnSpLocks noChangeShapeType="1"/>
            <a:stCxn id="17410" idx="6"/>
            <a:endCxn id="17411"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13"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7414"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15"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16" name="AutoShape 8"/>
          <p:cNvCxnSpPr>
            <a:cxnSpLocks noChangeShapeType="1"/>
            <a:stCxn id="17414" idx="6"/>
            <a:endCxn id="17415"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17"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7418"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19"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20" name="AutoShape 12"/>
          <p:cNvCxnSpPr>
            <a:cxnSpLocks noChangeShapeType="1"/>
            <a:stCxn id="17418" idx="6"/>
            <a:endCxn id="17419"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21"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7422"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23"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24" name="AutoShape 16"/>
          <p:cNvCxnSpPr>
            <a:cxnSpLocks noChangeShapeType="1"/>
            <a:stCxn id="17422" idx="6"/>
            <a:endCxn id="17423"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25"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7426"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27"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28" name="AutoShape 20"/>
          <p:cNvCxnSpPr>
            <a:cxnSpLocks noChangeShapeType="1"/>
            <a:stCxn id="17426" idx="6"/>
            <a:endCxn id="17427"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29"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430"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31"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32" name="AutoShape 24"/>
          <p:cNvCxnSpPr>
            <a:cxnSpLocks noChangeShapeType="1"/>
            <a:stCxn id="17430" idx="6"/>
            <a:endCxn id="17431"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33"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7434"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35"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36" name="AutoShape 28"/>
          <p:cNvCxnSpPr>
            <a:cxnSpLocks noChangeShapeType="1"/>
            <a:stCxn id="17434" idx="6"/>
            <a:endCxn id="17435"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37"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438"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39"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40"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41"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42"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43" name="AutoShape 35"/>
          <p:cNvCxnSpPr>
            <a:cxnSpLocks noChangeShapeType="1"/>
            <a:stCxn id="17434" idx="3"/>
            <a:endCxn id="17439"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4" name="AutoShape 36"/>
          <p:cNvCxnSpPr>
            <a:cxnSpLocks noChangeShapeType="1"/>
            <a:stCxn id="17439" idx="5"/>
            <a:endCxn id="17440"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5" name="AutoShape 37"/>
          <p:cNvCxnSpPr>
            <a:cxnSpLocks noChangeShapeType="1"/>
            <a:stCxn id="17440" idx="7"/>
            <a:endCxn id="17442"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6" name="AutoShape 38"/>
          <p:cNvCxnSpPr>
            <a:cxnSpLocks noChangeShapeType="1"/>
            <a:stCxn id="17441" idx="3"/>
            <a:endCxn id="17442" idx="7"/>
          </p:cNvCxnSpPr>
          <p:nvPr/>
        </p:nvCxnSpPr>
        <p:spPr bwMode="auto">
          <a:xfrm flipH="1">
            <a:off x="4429125" y="3438525"/>
            <a:ext cx="438150" cy="66675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7" name="AutoShape 39"/>
          <p:cNvCxnSpPr>
            <a:cxnSpLocks noChangeShapeType="1"/>
            <a:stCxn id="17438" idx="4"/>
            <a:endCxn id="17442"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8" name="AutoShape 40"/>
          <p:cNvCxnSpPr>
            <a:cxnSpLocks noChangeShapeType="1"/>
            <a:stCxn id="17434" idx="4"/>
            <a:endCxn id="17440"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49" name="AutoShape 41"/>
          <p:cNvCxnSpPr>
            <a:cxnSpLocks noChangeShapeType="1"/>
            <a:stCxn id="17435" idx="3"/>
            <a:endCxn id="17438"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50" name="AutoShape 42"/>
          <p:cNvCxnSpPr>
            <a:cxnSpLocks noChangeShapeType="1"/>
            <a:stCxn id="17435" idx="4"/>
            <a:endCxn id="17441"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51"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52"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53" name="AutoShape 45"/>
          <p:cNvCxnSpPr>
            <a:cxnSpLocks noChangeShapeType="1"/>
            <a:stCxn id="17451" idx="6"/>
            <a:endCxn id="17452"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54"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455"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56"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57" name="AutoShape 49"/>
          <p:cNvCxnSpPr>
            <a:cxnSpLocks noChangeShapeType="1"/>
            <a:stCxn id="17455" idx="6"/>
            <a:endCxn id="17456"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58"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7459"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60"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61" name="AutoShape 53"/>
          <p:cNvCxnSpPr>
            <a:cxnSpLocks noChangeShapeType="1"/>
            <a:stCxn id="17459" idx="6"/>
            <a:endCxn id="17460"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62"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7463"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64"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65" name="AutoShape 57"/>
          <p:cNvCxnSpPr>
            <a:cxnSpLocks noChangeShapeType="1"/>
            <a:stCxn id="17463" idx="6"/>
            <a:endCxn id="17464"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66"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7467" name="Oval 59"/>
          <p:cNvSpPr>
            <a:spLocks noChangeAspect="1" noChangeArrowheads="1"/>
          </p:cNvSpPr>
          <p:nvPr/>
        </p:nvSpPr>
        <p:spPr bwMode="auto">
          <a:xfrm>
            <a:off x="8382000" y="2057400"/>
            <a:ext cx="457200" cy="457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68" name="Oval 60"/>
          <p:cNvSpPr>
            <a:spLocks noChangeArrowheads="1"/>
          </p:cNvSpPr>
          <p:nvPr/>
        </p:nvSpPr>
        <p:spPr bwMode="auto">
          <a:xfrm>
            <a:off x="9982200" y="2057400"/>
            <a:ext cx="457200" cy="457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69" name="AutoShape 61"/>
          <p:cNvCxnSpPr>
            <a:cxnSpLocks noChangeShapeType="1"/>
            <a:stCxn id="17467" idx="6"/>
            <a:endCxn id="17468" idx="2"/>
          </p:cNvCxnSpPr>
          <p:nvPr/>
        </p:nvCxnSpPr>
        <p:spPr bwMode="auto">
          <a:xfrm>
            <a:off x="8839200" y="2286000"/>
            <a:ext cx="1143000" cy="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70"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7471" name="Oval 63"/>
          <p:cNvSpPr>
            <a:spLocks noChangeAspect="1" noChangeArrowheads="1"/>
          </p:cNvSpPr>
          <p:nvPr/>
        </p:nvSpPr>
        <p:spPr bwMode="auto">
          <a:xfrm>
            <a:off x="6096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72" name="Oval 64"/>
          <p:cNvSpPr>
            <a:spLocks noChangeArrowheads="1"/>
          </p:cNvSpPr>
          <p:nvPr/>
        </p:nvSpPr>
        <p:spPr bwMode="auto">
          <a:xfrm>
            <a:off x="7696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73" name="AutoShape 65"/>
          <p:cNvCxnSpPr>
            <a:cxnSpLocks noChangeShapeType="1"/>
            <a:stCxn id="17471" idx="6"/>
            <a:endCxn id="17472" idx="2"/>
          </p:cNvCxnSpPr>
          <p:nvPr/>
        </p:nvCxnSpPr>
        <p:spPr bwMode="auto">
          <a:xfrm>
            <a:off x="6553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74"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7475"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76"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77" name="AutoShape 69"/>
          <p:cNvCxnSpPr>
            <a:cxnSpLocks noChangeShapeType="1"/>
            <a:stCxn id="17475" idx="6"/>
            <a:endCxn id="17476"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78"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7479"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80" name="Oval 72"/>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81"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482"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483" name="AutoShape 75"/>
          <p:cNvCxnSpPr>
            <a:cxnSpLocks noChangeShapeType="1"/>
            <a:stCxn id="17440" idx="6"/>
            <a:endCxn id="17480"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4" name="AutoShape 76"/>
          <p:cNvCxnSpPr>
            <a:cxnSpLocks noChangeShapeType="1"/>
            <a:stCxn id="17440" idx="2"/>
            <a:endCxn id="17481"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5" name="AutoShape 77"/>
          <p:cNvCxnSpPr>
            <a:cxnSpLocks noChangeShapeType="1"/>
            <a:stCxn id="17439" idx="1"/>
            <a:endCxn id="17482"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6" name="AutoShape 78"/>
          <p:cNvCxnSpPr>
            <a:cxnSpLocks noChangeShapeType="1"/>
            <a:stCxn id="17480" idx="1"/>
            <a:endCxn id="17442"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7" name="AutoShape 79"/>
          <p:cNvCxnSpPr>
            <a:cxnSpLocks noChangeShapeType="1"/>
            <a:stCxn id="17441" idx="4"/>
            <a:endCxn id="17480"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88" name="AutoShape 80"/>
          <p:cNvCxnSpPr>
            <a:cxnSpLocks noChangeShapeType="1"/>
            <a:stCxn id="17482" idx="7"/>
            <a:endCxn id="17434"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489"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7490"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7491"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7492"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7493"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7494"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7495"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7496"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7497"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498"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7499"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7500"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7501"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502"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503"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7504"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7505"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7506"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7507"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7508"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7509"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7510"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7511"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7512"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7513"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7514"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7515"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7516"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7517"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7518"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7519"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7520"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7521"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7522"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7523"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7524"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7525"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7526"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7527"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7528"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7529"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7530"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7531"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7532"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7533"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7534"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7535"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7536"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7537"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7538"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7539"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7540" name="AutoShape 132"/>
          <p:cNvCxnSpPr>
            <a:cxnSpLocks noChangeShapeType="1"/>
            <a:stCxn id="17439" idx="4"/>
            <a:endCxn id="17481"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541"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542"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543" name="AutoShape 135"/>
          <p:cNvCxnSpPr>
            <a:cxnSpLocks noChangeShapeType="1"/>
            <a:stCxn id="17541" idx="6"/>
            <a:endCxn id="17542"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544"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7545"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7546"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7547"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548"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549" name="AutoShape 141"/>
          <p:cNvCxnSpPr>
            <a:cxnSpLocks noChangeShapeType="1"/>
            <a:stCxn id="17547" idx="6"/>
            <a:endCxn id="17548"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550"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551"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7552"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7553"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7554"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7555" name="AutoShape 147"/>
          <p:cNvCxnSpPr>
            <a:cxnSpLocks noChangeShapeType="1"/>
            <a:stCxn id="17553" idx="6"/>
            <a:endCxn id="17554"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556"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7557"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7558"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7559" name="Text Box 151"/>
          <p:cNvSpPr txBox="1">
            <a:spLocks noChangeArrowheads="1"/>
          </p:cNvSpPr>
          <p:nvPr/>
        </p:nvSpPr>
        <p:spPr bwMode="auto">
          <a:xfrm>
            <a:off x="2362200" y="457201"/>
            <a:ext cx="2667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dirty="0">
                <a:solidFill>
                  <a:srgbClr val="FF0000"/>
                </a:solidFill>
                <a:latin typeface="+mn-lt"/>
              </a:rPr>
              <a:t>Cycle</a:t>
            </a:r>
          </a:p>
          <a:p>
            <a:pPr algn="ctr">
              <a:spcBef>
                <a:spcPct val="50000"/>
              </a:spcBef>
              <a:buFontTx/>
              <a:buNone/>
            </a:pPr>
            <a:r>
              <a:rPr lang="en-US" altLang="el-GR" sz="2400" dirty="0">
                <a:solidFill>
                  <a:srgbClr val="FF0000"/>
                </a:solidFill>
                <a:latin typeface="+mn-lt"/>
              </a:rPr>
              <a:t>Don’t Add Edge</a:t>
            </a:r>
          </a:p>
        </p:txBody>
      </p:sp>
    </p:spTree>
    <p:extLst>
      <p:ext uri="{BB962C8B-B14F-4D97-AF65-F5344CB8AC3E}">
        <p14:creationId xmlns:p14="http://schemas.microsoft.com/office/powerpoint/2010/main" val="3318966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Greedy approach can be used to find the solution since we want to maximize the </a:t>
            </a:r>
            <a:r>
              <a:rPr lang="en-US" sz="2800" dirty="0" smtClean="0"/>
              <a:t>count </a:t>
            </a:r>
            <a:r>
              <a:rPr lang="en-US" sz="2800" dirty="0"/>
              <a:t>of activities that can be executed</a:t>
            </a:r>
            <a:r>
              <a:rPr lang="en-US" sz="2800" dirty="0" smtClean="0"/>
              <a:t>.</a:t>
            </a:r>
          </a:p>
          <a:p>
            <a:r>
              <a:rPr lang="en-US" sz="2800" dirty="0"/>
              <a:t>This approach will greedily choose an activity with earliest finish time at every step, thus yielding an optimal solution</a:t>
            </a:r>
            <a:r>
              <a:rPr lang="en-US" sz="2800" dirty="0" smtClean="0"/>
              <a:t>.</a:t>
            </a:r>
          </a:p>
        </p:txBody>
      </p:sp>
    </p:spTree>
    <p:extLst>
      <p:ext uri="{BB962C8B-B14F-4D97-AF65-F5344CB8AC3E}">
        <p14:creationId xmlns:p14="http://schemas.microsoft.com/office/powerpoint/2010/main" val="1718884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35"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36" name="AutoShape 4"/>
          <p:cNvCxnSpPr>
            <a:cxnSpLocks noChangeShapeType="1"/>
            <a:stCxn id="18434" idx="6"/>
            <a:endCxn id="18435"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37"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8438"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39"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40" name="AutoShape 8"/>
          <p:cNvCxnSpPr>
            <a:cxnSpLocks noChangeShapeType="1"/>
            <a:stCxn id="18438" idx="6"/>
            <a:endCxn id="18439"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1"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8442"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43"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44" name="AutoShape 12"/>
          <p:cNvCxnSpPr>
            <a:cxnSpLocks noChangeShapeType="1"/>
            <a:stCxn id="18442" idx="6"/>
            <a:endCxn id="18443"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5"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8446"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47"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48" name="AutoShape 16"/>
          <p:cNvCxnSpPr>
            <a:cxnSpLocks noChangeShapeType="1"/>
            <a:stCxn id="18446" idx="6"/>
            <a:endCxn id="18447"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49"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8450"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51"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52" name="AutoShape 20"/>
          <p:cNvCxnSpPr>
            <a:cxnSpLocks noChangeShapeType="1"/>
            <a:stCxn id="18450" idx="6"/>
            <a:endCxn id="18451"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3"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454" name="Oval 22"/>
          <p:cNvSpPr>
            <a:spLocks noChangeAspect="1" noChangeArrowheads="1"/>
          </p:cNvSpPr>
          <p:nvPr/>
        </p:nvSpPr>
        <p:spPr bwMode="auto">
          <a:xfrm>
            <a:off x="83820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55" name="Oval 23"/>
          <p:cNvSpPr>
            <a:spLocks noChangeArrowheads="1"/>
          </p:cNvSpPr>
          <p:nvPr/>
        </p:nvSpPr>
        <p:spPr bwMode="auto">
          <a:xfrm>
            <a:off x="9982200" y="2743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56" name="AutoShape 24"/>
          <p:cNvCxnSpPr>
            <a:cxnSpLocks noChangeShapeType="1"/>
            <a:stCxn id="18454" idx="6"/>
            <a:endCxn id="18455" idx="2"/>
          </p:cNvCxnSpPr>
          <p:nvPr/>
        </p:nvCxnSpPr>
        <p:spPr bwMode="auto">
          <a:xfrm>
            <a:off x="8839200" y="2971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57"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8458"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59"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60" name="AutoShape 28"/>
          <p:cNvCxnSpPr>
            <a:cxnSpLocks noChangeShapeType="1"/>
            <a:stCxn id="18458" idx="6"/>
            <a:endCxn id="18459"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61"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462"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63"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64"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65"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66"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67" name="AutoShape 35"/>
          <p:cNvCxnSpPr>
            <a:cxnSpLocks noChangeShapeType="1"/>
            <a:stCxn id="18458" idx="3"/>
            <a:endCxn id="18463"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8" name="AutoShape 36"/>
          <p:cNvCxnSpPr>
            <a:cxnSpLocks noChangeShapeType="1"/>
            <a:stCxn id="18463" idx="5"/>
            <a:endCxn id="18464"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69" name="AutoShape 37"/>
          <p:cNvCxnSpPr>
            <a:cxnSpLocks noChangeShapeType="1"/>
            <a:stCxn id="18464" idx="7"/>
            <a:endCxn id="18466"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0" name="AutoShape 38"/>
          <p:cNvCxnSpPr>
            <a:cxnSpLocks noChangeShapeType="1"/>
            <a:stCxn id="18465" idx="3"/>
            <a:endCxn id="18466"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1" name="AutoShape 39"/>
          <p:cNvCxnSpPr>
            <a:cxnSpLocks noChangeShapeType="1"/>
            <a:stCxn id="18462" idx="4"/>
            <a:endCxn id="18466"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2" name="AutoShape 40"/>
          <p:cNvCxnSpPr>
            <a:cxnSpLocks noChangeShapeType="1"/>
            <a:stCxn id="18458" idx="4"/>
            <a:endCxn id="18464"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3" name="AutoShape 41"/>
          <p:cNvCxnSpPr>
            <a:cxnSpLocks noChangeShapeType="1"/>
            <a:stCxn id="18459" idx="3"/>
            <a:endCxn id="18462"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74" name="AutoShape 42"/>
          <p:cNvCxnSpPr>
            <a:cxnSpLocks noChangeShapeType="1"/>
            <a:stCxn id="18459" idx="4"/>
            <a:endCxn id="18465"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75"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76"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77" name="AutoShape 45"/>
          <p:cNvCxnSpPr>
            <a:cxnSpLocks noChangeShapeType="1"/>
            <a:stCxn id="18475" idx="6"/>
            <a:endCxn id="18476"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78"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479"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80"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81" name="AutoShape 49"/>
          <p:cNvCxnSpPr>
            <a:cxnSpLocks noChangeShapeType="1"/>
            <a:stCxn id="18479" idx="6"/>
            <a:endCxn id="18480"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82"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8483"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84"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85" name="AutoShape 53"/>
          <p:cNvCxnSpPr>
            <a:cxnSpLocks noChangeShapeType="1"/>
            <a:stCxn id="18483" idx="6"/>
            <a:endCxn id="18484"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86"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8487"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88"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89" name="AutoShape 57"/>
          <p:cNvCxnSpPr>
            <a:cxnSpLocks noChangeShapeType="1"/>
            <a:stCxn id="18487" idx="6"/>
            <a:endCxn id="18488"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90"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8491" name="Oval 59"/>
          <p:cNvSpPr>
            <a:spLocks noChangeAspect="1" noChangeArrowheads="1"/>
          </p:cNvSpPr>
          <p:nvPr/>
        </p:nvSpPr>
        <p:spPr bwMode="auto">
          <a:xfrm>
            <a:off x="8382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92" name="Oval 60"/>
          <p:cNvSpPr>
            <a:spLocks noChangeArrowheads="1"/>
          </p:cNvSpPr>
          <p:nvPr/>
        </p:nvSpPr>
        <p:spPr bwMode="auto">
          <a:xfrm>
            <a:off x="9982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93" name="AutoShape 61"/>
          <p:cNvCxnSpPr>
            <a:cxnSpLocks noChangeShapeType="1"/>
            <a:stCxn id="18491" idx="6"/>
            <a:endCxn id="18492" idx="2"/>
          </p:cNvCxnSpPr>
          <p:nvPr/>
        </p:nvCxnSpPr>
        <p:spPr bwMode="auto">
          <a:xfrm>
            <a:off x="8839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94"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8495" name="Oval 63"/>
          <p:cNvSpPr>
            <a:spLocks noChangeAspect="1" noChangeArrowheads="1"/>
          </p:cNvSpPr>
          <p:nvPr/>
        </p:nvSpPr>
        <p:spPr bwMode="auto">
          <a:xfrm>
            <a:off x="6096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496" name="Oval 64"/>
          <p:cNvSpPr>
            <a:spLocks noChangeArrowheads="1"/>
          </p:cNvSpPr>
          <p:nvPr/>
        </p:nvSpPr>
        <p:spPr bwMode="auto">
          <a:xfrm>
            <a:off x="7696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497" name="AutoShape 65"/>
          <p:cNvCxnSpPr>
            <a:cxnSpLocks noChangeShapeType="1"/>
            <a:stCxn id="18495" idx="6"/>
            <a:endCxn id="18496" idx="2"/>
          </p:cNvCxnSpPr>
          <p:nvPr/>
        </p:nvCxnSpPr>
        <p:spPr bwMode="auto">
          <a:xfrm>
            <a:off x="6553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498"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8499"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00"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501" name="AutoShape 69"/>
          <p:cNvCxnSpPr>
            <a:cxnSpLocks noChangeShapeType="1"/>
            <a:stCxn id="18499" idx="6"/>
            <a:endCxn id="18500"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02"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8503"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04" name="Oval 7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05"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06"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507" name="AutoShape 75"/>
          <p:cNvCxnSpPr>
            <a:cxnSpLocks noChangeShapeType="1"/>
            <a:stCxn id="18464" idx="6"/>
            <a:endCxn id="18504"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08" name="AutoShape 76"/>
          <p:cNvCxnSpPr>
            <a:cxnSpLocks noChangeShapeType="1"/>
            <a:stCxn id="18464" idx="2"/>
            <a:endCxn id="18505"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09" name="AutoShape 77"/>
          <p:cNvCxnSpPr>
            <a:cxnSpLocks noChangeShapeType="1"/>
            <a:stCxn id="18463" idx="1"/>
            <a:endCxn id="18506"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10" name="AutoShape 78"/>
          <p:cNvCxnSpPr>
            <a:cxnSpLocks noChangeShapeType="1"/>
            <a:stCxn id="18504" idx="1"/>
            <a:endCxn id="18466"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11" name="AutoShape 79"/>
          <p:cNvCxnSpPr>
            <a:cxnSpLocks noChangeShapeType="1"/>
            <a:stCxn id="18465" idx="4"/>
            <a:endCxn id="18504"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12" name="AutoShape 80"/>
          <p:cNvCxnSpPr>
            <a:cxnSpLocks noChangeShapeType="1"/>
            <a:stCxn id="18506" idx="7"/>
            <a:endCxn id="18458"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13"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8514"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8515"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8516"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8517"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8518"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8519"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8520"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8521"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522"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8523"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8524"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8525"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526"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527"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8528"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8529"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8530"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8531"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8532"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8533"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8534"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8535"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8536"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8537"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8538"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8539"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8540"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8541"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8542"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8543"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8544"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8545"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8546"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8547"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8548"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8549"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8550"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8551"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8552"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8553"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8554"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8555"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8556"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8557"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8558"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8559"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8560"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8561"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8562"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8563"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8564" name="AutoShape 132"/>
          <p:cNvCxnSpPr>
            <a:cxnSpLocks noChangeShapeType="1"/>
            <a:stCxn id="18463" idx="4"/>
            <a:endCxn id="18505"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65"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66"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567" name="AutoShape 135"/>
          <p:cNvCxnSpPr>
            <a:cxnSpLocks noChangeShapeType="1"/>
            <a:stCxn id="18565" idx="6"/>
            <a:endCxn id="18566"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68"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8569"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8570"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8571"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72"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573" name="AutoShape 141"/>
          <p:cNvCxnSpPr>
            <a:cxnSpLocks noChangeShapeType="1"/>
            <a:stCxn id="18571" idx="6"/>
            <a:endCxn id="18572"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74"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575"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8576"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8577"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8578"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8579" name="AutoShape 147"/>
          <p:cNvCxnSpPr>
            <a:cxnSpLocks noChangeShapeType="1"/>
            <a:stCxn id="18577" idx="6"/>
            <a:endCxn id="18578"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80"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8581"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8582"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8583"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41298551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59"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60" name="AutoShape 4"/>
          <p:cNvCxnSpPr>
            <a:cxnSpLocks noChangeShapeType="1"/>
            <a:stCxn id="19458" idx="6"/>
            <a:endCxn id="19459"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1"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9462"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63"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64" name="AutoShape 8"/>
          <p:cNvCxnSpPr>
            <a:cxnSpLocks noChangeShapeType="1"/>
            <a:stCxn id="19462" idx="6"/>
            <a:endCxn id="19463"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5"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9466"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67"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68" name="AutoShape 12"/>
          <p:cNvCxnSpPr>
            <a:cxnSpLocks noChangeShapeType="1"/>
            <a:stCxn id="19466" idx="6"/>
            <a:endCxn id="19467"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69"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9470"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71"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72" name="AutoShape 16"/>
          <p:cNvCxnSpPr>
            <a:cxnSpLocks noChangeShapeType="1"/>
            <a:stCxn id="19470" idx="6"/>
            <a:endCxn id="19471"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73"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9474"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75"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76" name="AutoShape 20"/>
          <p:cNvCxnSpPr>
            <a:cxnSpLocks noChangeShapeType="1"/>
            <a:stCxn id="19474" idx="6"/>
            <a:endCxn id="19475"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77"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478" name="Oval 22"/>
          <p:cNvSpPr>
            <a:spLocks noChangeAspect="1" noChangeArrowheads="1"/>
          </p:cNvSpPr>
          <p:nvPr/>
        </p:nvSpPr>
        <p:spPr bwMode="auto">
          <a:xfrm>
            <a:off x="8382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79" name="Oval 23"/>
          <p:cNvSpPr>
            <a:spLocks noChangeArrowheads="1"/>
          </p:cNvSpPr>
          <p:nvPr/>
        </p:nvSpPr>
        <p:spPr bwMode="auto">
          <a:xfrm>
            <a:off x="9982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80" name="AutoShape 24"/>
          <p:cNvCxnSpPr>
            <a:cxnSpLocks noChangeShapeType="1"/>
            <a:stCxn id="19478" idx="6"/>
            <a:endCxn id="19479" idx="2"/>
          </p:cNvCxnSpPr>
          <p:nvPr/>
        </p:nvCxnSpPr>
        <p:spPr bwMode="auto">
          <a:xfrm>
            <a:off x="8839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81"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9482" name="Oval 26"/>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83"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84" name="AutoShape 28"/>
          <p:cNvCxnSpPr>
            <a:cxnSpLocks noChangeShapeType="1"/>
            <a:stCxn id="19482" idx="6"/>
            <a:endCxn id="19483"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85"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486"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87"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88"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89"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490"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491" name="AutoShape 35"/>
          <p:cNvCxnSpPr>
            <a:cxnSpLocks noChangeShapeType="1"/>
            <a:stCxn id="19482" idx="3"/>
            <a:endCxn id="19487"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2" name="AutoShape 36"/>
          <p:cNvCxnSpPr>
            <a:cxnSpLocks noChangeShapeType="1"/>
            <a:stCxn id="19487" idx="5"/>
            <a:endCxn id="19488"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3" name="AutoShape 37"/>
          <p:cNvCxnSpPr>
            <a:cxnSpLocks noChangeShapeType="1"/>
            <a:stCxn id="19488" idx="7"/>
            <a:endCxn id="19490"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4" name="AutoShape 38"/>
          <p:cNvCxnSpPr>
            <a:cxnSpLocks noChangeShapeType="1"/>
            <a:stCxn id="19489" idx="3"/>
            <a:endCxn id="19490"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5" name="AutoShape 39"/>
          <p:cNvCxnSpPr>
            <a:cxnSpLocks noChangeShapeType="1"/>
            <a:stCxn id="19486" idx="4"/>
            <a:endCxn id="19490"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6" name="AutoShape 40"/>
          <p:cNvCxnSpPr>
            <a:cxnSpLocks noChangeShapeType="1"/>
            <a:stCxn id="19482" idx="4"/>
            <a:endCxn id="19488"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7" name="AutoShape 41"/>
          <p:cNvCxnSpPr>
            <a:cxnSpLocks noChangeShapeType="1"/>
            <a:stCxn id="19483" idx="3"/>
            <a:endCxn id="19486"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98" name="AutoShape 42"/>
          <p:cNvCxnSpPr>
            <a:cxnSpLocks noChangeShapeType="1"/>
            <a:stCxn id="19483" idx="4"/>
            <a:endCxn id="19489"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499"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00"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01" name="AutoShape 45"/>
          <p:cNvCxnSpPr>
            <a:cxnSpLocks noChangeShapeType="1"/>
            <a:stCxn id="19499" idx="6"/>
            <a:endCxn id="19500"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02"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503"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04"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05" name="AutoShape 49"/>
          <p:cNvCxnSpPr>
            <a:cxnSpLocks noChangeShapeType="1"/>
            <a:stCxn id="19503" idx="6"/>
            <a:endCxn id="19504"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06"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9507"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08"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09" name="AutoShape 53"/>
          <p:cNvCxnSpPr>
            <a:cxnSpLocks noChangeShapeType="1"/>
            <a:stCxn id="19507" idx="6"/>
            <a:endCxn id="19508"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10"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9511"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12"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13" name="AutoShape 57"/>
          <p:cNvCxnSpPr>
            <a:cxnSpLocks noChangeShapeType="1"/>
            <a:stCxn id="19511" idx="6"/>
            <a:endCxn id="19512"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14"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9515" name="Oval 59"/>
          <p:cNvSpPr>
            <a:spLocks noChangeAspect="1" noChangeArrowheads="1"/>
          </p:cNvSpPr>
          <p:nvPr/>
        </p:nvSpPr>
        <p:spPr bwMode="auto">
          <a:xfrm>
            <a:off x="8382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16" name="Oval 60"/>
          <p:cNvSpPr>
            <a:spLocks noChangeArrowheads="1"/>
          </p:cNvSpPr>
          <p:nvPr/>
        </p:nvSpPr>
        <p:spPr bwMode="auto">
          <a:xfrm>
            <a:off x="9982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17" name="AutoShape 61"/>
          <p:cNvCxnSpPr>
            <a:cxnSpLocks noChangeShapeType="1"/>
            <a:stCxn id="19515" idx="6"/>
            <a:endCxn id="19516" idx="2"/>
          </p:cNvCxnSpPr>
          <p:nvPr/>
        </p:nvCxnSpPr>
        <p:spPr bwMode="auto">
          <a:xfrm>
            <a:off x="8839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18"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9519" name="Oval 63"/>
          <p:cNvSpPr>
            <a:spLocks noChangeAspect="1" noChangeArrowheads="1"/>
          </p:cNvSpPr>
          <p:nvPr/>
        </p:nvSpPr>
        <p:spPr bwMode="auto">
          <a:xfrm>
            <a:off x="6096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20" name="Oval 64"/>
          <p:cNvSpPr>
            <a:spLocks noChangeArrowheads="1"/>
          </p:cNvSpPr>
          <p:nvPr/>
        </p:nvSpPr>
        <p:spPr bwMode="auto">
          <a:xfrm>
            <a:off x="7696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21" name="AutoShape 65"/>
          <p:cNvCxnSpPr>
            <a:cxnSpLocks noChangeShapeType="1"/>
            <a:stCxn id="19519" idx="6"/>
            <a:endCxn id="19520" idx="2"/>
          </p:cNvCxnSpPr>
          <p:nvPr/>
        </p:nvCxnSpPr>
        <p:spPr bwMode="auto">
          <a:xfrm>
            <a:off x="6553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22"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9523"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24"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25" name="AutoShape 69"/>
          <p:cNvCxnSpPr>
            <a:cxnSpLocks noChangeShapeType="1"/>
            <a:stCxn id="19523" idx="6"/>
            <a:endCxn id="19524"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26"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9527"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28" name="Oval 7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29"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30"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31" name="AutoShape 75"/>
          <p:cNvCxnSpPr>
            <a:cxnSpLocks noChangeShapeType="1"/>
            <a:stCxn id="19488" idx="6"/>
            <a:endCxn id="19528"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32" name="AutoShape 76"/>
          <p:cNvCxnSpPr>
            <a:cxnSpLocks noChangeShapeType="1"/>
            <a:stCxn id="19488" idx="2"/>
            <a:endCxn id="19529"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33" name="AutoShape 77"/>
          <p:cNvCxnSpPr>
            <a:cxnSpLocks noChangeShapeType="1"/>
            <a:stCxn id="19487" idx="1"/>
            <a:endCxn id="19530"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34" name="AutoShape 78"/>
          <p:cNvCxnSpPr>
            <a:cxnSpLocks noChangeShapeType="1"/>
            <a:stCxn id="19528" idx="1"/>
            <a:endCxn id="19490"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35" name="AutoShape 79"/>
          <p:cNvCxnSpPr>
            <a:cxnSpLocks noChangeShapeType="1"/>
            <a:stCxn id="19489" idx="4"/>
            <a:endCxn id="19528"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36" name="AutoShape 80"/>
          <p:cNvCxnSpPr>
            <a:cxnSpLocks noChangeShapeType="1"/>
            <a:stCxn id="19530" idx="7"/>
            <a:endCxn id="19482"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37"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9538"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9539"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9540"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9541"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9542"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9543"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9544"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19545"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546"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19547"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19548"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19549"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550"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551"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19552"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9553"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9554"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9555"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9556"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9557"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9558"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9559"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9560"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9561"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9562"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9563"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9564"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9565"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9566"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9567"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9568"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9569"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9570"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9571"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9572"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9573"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9574"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19575"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9576"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9577"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19578"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9579"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9580"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9581"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19582"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19583"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9584"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19585"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9586"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19587"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19588" name="AutoShape 132"/>
          <p:cNvCxnSpPr>
            <a:cxnSpLocks noChangeShapeType="1"/>
            <a:stCxn id="19487" idx="4"/>
            <a:endCxn id="19529"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89"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90"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91" name="AutoShape 135"/>
          <p:cNvCxnSpPr>
            <a:cxnSpLocks noChangeShapeType="1"/>
            <a:stCxn id="19589" idx="6"/>
            <a:endCxn id="19590"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92"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19593"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9594"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19595"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596"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597" name="AutoShape 141"/>
          <p:cNvCxnSpPr>
            <a:cxnSpLocks noChangeShapeType="1"/>
            <a:stCxn id="19595" idx="6"/>
            <a:endCxn id="19596"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98"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599"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9600"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19601" name="Oval 145"/>
          <p:cNvSpPr>
            <a:spLocks noChangeAspect="1" noChangeArrowheads="1"/>
          </p:cNvSpPr>
          <p:nvPr/>
        </p:nvSpPr>
        <p:spPr bwMode="auto">
          <a:xfrm>
            <a:off x="6096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19602" name="Oval 146"/>
          <p:cNvSpPr>
            <a:spLocks noChangeArrowheads="1"/>
          </p:cNvSpPr>
          <p:nvPr/>
        </p:nvSpPr>
        <p:spPr bwMode="auto">
          <a:xfrm>
            <a:off x="7696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19603" name="AutoShape 147"/>
          <p:cNvCxnSpPr>
            <a:cxnSpLocks noChangeShapeType="1"/>
            <a:stCxn id="19601" idx="6"/>
            <a:endCxn id="19602" idx="2"/>
          </p:cNvCxnSpPr>
          <p:nvPr/>
        </p:nvCxnSpPr>
        <p:spPr bwMode="auto">
          <a:xfrm>
            <a:off x="6553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604"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19605"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19606"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19607"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40842050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483"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484" name="AutoShape 4"/>
          <p:cNvCxnSpPr>
            <a:cxnSpLocks noChangeShapeType="1"/>
            <a:stCxn id="20482" idx="6"/>
            <a:endCxn id="20483"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85"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0486"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487"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488" name="AutoShape 8"/>
          <p:cNvCxnSpPr>
            <a:cxnSpLocks noChangeShapeType="1"/>
            <a:stCxn id="20486" idx="6"/>
            <a:endCxn id="20487"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89"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0490"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491"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492" name="AutoShape 12"/>
          <p:cNvCxnSpPr>
            <a:cxnSpLocks noChangeShapeType="1"/>
            <a:stCxn id="20490" idx="6"/>
            <a:endCxn id="20491"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3"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0494"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495"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496" name="AutoShape 16"/>
          <p:cNvCxnSpPr>
            <a:cxnSpLocks noChangeShapeType="1"/>
            <a:stCxn id="20494" idx="6"/>
            <a:endCxn id="20495"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7"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0498"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499"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00" name="AutoShape 20"/>
          <p:cNvCxnSpPr>
            <a:cxnSpLocks noChangeShapeType="1"/>
            <a:stCxn id="20498" idx="6"/>
            <a:endCxn id="20499"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01"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502" name="Oval 22"/>
          <p:cNvSpPr>
            <a:spLocks noChangeAspect="1" noChangeArrowheads="1"/>
          </p:cNvSpPr>
          <p:nvPr/>
        </p:nvSpPr>
        <p:spPr bwMode="auto">
          <a:xfrm>
            <a:off x="8382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03" name="Oval 23"/>
          <p:cNvSpPr>
            <a:spLocks noChangeArrowheads="1"/>
          </p:cNvSpPr>
          <p:nvPr/>
        </p:nvSpPr>
        <p:spPr bwMode="auto">
          <a:xfrm>
            <a:off x="9982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04" name="AutoShape 24"/>
          <p:cNvCxnSpPr>
            <a:cxnSpLocks noChangeShapeType="1"/>
            <a:stCxn id="20502" idx="6"/>
            <a:endCxn id="20503" idx="2"/>
          </p:cNvCxnSpPr>
          <p:nvPr/>
        </p:nvCxnSpPr>
        <p:spPr bwMode="auto">
          <a:xfrm>
            <a:off x="8839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05"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0506" name="Oval 26"/>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07"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08" name="AutoShape 28"/>
          <p:cNvCxnSpPr>
            <a:cxnSpLocks noChangeShapeType="1"/>
            <a:stCxn id="20506" idx="6"/>
            <a:endCxn id="20507"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09"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510"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11"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12"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13"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14"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15" name="AutoShape 35"/>
          <p:cNvCxnSpPr>
            <a:cxnSpLocks noChangeShapeType="1"/>
            <a:stCxn id="20506" idx="3"/>
            <a:endCxn id="20511"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16" name="AutoShape 36"/>
          <p:cNvCxnSpPr>
            <a:cxnSpLocks noChangeShapeType="1"/>
            <a:stCxn id="20511" idx="5"/>
            <a:endCxn id="20512"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17" name="AutoShape 37"/>
          <p:cNvCxnSpPr>
            <a:cxnSpLocks noChangeShapeType="1"/>
            <a:stCxn id="20512" idx="7"/>
            <a:endCxn id="20514"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18" name="AutoShape 38"/>
          <p:cNvCxnSpPr>
            <a:cxnSpLocks noChangeShapeType="1"/>
            <a:stCxn id="20513" idx="3"/>
            <a:endCxn id="20514"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19" name="AutoShape 39"/>
          <p:cNvCxnSpPr>
            <a:cxnSpLocks noChangeShapeType="1"/>
            <a:stCxn id="20510" idx="4"/>
            <a:endCxn id="20514"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0" name="AutoShape 40"/>
          <p:cNvCxnSpPr>
            <a:cxnSpLocks noChangeShapeType="1"/>
            <a:stCxn id="20506" idx="4"/>
            <a:endCxn id="20512"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1" name="AutoShape 41"/>
          <p:cNvCxnSpPr>
            <a:cxnSpLocks noChangeShapeType="1"/>
            <a:stCxn id="20507" idx="3"/>
            <a:endCxn id="20510"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22" name="AutoShape 42"/>
          <p:cNvCxnSpPr>
            <a:cxnSpLocks noChangeShapeType="1"/>
            <a:stCxn id="20507" idx="4"/>
            <a:endCxn id="20513"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23" name="Oval 43"/>
          <p:cNvSpPr>
            <a:spLocks noChangeAspect="1" noChangeArrowheads="1"/>
          </p:cNvSpPr>
          <p:nvPr/>
        </p:nvSpPr>
        <p:spPr bwMode="auto">
          <a:xfrm>
            <a:off x="83820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24" name="Oval 44"/>
          <p:cNvSpPr>
            <a:spLocks noChangeArrowheads="1"/>
          </p:cNvSpPr>
          <p:nvPr/>
        </p:nvSpPr>
        <p:spPr bwMode="auto">
          <a:xfrm>
            <a:off x="9982200" y="3505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25" name="AutoShape 45"/>
          <p:cNvCxnSpPr>
            <a:cxnSpLocks noChangeShapeType="1"/>
            <a:stCxn id="20523" idx="6"/>
            <a:endCxn id="20524" idx="2"/>
          </p:cNvCxnSpPr>
          <p:nvPr/>
        </p:nvCxnSpPr>
        <p:spPr bwMode="auto">
          <a:xfrm>
            <a:off x="8839200" y="3733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26"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527"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28"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29" name="AutoShape 49"/>
          <p:cNvCxnSpPr>
            <a:cxnSpLocks noChangeShapeType="1"/>
            <a:stCxn id="20527" idx="6"/>
            <a:endCxn id="20528"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30"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0531"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32"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33" name="AutoShape 53"/>
          <p:cNvCxnSpPr>
            <a:cxnSpLocks noChangeShapeType="1"/>
            <a:stCxn id="20531" idx="6"/>
            <a:endCxn id="20532"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34"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0535"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36"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37" name="AutoShape 57"/>
          <p:cNvCxnSpPr>
            <a:cxnSpLocks noChangeShapeType="1"/>
            <a:stCxn id="20535" idx="6"/>
            <a:endCxn id="20536"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38"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0539" name="Oval 59"/>
          <p:cNvSpPr>
            <a:spLocks noChangeAspect="1" noChangeArrowheads="1"/>
          </p:cNvSpPr>
          <p:nvPr/>
        </p:nvSpPr>
        <p:spPr bwMode="auto">
          <a:xfrm>
            <a:off x="8382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40" name="Oval 60"/>
          <p:cNvSpPr>
            <a:spLocks noChangeArrowheads="1"/>
          </p:cNvSpPr>
          <p:nvPr/>
        </p:nvSpPr>
        <p:spPr bwMode="auto">
          <a:xfrm>
            <a:off x="9982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41" name="AutoShape 61"/>
          <p:cNvCxnSpPr>
            <a:cxnSpLocks noChangeShapeType="1"/>
            <a:stCxn id="20539" idx="6"/>
            <a:endCxn id="20540" idx="2"/>
          </p:cNvCxnSpPr>
          <p:nvPr/>
        </p:nvCxnSpPr>
        <p:spPr bwMode="auto">
          <a:xfrm>
            <a:off x="8839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42"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0543" name="Oval 63"/>
          <p:cNvSpPr>
            <a:spLocks noChangeAspect="1" noChangeArrowheads="1"/>
          </p:cNvSpPr>
          <p:nvPr/>
        </p:nvSpPr>
        <p:spPr bwMode="auto">
          <a:xfrm>
            <a:off x="6096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44" name="Oval 64"/>
          <p:cNvSpPr>
            <a:spLocks noChangeArrowheads="1"/>
          </p:cNvSpPr>
          <p:nvPr/>
        </p:nvSpPr>
        <p:spPr bwMode="auto">
          <a:xfrm>
            <a:off x="7696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45" name="AutoShape 65"/>
          <p:cNvCxnSpPr>
            <a:cxnSpLocks noChangeShapeType="1"/>
            <a:stCxn id="20543" idx="6"/>
            <a:endCxn id="20544" idx="2"/>
          </p:cNvCxnSpPr>
          <p:nvPr/>
        </p:nvCxnSpPr>
        <p:spPr bwMode="auto">
          <a:xfrm>
            <a:off x="6553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46"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0547"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48"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49" name="AutoShape 69"/>
          <p:cNvCxnSpPr>
            <a:cxnSpLocks noChangeShapeType="1"/>
            <a:stCxn id="20547" idx="6"/>
            <a:endCxn id="20548"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50"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0551"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52" name="Oval 7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53"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554"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555" name="AutoShape 75"/>
          <p:cNvCxnSpPr>
            <a:cxnSpLocks noChangeShapeType="1"/>
            <a:stCxn id="20512" idx="6"/>
            <a:endCxn id="20552"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56" name="AutoShape 76"/>
          <p:cNvCxnSpPr>
            <a:cxnSpLocks noChangeShapeType="1"/>
            <a:stCxn id="20512" idx="2"/>
            <a:endCxn id="20553"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57" name="AutoShape 77"/>
          <p:cNvCxnSpPr>
            <a:cxnSpLocks noChangeShapeType="1"/>
            <a:stCxn id="20511" idx="1"/>
            <a:endCxn id="20554"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58" name="AutoShape 78"/>
          <p:cNvCxnSpPr>
            <a:cxnSpLocks noChangeShapeType="1"/>
            <a:stCxn id="20552" idx="1"/>
            <a:endCxn id="20514"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59" name="AutoShape 79"/>
          <p:cNvCxnSpPr>
            <a:cxnSpLocks noChangeShapeType="1"/>
            <a:stCxn id="20513" idx="4"/>
            <a:endCxn id="20552"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60" name="AutoShape 80"/>
          <p:cNvCxnSpPr>
            <a:cxnSpLocks noChangeShapeType="1"/>
            <a:stCxn id="20554" idx="7"/>
            <a:endCxn id="20506"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61"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0562"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0563"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0564"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0565"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0566"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0567"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0568"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0569"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570"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0571"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0572"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0573"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574"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575"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0576"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0577"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0578"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0579"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0580"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0581"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0582"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0583"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0584"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0585"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0586"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0587"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0588"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0589"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0590"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0591"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0592"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0593"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0594"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0595"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0596"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0597"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0598"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0599"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0600"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0601"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0602"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0603"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0604"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0605"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0606"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0607"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0608"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0609"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0610"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0611"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20612" name="AutoShape 132"/>
          <p:cNvCxnSpPr>
            <a:cxnSpLocks noChangeShapeType="1"/>
            <a:stCxn id="20511" idx="4"/>
            <a:endCxn id="20553"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13"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614"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615" name="AutoShape 135"/>
          <p:cNvCxnSpPr>
            <a:cxnSpLocks noChangeShapeType="1"/>
            <a:stCxn id="20613" idx="6"/>
            <a:endCxn id="20614"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16"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0617"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0618"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0619"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620"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621" name="AutoShape 141"/>
          <p:cNvCxnSpPr>
            <a:cxnSpLocks noChangeShapeType="1"/>
            <a:stCxn id="20619" idx="6"/>
            <a:endCxn id="20620"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22"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623"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0624"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0625" name="Oval 145"/>
          <p:cNvSpPr>
            <a:spLocks noChangeAspect="1" noChangeArrowheads="1"/>
          </p:cNvSpPr>
          <p:nvPr/>
        </p:nvSpPr>
        <p:spPr bwMode="auto">
          <a:xfrm>
            <a:off x="60960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0626" name="Oval 146"/>
          <p:cNvSpPr>
            <a:spLocks noChangeArrowheads="1"/>
          </p:cNvSpPr>
          <p:nvPr/>
        </p:nvSpPr>
        <p:spPr bwMode="auto">
          <a:xfrm>
            <a:off x="76962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0627" name="AutoShape 147"/>
          <p:cNvCxnSpPr>
            <a:cxnSpLocks noChangeShapeType="1"/>
            <a:stCxn id="20625" idx="6"/>
            <a:endCxn id="20626" idx="2"/>
          </p:cNvCxnSpPr>
          <p:nvPr/>
        </p:nvCxnSpPr>
        <p:spPr bwMode="auto">
          <a:xfrm>
            <a:off x="6553200" y="3733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628"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0629"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0630"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0631"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16599299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07"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08" name="AutoShape 4"/>
          <p:cNvCxnSpPr>
            <a:cxnSpLocks noChangeShapeType="1"/>
            <a:stCxn id="21506" idx="6"/>
            <a:endCxn id="21507"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09"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1510"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11"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12" name="AutoShape 8"/>
          <p:cNvCxnSpPr>
            <a:cxnSpLocks noChangeShapeType="1"/>
            <a:stCxn id="21510" idx="6"/>
            <a:endCxn id="21511"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3"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1514"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15"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16" name="AutoShape 12"/>
          <p:cNvCxnSpPr>
            <a:cxnSpLocks noChangeShapeType="1"/>
            <a:stCxn id="21514" idx="6"/>
            <a:endCxn id="21515"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17"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1518"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19"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20" name="AutoShape 16"/>
          <p:cNvCxnSpPr>
            <a:cxnSpLocks noChangeShapeType="1"/>
            <a:stCxn id="21518" idx="6"/>
            <a:endCxn id="21519"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21"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1522"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23"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24" name="AutoShape 20"/>
          <p:cNvCxnSpPr>
            <a:cxnSpLocks noChangeShapeType="1"/>
            <a:stCxn id="21522" idx="6"/>
            <a:endCxn id="21523"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25"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526" name="Oval 22"/>
          <p:cNvSpPr>
            <a:spLocks noChangeAspect="1" noChangeArrowheads="1"/>
          </p:cNvSpPr>
          <p:nvPr/>
        </p:nvSpPr>
        <p:spPr bwMode="auto">
          <a:xfrm>
            <a:off x="8382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27" name="Oval 23"/>
          <p:cNvSpPr>
            <a:spLocks noChangeArrowheads="1"/>
          </p:cNvSpPr>
          <p:nvPr/>
        </p:nvSpPr>
        <p:spPr bwMode="auto">
          <a:xfrm>
            <a:off x="9982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28" name="AutoShape 24"/>
          <p:cNvCxnSpPr>
            <a:cxnSpLocks noChangeShapeType="1"/>
            <a:stCxn id="21526" idx="6"/>
            <a:endCxn id="21527" idx="2"/>
          </p:cNvCxnSpPr>
          <p:nvPr/>
        </p:nvCxnSpPr>
        <p:spPr bwMode="auto">
          <a:xfrm>
            <a:off x="8839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29"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1530" name="Oval 26"/>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31"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32" name="AutoShape 28"/>
          <p:cNvCxnSpPr>
            <a:cxnSpLocks noChangeShapeType="1"/>
            <a:stCxn id="21530" idx="6"/>
            <a:endCxn id="21531"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33"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534"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35"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36"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37"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38"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39" name="AutoShape 35"/>
          <p:cNvCxnSpPr>
            <a:cxnSpLocks noChangeShapeType="1"/>
            <a:stCxn id="21530" idx="3"/>
            <a:endCxn id="21535" idx="7"/>
          </p:cNvCxnSpPr>
          <p:nvPr/>
        </p:nvCxnSpPr>
        <p:spPr bwMode="auto">
          <a:xfrm flipH="1">
            <a:off x="2676525" y="2447925"/>
            <a:ext cx="666750" cy="120015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0" name="AutoShape 36"/>
          <p:cNvCxnSpPr>
            <a:cxnSpLocks noChangeShapeType="1"/>
            <a:stCxn id="21535" idx="5"/>
            <a:endCxn id="21536"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1" name="AutoShape 37"/>
          <p:cNvCxnSpPr>
            <a:cxnSpLocks noChangeShapeType="1"/>
            <a:stCxn id="21536" idx="7"/>
            <a:endCxn id="21538"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2" name="AutoShape 38"/>
          <p:cNvCxnSpPr>
            <a:cxnSpLocks noChangeShapeType="1"/>
            <a:stCxn id="21537" idx="3"/>
            <a:endCxn id="21538"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3" name="AutoShape 39"/>
          <p:cNvCxnSpPr>
            <a:cxnSpLocks noChangeShapeType="1"/>
            <a:stCxn id="21534" idx="4"/>
            <a:endCxn id="21538"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4" name="AutoShape 40"/>
          <p:cNvCxnSpPr>
            <a:cxnSpLocks noChangeShapeType="1"/>
            <a:stCxn id="21530" idx="4"/>
            <a:endCxn id="21536"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5" name="AutoShape 41"/>
          <p:cNvCxnSpPr>
            <a:cxnSpLocks noChangeShapeType="1"/>
            <a:stCxn id="21531" idx="3"/>
            <a:endCxn id="21534"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46" name="AutoShape 42"/>
          <p:cNvCxnSpPr>
            <a:cxnSpLocks noChangeShapeType="1"/>
            <a:stCxn id="21531" idx="4"/>
            <a:endCxn id="21537"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47" name="Oval 43"/>
          <p:cNvSpPr>
            <a:spLocks noChangeAspect="1" noChangeArrowheads="1"/>
          </p:cNvSpPr>
          <p:nvPr/>
        </p:nvSpPr>
        <p:spPr bwMode="auto">
          <a:xfrm>
            <a:off x="8382000" y="3505200"/>
            <a:ext cx="457200" cy="457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48" name="Oval 44"/>
          <p:cNvSpPr>
            <a:spLocks noChangeArrowheads="1"/>
          </p:cNvSpPr>
          <p:nvPr/>
        </p:nvSpPr>
        <p:spPr bwMode="auto">
          <a:xfrm>
            <a:off x="9982200" y="3505200"/>
            <a:ext cx="457200" cy="457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49" name="AutoShape 45"/>
          <p:cNvCxnSpPr>
            <a:cxnSpLocks noChangeShapeType="1"/>
            <a:stCxn id="21547" idx="6"/>
            <a:endCxn id="21548" idx="2"/>
          </p:cNvCxnSpPr>
          <p:nvPr/>
        </p:nvCxnSpPr>
        <p:spPr bwMode="auto">
          <a:xfrm>
            <a:off x="8839200" y="3733800"/>
            <a:ext cx="1143000" cy="0"/>
          </a:xfrm>
          <a:prstGeom prst="straightConnector1">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50"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551"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52"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53" name="AutoShape 49"/>
          <p:cNvCxnSpPr>
            <a:cxnSpLocks noChangeShapeType="1"/>
            <a:stCxn id="21551" idx="6"/>
            <a:endCxn id="21552"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54"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1555"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56"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57" name="AutoShape 53"/>
          <p:cNvCxnSpPr>
            <a:cxnSpLocks noChangeShapeType="1"/>
            <a:stCxn id="21555" idx="6"/>
            <a:endCxn id="21556"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58"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1559"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60"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61" name="AutoShape 57"/>
          <p:cNvCxnSpPr>
            <a:cxnSpLocks noChangeShapeType="1"/>
            <a:stCxn id="21559" idx="6"/>
            <a:endCxn id="21560"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62"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1563" name="Oval 59"/>
          <p:cNvSpPr>
            <a:spLocks noChangeAspect="1" noChangeArrowheads="1"/>
          </p:cNvSpPr>
          <p:nvPr/>
        </p:nvSpPr>
        <p:spPr bwMode="auto">
          <a:xfrm>
            <a:off x="8382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64" name="Oval 60"/>
          <p:cNvSpPr>
            <a:spLocks noChangeArrowheads="1"/>
          </p:cNvSpPr>
          <p:nvPr/>
        </p:nvSpPr>
        <p:spPr bwMode="auto">
          <a:xfrm>
            <a:off x="9982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65" name="AutoShape 61"/>
          <p:cNvCxnSpPr>
            <a:cxnSpLocks noChangeShapeType="1"/>
            <a:stCxn id="21563" idx="6"/>
            <a:endCxn id="21564" idx="2"/>
          </p:cNvCxnSpPr>
          <p:nvPr/>
        </p:nvCxnSpPr>
        <p:spPr bwMode="auto">
          <a:xfrm>
            <a:off x="8839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66"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1567" name="Oval 63"/>
          <p:cNvSpPr>
            <a:spLocks noChangeAspect="1" noChangeArrowheads="1"/>
          </p:cNvSpPr>
          <p:nvPr/>
        </p:nvSpPr>
        <p:spPr bwMode="auto">
          <a:xfrm>
            <a:off x="6096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68" name="Oval 64"/>
          <p:cNvSpPr>
            <a:spLocks noChangeArrowheads="1"/>
          </p:cNvSpPr>
          <p:nvPr/>
        </p:nvSpPr>
        <p:spPr bwMode="auto">
          <a:xfrm>
            <a:off x="7696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69" name="AutoShape 65"/>
          <p:cNvCxnSpPr>
            <a:cxnSpLocks noChangeShapeType="1"/>
            <a:stCxn id="21567" idx="6"/>
            <a:endCxn id="21568" idx="2"/>
          </p:cNvCxnSpPr>
          <p:nvPr/>
        </p:nvCxnSpPr>
        <p:spPr bwMode="auto">
          <a:xfrm>
            <a:off x="6553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70"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1571"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72"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73" name="AutoShape 69"/>
          <p:cNvCxnSpPr>
            <a:cxnSpLocks noChangeShapeType="1"/>
            <a:stCxn id="21571" idx="6"/>
            <a:endCxn id="21572"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74"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1575"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76" name="Oval 7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77"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578"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579" name="AutoShape 75"/>
          <p:cNvCxnSpPr>
            <a:cxnSpLocks noChangeShapeType="1"/>
            <a:stCxn id="21536" idx="6"/>
            <a:endCxn id="21576"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80" name="AutoShape 76"/>
          <p:cNvCxnSpPr>
            <a:cxnSpLocks noChangeShapeType="1"/>
            <a:stCxn id="21536" idx="2"/>
            <a:endCxn id="21577"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81" name="AutoShape 77"/>
          <p:cNvCxnSpPr>
            <a:cxnSpLocks noChangeShapeType="1"/>
            <a:stCxn id="21535" idx="1"/>
            <a:endCxn id="21578"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82" name="AutoShape 78"/>
          <p:cNvCxnSpPr>
            <a:cxnSpLocks noChangeShapeType="1"/>
            <a:stCxn id="21576" idx="1"/>
            <a:endCxn id="21538"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83" name="AutoShape 79"/>
          <p:cNvCxnSpPr>
            <a:cxnSpLocks noChangeShapeType="1"/>
            <a:stCxn id="21537" idx="4"/>
            <a:endCxn id="21576"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84" name="AutoShape 80"/>
          <p:cNvCxnSpPr>
            <a:cxnSpLocks noChangeShapeType="1"/>
            <a:stCxn id="21578" idx="7"/>
            <a:endCxn id="21530"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585"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1586"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1587"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1588"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1589"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1590"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1591"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1592"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1593"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594"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1595"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1596"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1597"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598"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599"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1600"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1601"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1602"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1603"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1604"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1605"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1606"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1607"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1608"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1609"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1610"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1611"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1612"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1613"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1614"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1615"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1616"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1617"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1618"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1619"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1620"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1621"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1622"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1623"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1624"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1625"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1626"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1627"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1628"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1629"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1630"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1631"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1632"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1633"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1634"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1635"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21636" name="AutoShape 132"/>
          <p:cNvCxnSpPr>
            <a:cxnSpLocks noChangeShapeType="1"/>
            <a:stCxn id="21535" idx="4"/>
            <a:endCxn id="21577"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37"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638"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639" name="AutoShape 135"/>
          <p:cNvCxnSpPr>
            <a:cxnSpLocks noChangeShapeType="1"/>
            <a:stCxn id="21637" idx="6"/>
            <a:endCxn id="21638"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40"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1641"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1642"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1643" name="Oval 139"/>
          <p:cNvSpPr>
            <a:spLocks noChangeAspect="1" noChangeArrowheads="1"/>
          </p:cNvSpPr>
          <p:nvPr/>
        </p:nvSpPr>
        <p:spPr bwMode="auto">
          <a:xfrm>
            <a:off x="6096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644" name="Oval 140"/>
          <p:cNvSpPr>
            <a:spLocks noChangeArrowheads="1"/>
          </p:cNvSpPr>
          <p:nvPr/>
        </p:nvSpPr>
        <p:spPr bwMode="auto">
          <a:xfrm>
            <a:off x="7696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645" name="AutoShape 141"/>
          <p:cNvCxnSpPr>
            <a:cxnSpLocks noChangeShapeType="1"/>
            <a:stCxn id="21643" idx="6"/>
            <a:endCxn id="21644" idx="2"/>
          </p:cNvCxnSpPr>
          <p:nvPr/>
        </p:nvCxnSpPr>
        <p:spPr bwMode="auto">
          <a:xfrm>
            <a:off x="6553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46"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647"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1648"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1649" name="Oval 145"/>
          <p:cNvSpPr>
            <a:spLocks noChangeAspect="1" noChangeArrowheads="1"/>
          </p:cNvSpPr>
          <p:nvPr/>
        </p:nvSpPr>
        <p:spPr bwMode="auto">
          <a:xfrm>
            <a:off x="60960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1650" name="Oval 146"/>
          <p:cNvSpPr>
            <a:spLocks noChangeArrowheads="1"/>
          </p:cNvSpPr>
          <p:nvPr/>
        </p:nvSpPr>
        <p:spPr bwMode="auto">
          <a:xfrm>
            <a:off x="76962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1651" name="AutoShape 147"/>
          <p:cNvCxnSpPr>
            <a:cxnSpLocks noChangeShapeType="1"/>
            <a:stCxn id="21649" idx="6"/>
            <a:endCxn id="21650" idx="2"/>
          </p:cNvCxnSpPr>
          <p:nvPr/>
        </p:nvCxnSpPr>
        <p:spPr bwMode="auto">
          <a:xfrm>
            <a:off x="6553200" y="3733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652"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1653"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1654"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1655" name="Text Box 151"/>
          <p:cNvSpPr txBox="1">
            <a:spLocks noChangeArrowheads="1"/>
          </p:cNvSpPr>
          <p:nvPr/>
        </p:nvSpPr>
        <p:spPr bwMode="auto">
          <a:xfrm>
            <a:off x="2362200" y="457201"/>
            <a:ext cx="2667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dirty="0">
                <a:solidFill>
                  <a:srgbClr val="FF0000"/>
                </a:solidFill>
                <a:latin typeface="+mn-lt"/>
              </a:rPr>
              <a:t>Cycle</a:t>
            </a:r>
          </a:p>
          <a:p>
            <a:pPr algn="ctr">
              <a:spcBef>
                <a:spcPct val="50000"/>
              </a:spcBef>
              <a:buFontTx/>
              <a:buNone/>
            </a:pPr>
            <a:r>
              <a:rPr lang="en-US" altLang="el-GR" sz="2400" dirty="0">
                <a:solidFill>
                  <a:srgbClr val="FF0000"/>
                </a:solidFill>
                <a:latin typeface="+mn-lt"/>
              </a:rPr>
              <a:t>Don’t Add Edge</a:t>
            </a:r>
          </a:p>
        </p:txBody>
      </p:sp>
    </p:spTree>
    <p:extLst>
      <p:ext uri="{BB962C8B-B14F-4D97-AF65-F5344CB8AC3E}">
        <p14:creationId xmlns:p14="http://schemas.microsoft.com/office/powerpoint/2010/main" val="1815454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val 2"/>
          <p:cNvSpPr>
            <a:spLocks noChangeAspect="1" noChangeArrowheads="1"/>
          </p:cNvSpPr>
          <p:nvPr/>
        </p:nvSpPr>
        <p:spPr bwMode="auto">
          <a:xfrm>
            <a:off x="6096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31" name="Oval 3"/>
          <p:cNvSpPr>
            <a:spLocks noChangeArrowheads="1"/>
          </p:cNvSpPr>
          <p:nvPr/>
        </p:nvSpPr>
        <p:spPr bwMode="auto">
          <a:xfrm>
            <a:off x="7696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32" name="AutoShape 4"/>
          <p:cNvCxnSpPr>
            <a:cxnSpLocks noChangeShapeType="1"/>
            <a:stCxn id="22530" idx="6"/>
            <a:endCxn id="22531" idx="2"/>
          </p:cNvCxnSpPr>
          <p:nvPr/>
        </p:nvCxnSpPr>
        <p:spPr bwMode="auto">
          <a:xfrm>
            <a:off x="6553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3" name="Text Box 5"/>
          <p:cNvSpPr txBox="1">
            <a:spLocks noChangeArrowheads="1"/>
          </p:cNvSpPr>
          <p:nvPr/>
        </p:nvSpPr>
        <p:spPr bwMode="auto">
          <a:xfrm>
            <a:off x="7010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2534" name="Oval 6"/>
          <p:cNvSpPr>
            <a:spLocks noChangeAspect="1" noChangeArrowheads="1"/>
          </p:cNvSpPr>
          <p:nvPr/>
        </p:nvSpPr>
        <p:spPr bwMode="auto">
          <a:xfrm>
            <a:off x="8382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35" name="Oval 7"/>
          <p:cNvSpPr>
            <a:spLocks noChangeArrowheads="1"/>
          </p:cNvSpPr>
          <p:nvPr/>
        </p:nvSpPr>
        <p:spPr bwMode="auto">
          <a:xfrm>
            <a:off x="9982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36" name="AutoShape 8"/>
          <p:cNvCxnSpPr>
            <a:cxnSpLocks noChangeShapeType="1"/>
            <a:stCxn id="22534" idx="6"/>
            <a:endCxn id="22535" idx="2"/>
          </p:cNvCxnSpPr>
          <p:nvPr/>
        </p:nvCxnSpPr>
        <p:spPr bwMode="auto">
          <a:xfrm>
            <a:off x="8839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37" name="Text Box 9"/>
          <p:cNvSpPr txBox="1">
            <a:spLocks noChangeArrowheads="1"/>
          </p:cNvSpPr>
          <p:nvPr/>
        </p:nvSpPr>
        <p:spPr bwMode="auto">
          <a:xfrm>
            <a:off x="9296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2538" name="Oval 10"/>
          <p:cNvSpPr>
            <a:spLocks noChangeAspect="1" noChangeArrowheads="1"/>
          </p:cNvSpPr>
          <p:nvPr/>
        </p:nvSpPr>
        <p:spPr bwMode="auto">
          <a:xfrm>
            <a:off x="83820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39" name="Oval 11"/>
          <p:cNvSpPr>
            <a:spLocks noChangeArrowheads="1"/>
          </p:cNvSpPr>
          <p:nvPr/>
        </p:nvSpPr>
        <p:spPr bwMode="auto">
          <a:xfrm>
            <a:off x="9982200" y="1295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40" name="AutoShape 12"/>
          <p:cNvCxnSpPr>
            <a:cxnSpLocks noChangeShapeType="1"/>
            <a:stCxn id="22538" idx="6"/>
            <a:endCxn id="22539" idx="2"/>
          </p:cNvCxnSpPr>
          <p:nvPr/>
        </p:nvCxnSpPr>
        <p:spPr bwMode="auto">
          <a:xfrm>
            <a:off x="8839200" y="1524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41" name="Text Box 13"/>
          <p:cNvSpPr txBox="1">
            <a:spLocks noChangeArrowheads="1"/>
          </p:cNvSpPr>
          <p:nvPr/>
        </p:nvSpPr>
        <p:spPr bwMode="auto">
          <a:xfrm>
            <a:off x="9296400" y="129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2542" name="Oval 14"/>
          <p:cNvSpPr>
            <a:spLocks noChangeAspect="1" noChangeArrowheads="1"/>
          </p:cNvSpPr>
          <p:nvPr/>
        </p:nvSpPr>
        <p:spPr bwMode="auto">
          <a:xfrm>
            <a:off x="60960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43" name="Oval 15"/>
          <p:cNvSpPr>
            <a:spLocks noChangeArrowheads="1"/>
          </p:cNvSpPr>
          <p:nvPr/>
        </p:nvSpPr>
        <p:spPr bwMode="auto">
          <a:xfrm>
            <a:off x="76962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44" name="AutoShape 16"/>
          <p:cNvCxnSpPr>
            <a:cxnSpLocks noChangeShapeType="1"/>
            <a:stCxn id="22542" idx="6"/>
            <a:endCxn id="22543" idx="2"/>
          </p:cNvCxnSpPr>
          <p:nvPr/>
        </p:nvCxnSpPr>
        <p:spPr bwMode="auto">
          <a:xfrm>
            <a:off x="6553200" y="5257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45" name="Text Box 17"/>
          <p:cNvSpPr txBox="1">
            <a:spLocks noChangeArrowheads="1"/>
          </p:cNvSpPr>
          <p:nvPr/>
        </p:nvSpPr>
        <p:spPr bwMode="auto">
          <a:xfrm>
            <a:off x="7010400" y="5029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2546" name="Oval 18"/>
          <p:cNvSpPr>
            <a:spLocks noChangeAspect="1" noChangeArrowheads="1"/>
          </p:cNvSpPr>
          <p:nvPr/>
        </p:nvSpPr>
        <p:spPr bwMode="auto">
          <a:xfrm>
            <a:off x="83820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47" name="Oval 19"/>
          <p:cNvSpPr>
            <a:spLocks noChangeArrowheads="1"/>
          </p:cNvSpPr>
          <p:nvPr/>
        </p:nvSpPr>
        <p:spPr bwMode="auto">
          <a:xfrm>
            <a:off x="99822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48" name="AutoShape 20"/>
          <p:cNvCxnSpPr>
            <a:cxnSpLocks noChangeShapeType="1"/>
            <a:stCxn id="22546" idx="6"/>
            <a:endCxn id="22547" idx="2"/>
          </p:cNvCxnSpPr>
          <p:nvPr/>
        </p:nvCxnSpPr>
        <p:spPr bwMode="auto">
          <a:xfrm>
            <a:off x="8839200" y="4495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49" name="Text Box 21"/>
          <p:cNvSpPr txBox="1">
            <a:spLocks noChangeArrowheads="1"/>
          </p:cNvSpPr>
          <p:nvPr/>
        </p:nvSpPr>
        <p:spPr bwMode="auto">
          <a:xfrm>
            <a:off x="9296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550" name="Oval 22"/>
          <p:cNvSpPr>
            <a:spLocks noChangeAspect="1" noChangeArrowheads="1"/>
          </p:cNvSpPr>
          <p:nvPr/>
        </p:nvSpPr>
        <p:spPr bwMode="auto">
          <a:xfrm>
            <a:off x="8382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51" name="Oval 23"/>
          <p:cNvSpPr>
            <a:spLocks noChangeArrowheads="1"/>
          </p:cNvSpPr>
          <p:nvPr/>
        </p:nvSpPr>
        <p:spPr bwMode="auto">
          <a:xfrm>
            <a:off x="9982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52" name="AutoShape 24"/>
          <p:cNvCxnSpPr>
            <a:cxnSpLocks noChangeShapeType="1"/>
            <a:stCxn id="22550" idx="6"/>
            <a:endCxn id="22551" idx="2"/>
          </p:cNvCxnSpPr>
          <p:nvPr/>
        </p:nvCxnSpPr>
        <p:spPr bwMode="auto">
          <a:xfrm>
            <a:off x="8839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53" name="Text Box 25"/>
          <p:cNvSpPr txBox="1">
            <a:spLocks noChangeArrowheads="1"/>
          </p:cNvSpPr>
          <p:nvPr/>
        </p:nvSpPr>
        <p:spPr bwMode="auto">
          <a:xfrm>
            <a:off x="9296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2554" name="Oval 26"/>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55"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56" name="AutoShape 28"/>
          <p:cNvCxnSpPr>
            <a:cxnSpLocks noChangeShapeType="1"/>
            <a:stCxn id="22554" idx="6"/>
            <a:endCxn id="22555"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57"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558"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59"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60"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61"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62"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63" name="AutoShape 35"/>
          <p:cNvCxnSpPr>
            <a:cxnSpLocks noChangeShapeType="1"/>
            <a:stCxn id="22554" idx="3"/>
            <a:endCxn id="22559"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64" name="AutoShape 36"/>
          <p:cNvCxnSpPr>
            <a:cxnSpLocks noChangeShapeType="1"/>
            <a:stCxn id="22559" idx="5"/>
            <a:endCxn id="22560"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65" name="AutoShape 37"/>
          <p:cNvCxnSpPr>
            <a:cxnSpLocks noChangeShapeType="1"/>
            <a:stCxn id="22560" idx="7"/>
            <a:endCxn id="22562"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66" name="AutoShape 38"/>
          <p:cNvCxnSpPr>
            <a:cxnSpLocks noChangeShapeType="1"/>
            <a:stCxn id="22561" idx="3"/>
            <a:endCxn id="22562"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67" name="AutoShape 39"/>
          <p:cNvCxnSpPr>
            <a:cxnSpLocks noChangeShapeType="1"/>
            <a:stCxn id="22558" idx="4"/>
            <a:endCxn id="22562"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68" name="AutoShape 40"/>
          <p:cNvCxnSpPr>
            <a:cxnSpLocks noChangeShapeType="1"/>
            <a:stCxn id="22554" idx="4"/>
            <a:endCxn id="22560"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69" name="AutoShape 41"/>
          <p:cNvCxnSpPr>
            <a:cxnSpLocks noChangeShapeType="1"/>
            <a:stCxn id="22555" idx="3"/>
            <a:endCxn id="22558"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70" name="AutoShape 42"/>
          <p:cNvCxnSpPr>
            <a:cxnSpLocks noChangeShapeType="1"/>
            <a:stCxn id="22555" idx="4"/>
            <a:endCxn id="22561"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71" name="Oval 43"/>
          <p:cNvSpPr>
            <a:spLocks noChangeAspect="1" noChangeArrowheads="1"/>
          </p:cNvSpPr>
          <p:nvPr/>
        </p:nvSpPr>
        <p:spPr bwMode="auto">
          <a:xfrm>
            <a:off x="83820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72" name="Oval 44"/>
          <p:cNvSpPr>
            <a:spLocks noChangeArrowheads="1"/>
          </p:cNvSpPr>
          <p:nvPr/>
        </p:nvSpPr>
        <p:spPr bwMode="auto">
          <a:xfrm>
            <a:off x="99822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73" name="AutoShape 45"/>
          <p:cNvCxnSpPr>
            <a:cxnSpLocks noChangeShapeType="1"/>
            <a:stCxn id="22571" idx="6"/>
            <a:endCxn id="22572" idx="2"/>
          </p:cNvCxnSpPr>
          <p:nvPr/>
        </p:nvCxnSpPr>
        <p:spPr bwMode="auto">
          <a:xfrm>
            <a:off x="8839200" y="3733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74" name="Text Box 46"/>
          <p:cNvSpPr txBox="1">
            <a:spLocks noChangeArrowheads="1"/>
          </p:cNvSpPr>
          <p:nvPr/>
        </p:nvSpPr>
        <p:spPr bwMode="auto">
          <a:xfrm>
            <a:off x="9296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575" name="Oval 47"/>
          <p:cNvSpPr>
            <a:spLocks noChangeAspect="1" noChangeArrowheads="1"/>
          </p:cNvSpPr>
          <p:nvPr/>
        </p:nvSpPr>
        <p:spPr bwMode="auto">
          <a:xfrm>
            <a:off x="8382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76" name="Oval 48"/>
          <p:cNvSpPr>
            <a:spLocks noChangeArrowheads="1"/>
          </p:cNvSpPr>
          <p:nvPr/>
        </p:nvSpPr>
        <p:spPr bwMode="auto">
          <a:xfrm>
            <a:off x="9982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77" name="AutoShape 49"/>
          <p:cNvCxnSpPr>
            <a:cxnSpLocks noChangeShapeType="1"/>
            <a:stCxn id="22575" idx="6"/>
            <a:endCxn id="22576" idx="2"/>
          </p:cNvCxnSpPr>
          <p:nvPr/>
        </p:nvCxnSpPr>
        <p:spPr bwMode="auto">
          <a:xfrm>
            <a:off x="8839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78" name="Text Box 50"/>
          <p:cNvSpPr txBox="1">
            <a:spLocks noChangeArrowheads="1"/>
          </p:cNvSpPr>
          <p:nvPr/>
        </p:nvSpPr>
        <p:spPr bwMode="auto">
          <a:xfrm>
            <a:off x="9296400" y="5791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2579" name="Oval 51"/>
          <p:cNvSpPr>
            <a:spLocks noChangeAspect="1" noChangeArrowheads="1"/>
          </p:cNvSpPr>
          <p:nvPr/>
        </p:nvSpPr>
        <p:spPr bwMode="auto">
          <a:xfrm>
            <a:off x="8382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80" name="Oval 52"/>
          <p:cNvSpPr>
            <a:spLocks noChangeArrowheads="1"/>
          </p:cNvSpPr>
          <p:nvPr/>
        </p:nvSpPr>
        <p:spPr bwMode="auto">
          <a:xfrm>
            <a:off x="9982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81" name="AutoShape 53"/>
          <p:cNvCxnSpPr>
            <a:cxnSpLocks noChangeShapeType="1"/>
            <a:stCxn id="22579" idx="6"/>
            <a:endCxn id="22580" idx="2"/>
          </p:cNvCxnSpPr>
          <p:nvPr/>
        </p:nvCxnSpPr>
        <p:spPr bwMode="auto">
          <a:xfrm>
            <a:off x="8839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82" name="Text Box 54"/>
          <p:cNvSpPr txBox="1">
            <a:spLocks noChangeArrowheads="1"/>
          </p:cNvSpPr>
          <p:nvPr/>
        </p:nvSpPr>
        <p:spPr bwMode="auto">
          <a:xfrm>
            <a:off x="9296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2583" name="Oval 55"/>
          <p:cNvSpPr>
            <a:spLocks noChangeAspect="1" noChangeArrowheads="1"/>
          </p:cNvSpPr>
          <p:nvPr/>
        </p:nvSpPr>
        <p:spPr bwMode="auto">
          <a:xfrm>
            <a:off x="60960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84" name="Oval 56"/>
          <p:cNvSpPr>
            <a:spLocks noChangeArrowheads="1"/>
          </p:cNvSpPr>
          <p:nvPr/>
        </p:nvSpPr>
        <p:spPr bwMode="auto">
          <a:xfrm>
            <a:off x="76962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85" name="AutoShape 57"/>
          <p:cNvCxnSpPr>
            <a:cxnSpLocks noChangeShapeType="1"/>
            <a:stCxn id="22583" idx="6"/>
            <a:endCxn id="22584" idx="2"/>
          </p:cNvCxnSpPr>
          <p:nvPr/>
        </p:nvCxnSpPr>
        <p:spPr bwMode="auto">
          <a:xfrm>
            <a:off x="6553200" y="60198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86" name="Text Box 58"/>
          <p:cNvSpPr txBox="1">
            <a:spLocks noChangeArrowheads="1"/>
          </p:cNvSpPr>
          <p:nvPr/>
        </p:nvSpPr>
        <p:spPr bwMode="auto">
          <a:xfrm>
            <a:off x="70104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2587" name="Oval 59"/>
          <p:cNvSpPr>
            <a:spLocks noChangeAspect="1" noChangeArrowheads="1"/>
          </p:cNvSpPr>
          <p:nvPr/>
        </p:nvSpPr>
        <p:spPr bwMode="auto">
          <a:xfrm>
            <a:off x="8382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88" name="Oval 60"/>
          <p:cNvSpPr>
            <a:spLocks noChangeArrowheads="1"/>
          </p:cNvSpPr>
          <p:nvPr/>
        </p:nvSpPr>
        <p:spPr bwMode="auto">
          <a:xfrm>
            <a:off x="9982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89" name="AutoShape 61"/>
          <p:cNvCxnSpPr>
            <a:cxnSpLocks noChangeShapeType="1"/>
            <a:stCxn id="22587" idx="6"/>
            <a:endCxn id="22588" idx="2"/>
          </p:cNvCxnSpPr>
          <p:nvPr/>
        </p:nvCxnSpPr>
        <p:spPr bwMode="auto">
          <a:xfrm>
            <a:off x="8839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90" name="Text Box 62"/>
          <p:cNvSpPr txBox="1">
            <a:spLocks noChangeArrowheads="1"/>
          </p:cNvSpPr>
          <p:nvPr/>
        </p:nvSpPr>
        <p:spPr bwMode="auto">
          <a:xfrm>
            <a:off x="9296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2591" name="Oval 63"/>
          <p:cNvSpPr>
            <a:spLocks noChangeAspect="1" noChangeArrowheads="1"/>
          </p:cNvSpPr>
          <p:nvPr/>
        </p:nvSpPr>
        <p:spPr bwMode="auto">
          <a:xfrm>
            <a:off x="60960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92" name="Oval 64"/>
          <p:cNvSpPr>
            <a:spLocks noChangeArrowheads="1"/>
          </p:cNvSpPr>
          <p:nvPr/>
        </p:nvSpPr>
        <p:spPr bwMode="auto">
          <a:xfrm>
            <a:off x="7696200" y="2743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93" name="AutoShape 65"/>
          <p:cNvCxnSpPr>
            <a:cxnSpLocks noChangeShapeType="1"/>
            <a:stCxn id="22591" idx="6"/>
            <a:endCxn id="22592" idx="2"/>
          </p:cNvCxnSpPr>
          <p:nvPr/>
        </p:nvCxnSpPr>
        <p:spPr bwMode="auto">
          <a:xfrm>
            <a:off x="6553200" y="2971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94" name="Text Box 66"/>
          <p:cNvSpPr txBox="1">
            <a:spLocks noChangeArrowheads="1"/>
          </p:cNvSpPr>
          <p:nvPr/>
        </p:nvSpPr>
        <p:spPr bwMode="auto">
          <a:xfrm>
            <a:off x="70104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2595" name="Oval 67"/>
          <p:cNvSpPr>
            <a:spLocks noChangeAspect="1" noChangeArrowheads="1"/>
          </p:cNvSpPr>
          <p:nvPr/>
        </p:nvSpPr>
        <p:spPr bwMode="auto">
          <a:xfrm>
            <a:off x="60960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596" name="Oval 68"/>
          <p:cNvSpPr>
            <a:spLocks noChangeArrowheads="1"/>
          </p:cNvSpPr>
          <p:nvPr/>
        </p:nvSpPr>
        <p:spPr bwMode="auto">
          <a:xfrm>
            <a:off x="76962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597" name="AutoShape 69"/>
          <p:cNvCxnSpPr>
            <a:cxnSpLocks noChangeShapeType="1"/>
            <a:stCxn id="22595" idx="6"/>
            <a:endCxn id="22596" idx="2"/>
          </p:cNvCxnSpPr>
          <p:nvPr/>
        </p:nvCxnSpPr>
        <p:spPr bwMode="auto">
          <a:xfrm>
            <a:off x="65532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98" name="Text Box 70"/>
          <p:cNvSpPr txBox="1">
            <a:spLocks noChangeArrowheads="1"/>
          </p:cNvSpPr>
          <p:nvPr/>
        </p:nvSpPr>
        <p:spPr bwMode="auto">
          <a:xfrm>
            <a:off x="70104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2599"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600" name="Oval 7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601"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602"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603" name="AutoShape 75"/>
          <p:cNvCxnSpPr>
            <a:cxnSpLocks noChangeShapeType="1"/>
            <a:stCxn id="22560" idx="6"/>
            <a:endCxn id="22600"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4" name="AutoShape 76"/>
          <p:cNvCxnSpPr>
            <a:cxnSpLocks noChangeShapeType="1"/>
            <a:stCxn id="22560" idx="2"/>
            <a:endCxn id="22601"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5" name="AutoShape 77"/>
          <p:cNvCxnSpPr>
            <a:cxnSpLocks noChangeShapeType="1"/>
            <a:stCxn id="22559" idx="1"/>
            <a:endCxn id="22602"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6" name="AutoShape 78"/>
          <p:cNvCxnSpPr>
            <a:cxnSpLocks noChangeShapeType="1"/>
            <a:stCxn id="22600" idx="1"/>
            <a:endCxn id="22562"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7" name="AutoShape 79"/>
          <p:cNvCxnSpPr>
            <a:cxnSpLocks noChangeShapeType="1"/>
            <a:stCxn id="22561" idx="4"/>
            <a:endCxn id="22600"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08" name="AutoShape 80"/>
          <p:cNvCxnSpPr>
            <a:cxnSpLocks noChangeShapeType="1"/>
            <a:stCxn id="22602" idx="7"/>
            <a:endCxn id="22554"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09"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2610"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2611" name="Text Box 83"/>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2612"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2613"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2614"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2615" name="Text Box 87"/>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2616"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2617" name="Text Box 89"/>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618"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2619" name="Text Box 91"/>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2620" name="Text Box 92"/>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2621"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622" name="Text Box 94"/>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623" name="Text Box 95"/>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2624"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2625"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2626"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2627"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2628"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2629"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2630"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2631"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2632"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2633"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2634" name="Text Box 106"/>
          <p:cNvSpPr txBox="1">
            <a:spLocks noChangeArrowheads="1"/>
          </p:cNvSpPr>
          <p:nvPr/>
        </p:nvSpPr>
        <p:spPr bwMode="auto">
          <a:xfrm>
            <a:off x="84582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2635" name="Text Box 107"/>
          <p:cNvSpPr txBox="1">
            <a:spLocks noChangeArrowheads="1"/>
          </p:cNvSpPr>
          <p:nvPr/>
        </p:nvSpPr>
        <p:spPr bwMode="auto">
          <a:xfrm>
            <a:off x="8458201" y="5867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2636" name="Text Box 108"/>
          <p:cNvSpPr txBox="1">
            <a:spLocks noChangeArrowheads="1"/>
          </p:cNvSpPr>
          <p:nvPr/>
        </p:nvSpPr>
        <p:spPr bwMode="auto">
          <a:xfrm>
            <a:off x="100584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2637" name="Text Box 109"/>
          <p:cNvSpPr txBox="1">
            <a:spLocks noChangeArrowheads="1"/>
          </p:cNvSpPr>
          <p:nvPr/>
        </p:nvSpPr>
        <p:spPr bwMode="auto">
          <a:xfrm>
            <a:off x="10058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2638" name="Text Box 110"/>
          <p:cNvSpPr txBox="1">
            <a:spLocks noChangeArrowheads="1"/>
          </p:cNvSpPr>
          <p:nvPr/>
        </p:nvSpPr>
        <p:spPr bwMode="auto">
          <a:xfrm>
            <a:off x="6172201" y="1371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2639" name="Text Box 111"/>
          <p:cNvSpPr txBox="1">
            <a:spLocks noChangeArrowheads="1"/>
          </p:cNvSpPr>
          <p:nvPr/>
        </p:nvSpPr>
        <p:spPr bwMode="auto">
          <a:xfrm>
            <a:off x="8458201" y="609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2640" name="Text Box 112"/>
          <p:cNvSpPr txBox="1">
            <a:spLocks noChangeArrowheads="1"/>
          </p:cNvSpPr>
          <p:nvPr/>
        </p:nvSpPr>
        <p:spPr bwMode="auto">
          <a:xfrm>
            <a:off x="77724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2641" name="Text Box 113"/>
          <p:cNvSpPr txBox="1">
            <a:spLocks noChangeArrowheads="1"/>
          </p:cNvSpPr>
          <p:nvPr/>
        </p:nvSpPr>
        <p:spPr bwMode="auto">
          <a:xfrm>
            <a:off x="10058401" y="609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2642" name="Text Box 114"/>
          <p:cNvSpPr txBox="1">
            <a:spLocks noChangeArrowheads="1"/>
          </p:cNvSpPr>
          <p:nvPr/>
        </p:nvSpPr>
        <p:spPr bwMode="auto">
          <a:xfrm>
            <a:off x="6172200" y="5867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2643" name="Text Box 115"/>
          <p:cNvSpPr txBox="1">
            <a:spLocks noChangeArrowheads="1"/>
          </p:cNvSpPr>
          <p:nvPr/>
        </p:nvSpPr>
        <p:spPr bwMode="auto">
          <a:xfrm>
            <a:off x="84582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2644" name="Text Box 116"/>
          <p:cNvSpPr txBox="1">
            <a:spLocks noChangeArrowheads="1"/>
          </p:cNvSpPr>
          <p:nvPr/>
        </p:nvSpPr>
        <p:spPr bwMode="auto">
          <a:xfrm>
            <a:off x="10058400" y="5105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2645" name="Text Box 117"/>
          <p:cNvSpPr txBox="1">
            <a:spLocks noChangeArrowheads="1"/>
          </p:cNvSpPr>
          <p:nvPr/>
        </p:nvSpPr>
        <p:spPr bwMode="auto">
          <a:xfrm>
            <a:off x="77724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2646" name="Text Box 118"/>
          <p:cNvSpPr txBox="1">
            <a:spLocks noChangeArrowheads="1"/>
          </p:cNvSpPr>
          <p:nvPr/>
        </p:nvSpPr>
        <p:spPr bwMode="auto">
          <a:xfrm>
            <a:off x="8458200" y="1371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2647" name="Text Box 119"/>
          <p:cNvSpPr txBox="1">
            <a:spLocks noChangeArrowheads="1"/>
          </p:cNvSpPr>
          <p:nvPr/>
        </p:nvSpPr>
        <p:spPr bwMode="auto">
          <a:xfrm>
            <a:off x="10058400" y="1371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2648" name="Text Box 120"/>
          <p:cNvSpPr txBox="1">
            <a:spLocks noChangeArrowheads="1"/>
          </p:cNvSpPr>
          <p:nvPr/>
        </p:nvSpPr>
        <p:spPr bwMode="auto">
          <a:xfrm>
            <a:off x="8458201" y="21336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2649" name="Text Box 121"/>
          <p:cNvSpPr txBox="1">
            <a:spLocks noChangeArrowheads="1"/>
          </p:cNvSpPr>
          <p:nvPr/>
        </p:nvSpPr>
        <p:spPr bwMode="auto">
          <a:xfrm>
            <a:off x="6172201" y="5105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2650" name="Text Box 122"/>
          <p:cNvSpPr txBox="1">
            <a:spLocks noChangeArrowheads="1"/>
          </p:cNvSpPr>
          <p:nvPr/>
        </p:nvSpPr>
        <p:spPr bwMode="auto">
          <a:xfrm>
            <a:off x="100584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2651" name="Text Box 123"/>
          <p:cNvSpPr txBox="1">
            <a:spLocks noChangeArrowheads="1"/>
          </p:cNvSpPr>
          <p:nvPr/>
        </p:nvSpPr>
        <p:spPr bwMode="auto">
          <a:xfrm>
            <a:off x="77724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2652" name="Text Box 124"/>
          <p:cNvSpPr txBox="1">
            <a:spLocks noChangeArrowheads="1"/>
          </p:cNvSpPr>
          <p:nvPr/>
        </p:nvSpPr>
        <p:spPr bwMode="auto">
          <a:xfrm>
            <a:off x="6172200" y="2819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2653" name="Text Box 125"/>
          <p:cNvSpPr txBox="1">
            <a:spLocks noChangeArrowheads="1"/>
          </p:cNvSpPr>
          <p:nvPr/>
        </p:nvSpPr>
        <p:spPr bwMode="auto">
          <a:xfrm>
            <a:off x="84582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2654" name="Text Box 126"/>
          <p:cNvSpPr txBox="1">
            <a:spLocks noChangeArrowheads="1"/>
          </p:cNvSpPr>
          <p:nvPr/>
        </p:nvSpPr>
        <p:spPr bwMode="auto">
          <a:xfrm>
            <a:off x="77724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2655" name="Text Box 127"/>
          <p:cNvSpPr txBox="1">
            <a:spLocks noChangeArrowheads="1"/>
          </p:cNvSpPr>
          <p:nvPr/>
        </p:nvSpPr>
        <p:spPr bwMode="auto">
          <a:xfrm>
            <a:off x="10058400" y="4343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2656" name="Text Box 128"/>
          <p:cNvSpPr txBox="1">
            <a:spLocks noChangeArrowheads="1"/>
          </p:cNvSpPr>
          <p:nvPr/>
        </p:nvSpPr>
        <p:spPr bwMode="auto">
          <a:xfrm>
            <a:off x="6172200" y="2133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2657" name="Text Box 129"/>
          <p:cNvSpPr txBox="1">
            <a:spLocks noChangeArrowheads="1"/>
          </p:cNvSpPr>
          <p:nvPr/>
        </p:nvSpPr>
        <p:spPr bwMode="auto">
          <a:xfrm>
            <a:off x="7772400" y="21336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2658" name="Text Box 130"/>
          <p:cNvSpPr txBox="1">
            <a:spLocks noChangeArrowheads="1"/>
          </p:cNvSpPr>
          <p:nvPr/>
        </p:nvSpPr>
        <p:spPr bwMode="auto">
          <a:xfrm>
            <a:off x="10058400" y="2819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2659" name="Text Box 131"/>
          <p:cNvSpPr txBox="1">
            <a:spLocks noChangeArrowheads="1"/>
          </p:cNvSpPr>
          <p:nvPr/>
        </p:nvSpPr>
        <p:spPr bwMode="auto">
          <a:xfrm>
            <a:off x="8458200" y="2819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cxnSp>
        <p:nvCxnSpPr>
          <p:cNvPr id="22660" name="AutoShape 132"/>
          <p:cNvCxnSpPr>
            <a:cxnSpLocks noChangeShapeType="1"/>
            <a:stCxn id="22559" idx="4"/>
            <a:endCxn id="22601"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61" name="Oval 133"/>
          <p:cNvSpPr>
            <a:spLocks noChangeAspect="1" noChangeArrowheads="1"/>
          </p:cNvSpPr>
          <p:nvPr/>
        </p:nvSpPr>
        <p:spPr bwMode="auto">
          <a:xfrm>
            <a:off x="60960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662" name="Oval 134"/>
          <p:cNvSpPr>
            <a:spLocks noChangeArrowheads="1"/>
          </p:cNvSpPr>
          <p:nvPr/>
        </p:nvSpPr>
        <p:spPr bwMode="auto">
          <a:xfrm>
            <a:off x="7696200" y="533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663" name="AutoShape 135"/>
          <p:cNvCxnSpPr>
            <a:cxnSpLocks noChangeShapeType="1"/>
            <a:stCxn id="22661" idx="6"/>
            <a:endCxn id="22662" idx="2"/>
          </p:cNvCxnSpPr>
          <p:nvPr/>
        </p:nvCxnSpPr>
        <p:spPr bwMode="auto">
          <a:xfrm>
            <a:off x="6553200" y="762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64" name="Text Box 136"/>
          <p:cNvSpPr txBox="1">
            <a:spLocks noChangeArrowheads="1"/>
          </p:cNvSpPr>
          <p:nvPr/>
        </p:nvSpPr>
        <p:spPr bwMode="auto">
          <a:xfrm>
            <a:off x="7010400" y="533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2665" name="Text Box 137"/>
          <p:cNvSpPr txBox="1">
            <a:spLocks noChangeArrowheads="1"/>
          </p:cNvSpPr>
          <p:nvPr/>
        </p:nvSpPr>
        <p:spPr bwMode="auto">
          <a:xfrm>
            <a:off x="61722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2666" name="Text Box 138"/>
          <p:cNvSpPr txBox="1">
            <a:spLocks noChangeArrowheads="1"/>
          </p:cNvSpPr>
          <p:nvPr/>
        </p:nvSpPr>
        <p:spPr bwMode="auto">
          <a:xfrm>
            <a:off x="7772400" y="609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2667" name="Oval 139"/>
          <p:cNvSpPr>
            <a:spLocks noChangeAspect="1" noChangeArrowheads="1"/>
          </p:cNvSpPr>
          <p:nvPr/>
        </p:nvSpPr>
        <p:spPr bwMode="auto">
          <a:xfrm>
            <a:off x="60960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668" name="Oval 140"/>
          <p:cNvSpPr>
            <a:spLocks noChangeArrowheads="1"/>
          </p:cNvSpPr>
          <p:nvPr/>
        </p:nvSpPr>
        <p:spPr bwMode="auto">
          <a:xfrm>
            <a:off x="76962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669" name="AutoShape 141"/>
          <p:cNvCxnSpPr>
            <a:cxnSpLocks noChangeShapeType="1"/>
            <a:stCxn id="22667" idx="6"/>
            <a:endCxn id="22668" idx="2"/>
          </p:cNvCxnSpPr>
          <p:nvPr/>
        </p:nvCxnSpPr>
        <p:spPr bwMode="auto">
          <a:xfrm>
            <a:off x="6553200" y="4495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70" name="Text Box 142"/>
          <p:cNvSpPr txBox="1">
            <a:spLocks noChangeArrowheads="1"/>
          </p:cNvSpPr>
          <p:nvPr/>
        </p:nvSpPr>
        <p:spPr bwMode="auto">
          <a:xfrm>
            <a:off x="70104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671" name="Text Box 143"/>
          <p:cNvSpPr txBox="1">
            <a:spLocks noChangeArrowheads="1"/>
          </p:cNvSpPr>
          <p:nvPr/>
        </p:nvSpPr>
        <p:spPr bwMode="auto">
          <a:xfrm>
            <a:off x="61722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2672" name="Text Box 144"/>
          <p:cNvSpPr txBox="1">
            <a:spLocks noChangeArrowheads="1"/>
          </p:cNvSpPr>
          <p:nvPr/>
        </p:nvSpPr>
        <p:spPr bwMode="auto">
          <a:xfrm>
            <a:off x="7772401" y="4343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2673" name="Oval 145"/>
          <p:cNvSpPr>
            <a:spLocks noChangeAspect="1" noChangeArrowheads="1"/>
          </p:cNvSpPr>
          <p:nvPr/>
        </p:nvSpPr>
        <p:spPr bwMode="auto">
          <a:xfrm>
            <a:off x="60960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2674" name="Oval 146"/>
          <p:cNvSpPr>
            <a:spLocks noChangeArrowheads="1"/>
          </p:cNvSpPr>
          <p:nvPr/>
        </p:nvSpPr>
        <p:spPr bwMode="auto">
          <a:xfrm>
            <a:off x="7696200" y="3505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2675" name="AutoShape 147"/>
          <p:cNvCxnSpPr>
            <a:cxnSpLocks noChangeShapeType="1"/>
            <a:stCxn id="22673" idx="6"/>
            <a:endCxn id="22674" idx="2"/>
          </p:cNvCxnSpPr>
          <p:nvPr/>
        </p:nvCxnSpPr>
        <p:spPr bwMode="auto">
          <a:xfrm>
            <a:off x="6553200" y="37338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76" name="Text Box 148"/>
          <p:cNvSpPr txBox="1">
            <a:spLocks noChangeArrowheads="1"/>
          </p:cNvSpPr>
          <p:nvPr/>
        </p:nvSpPr>
        <p:spPr bwMode="auto">
          <a:xfrm>
            <a:off x="7010400" y="3505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2677" name="Text Box 149"/>
          <p:cNvSpPr txBox="1">
            <a:spLocks noChangeArrowheads="1"/>
          </p:cNvSpPr>
          <p:nvPr/>
        </p:nvSpPr>
        <p:spPr bwMode="auto">
          <a:xfrm>
            <a:off x="6172200" y="3581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2678" name="Text Box 150"/>
          <p:cNvSpPr txBox="1">
            <a:spLocks noChangeArrowheads="1"/>
          </p:cNvSpPr>
          <p:nvPr/>
        </p:nvSpPr>
        <p:spPr bwMode="auto">
          <a:xfrm>
            <a:off x="7772401" y="35814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2679" name="Text Box 151"/>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Add Edge</a:t>
            </a:r>
          </a:p>
        </p:txBody>
      </p:sp>
    </p:spTree>
    <p:extLst>
      <p:ext uri="{BB962C8B-B14F-4D97-AF65-F5344CB8AC3E}">
        <p14:creationId xmlns:p14="http://schemas.microsoft.com/office/powerpoint/2010/main" val="4155596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26"/>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55" name="Oval 27"/>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3556" name="AutoShape 28"/>
          <p:cNvCxnSpPr>
            <a:cxnSpLocks noChangeShapeType="1"/>
            <a:stCxn id="23554" idx="6"/>
            <a:endCxn id="23555"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57" name="Text Box 29"/>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3558" name="Oval 30"/>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59" name="Oval 31"/>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60" name="Oval 32"/>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61" name="Oval 33"/>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62" name="Oval 34"/>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3563" name="AutoShape 39"/>
          <p:cNvCxnSpPr>
            <a:cxnSpLocks noChangeShapeType="1"/>
            <a:stCxn id="23558" idx="4"/>
            <a:endCxn id="23562"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4" name="AutoShape 41"/>
          <p:cNvCxnSpPr>
            <a:cxnSpLocks noChangeShapeType="1"/>
            <a:stCxn id="23555" idx="3"/>
            <a:endCxn id="23558"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65" name="AutoShape 42"/>
          <p:cNvCxnSpPr>
            <a:cxnSpLocks noChangeShapeType="1"/>
            <a:stCxn id="23555" idx="4"/>
            <a:endCxn id="23561"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66" name="Rectangle 71"/>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67" name="Oval 72"/>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68" name="Oval 73"/>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69" name="Oval 74"/>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3570" name="AutoShape 75"/>
          <p:cNvCxnSpPr>
            <a:cxnSpLocks noChangeShapeType="1"/>
            <a:stCxn id="23560" idx="6"/>
            <a:endCxn id="23567"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1" name="AutoShape 76"/>
          <p:cNvCxnSpPr>
            <a:cxnSpLocks noChangeShapeType="1"/>
            <a:stCxn id="23560" idx="2"/>
            <a:endCxn id="23568"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2" name="AutoShape 77"/>
          <p:cNvCxnSpPr>
            <a:cxnSpLocks noChangeShapeType="1"/>
            <a:stCxn id="23559" idx="1"/>
            <a:endCxn id="23569"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3" name="AutoShape 78"/>
          <p:cNvCxnSpPr>
            <a:cxnSpLocks noChangeShapeType="1"/>
            <a:stCxn id="23567" idx="1"/>
            <a:endCxn id="23562"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74" name="AutoShape 80"/>
          <p:cNvCxnSpPr>
            <a:cxnSpLocks noChangeShapeType="1"/>
            <a:stCxn id="23569" idx="7"/>
            <a:endCxn id="23554"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75" name="Text Box 81"/>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3576" name="Text Box 82"/>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3577" name="Text Box 84"/>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3578" name="Text Box 85"/>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3579" name="Text Box 86"/>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3580" name="Text Box 88"/>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3581" name="Text Box 90"/>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3582" name="Text Box 93"/>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3583" name="Text Box 96"/>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3584" name="Text Box 97"/>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3585" name="Text Box 98"/>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3586" name="Text Box 99"/>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3587" name="Text Box 100"/>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3588" name="Text Box 101"/>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3589" name="Text Box 102"/>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3590" name="Text Box 103"/>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3591" name="Text Box 104"/>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3592" name="Text Box 105"/>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23593" name="Oval 151"/>
          <p:cNvSpPr>
            <a:spLocks noChangeAspect="1" noChangeArrowheads="1"/>
          </p:cNvSpPr>
          <p:nvPr/>
        </p:nvSpPr>
        <p:spPr bwMode="auto">
          <a:xfrm>
            <a:off x="8001000" y="2133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94" name="Oval 152"/>
          <p:cNvSpPr>
            <a:spLocks noChangeArrowheads="1"/>
          </p:cNvSpPr>
          <p:nvPr/>
        </p:nvSpPr>
        <p:spPr bwMode="auto">
          <a:xfrm>
            <a:off x="9601200" y="2133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3595" name="AutoShape 153"/>
          <p:cNvCxnSpPr>
            <a:cxnSpLocks noChangeShapeType="1"/>
            <a:stCxn id="23593" idx="6"/>
            <a:endCxn id="23594" idx="2"/>
          </p:cNvCxnSpPr>
          <p:nvPr/>
        </p:nvCxnSpPr>
        <p:spPr bwMode="auto">
          <a:xfrm>
            <a:off x="8458200" y="23622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596" name="Text Box 154"/>
          <p:cNvSpPr txBox="1">
            <a:spLocks noChangeArrowheads="1"/>
          </p:cNvSpPr>
          <p:nvPr/>
        </p:nvSpPr>
        <p:spPr bwMode="auto">
          <a:xfrm>
            <a:off x="8915400" y="213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3597" name="Oval 155"/>
          <p:cNvSpPr>
            <a:spLocks noChangeArrowheads="1"/>
          </p:cNvSpPr>
          <p:nvPr/>
        </p:nvSpPr>
        <p:spPr bwMode="auto">
          <a:xfrm>
            <a:off x="87630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98" name="Oval 156"/>
          <p:cNvSpPr>
            <a:spLocks noChangeArrowheads="1"/>
          </p:cNvSpPr>
          <p:nvPr/>
        </p:nvSpPr>
        <p:spPr bwMode="auto">
          <a:xfrm>
            <a:off x="7010400" y="3657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599" name="Oval 157"/>
          <p:cNvSpPr>
            <a:spLocks noChangeArrowheads="1"/>
          </p:cNvSpPr>
          <p:nvPr/>
        </p:nvSpPr>
        <p:spPr bwMode="auto">
          <a:xfrm>
            <a:off x="8153400" y="5791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600" name="Oval 158"/>
          <p:cNvSpPr>
            <a:spLocks noChangeArrowheads="1"/>
          </p:cNvSpPr>
          <p:nvPr/>
        </p:nvSpPr>
        <p:spPr bwMode="auto">
          <a:xfrm>
            <a:off x="95250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601" name="Oval 159"/>
          <p:cNvSpPr>
            <a:spLocks noChangeArrowheads="1"/>
          </p:cNvSpPr>
          <p:nvPr/>
        </p:nvSpPr>
        <p:spPr bwMode="auto">
          <a:xfrm>
            <a:off x="8763000" y="4114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3602" name="AutoShape 160"/>
          <p:cNvCxnSpPr>
            <a:cxnSpLocks noChangeShapeType="1"/>
            <a:stCxn id="23593" idx="3"/>
            <a:endCxn id="23598" idx="7"/>
          </p:cNvCxnSpPr>
          <p:nvPr/>
        </p:nvCxnSpPr>
        <p:spPr bwMode="auto">
          <a:xfrm flipH="1">
            <a:off x="7400925" y="2524125"/>
            <a:ext cx="666750" cy="1200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3" name="AutoShape 161"/>
          <p:cNvCxnSpPr>
            <a:cxnSpLocks noChangeShapeType="1"/>
            <a:stCxn id="23598" idx="5"/>
            <a:endCxn id="23599" idx="1"/>
          </p:cNvCxnSpPr>
          <p:nvPr/>
        </p:nvCxnSpPr>
        <p:spPr bwMode="auto">
          <a:xfrm>
            <a:off x="7400925" y="4048125"/>
            <a:ext cx="819150" cy="1809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4" name="AutoShape 162"/>
          <p:cNvCxnSpPr>
            <a:cxnSpLocks noChangeShapeType="1"/>
            <a:stCxn id="23599" idx="7"/>
            <a:endCxn id="23601" idx="4"/>
          </p:cNvCxnSpPr>
          <p:nvPr/>
        </p:nvCxnSpPr>
        <p:spPr bwMode="auto">
          <a:xfrm flipV="1">
            <a:off x="8543926" y="45720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5" name="AutoShape 163"/>
          <p:cNvCxnSpPr>
            <a:cxnSpLocks noChangeShapeType="1"/>
            <a:stCxn id="23600" idx="3"/>
            <a:endCxn id="23601" idx="7"/>
          </p:cNvCxnSpPr>
          <p:nvPr/>
        </p:nvCxnSpPr>
        <p:spPr bwMode="auto">
          <a:xfrm flipH="1">
            <a:off x="9153525" y="35147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6" name="AutoShape 164"/>
          <p:cNvCxnSpPr>
            <a:cxnSpLocks noChangeShapeType="1"/>
            <a:stCxn id="23597" idx="4"/>
            <a:endCxn id="23601" idx="0"/>
          </p:cNvCxnSpPr>
          <p:nvPr/>
        </p:nvCxnSpPr>
        <p:spPr bwMode="auto">
          <a:xfrm>
            <a:off x="8991600" y="35052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7" name="AutoShape 165"/>
          <p:cNvCxnSpPr>
            <a:cxnSpLocks noChangeShapeType="1"/>
            <a:stCxn id="23593" idx="4"/>
            <a:endCxn id="23599" idx="0"/>
          </p:cNvCxnSpPr>
          <p:nvPr/>
        </p:nvCxnSpPr>
        <p:spPr bwMode="auto">
          <a:xfrm>
            <a:off x="8229600" y="2590800"/>
            <a:ext cx="152400" cy="3200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8" name="AutoShape 166"/>
          <p:cNvCxnSpPr>
            <a:cxnSpLocks noChangeShapeType="1"/>
            <a:stCxn id="23594" idx="3"/>
            <a:endCxn id="23597" idx="7"/>
          </p:cNvCxnSpPr>
          <p:nvPr/>
        </p:nvCxnSpPr>
        <p:spPr bwMode="auto">
          <a:xfrm flipH="1">
            <a:off x="9153525" y="25241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9" name="AutoShape 167"/>
          <p:cNvCxnSpPr>
            <a:cxnSpLocks noChangeShapeType="1"/>
            <a:stCxn id="23594" idx="4"/>
            <a:endCxn id="23600" idx="0"/>
          </p:cNvCxnSpPr>
          <p:nvPr/>
        </p:nvCxnSpPr>
        <p:spPr bwMode="auto">
          <a:xfrm flipH="1">
            <a:off x="9753600" y="25908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610" name="Oval 168"/>
          <p:cNvSpPr>
            <a:spLocks noChangeArrowheads="1"/>
          </p:cNvSpPr>
          <p:nvPr/>
        </p:nvSpPr>
        <p:spPr bwMode="auto">
          <a:xfrm>
            <a:off x="9525000" y="5105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611" name="Oval 169"/>
          <p:cNvSpPr>
            <a:spLocks noChangeArrowheads="1"/>
          </p:cNvSpPr>
          <p:nvPr/>
        </p:nvSpPr>
        <p:spPr bwMode="auto">
          <a:xfrm>
            <a:off x="7162800" y="5334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3612" name="Oval 170"/>
          <p:cNvSpPr>
            <a:spLocks noChangeArrowheads="1"/>
          </p:cNvSpPr>
          <p:nvPr/>
        </p:nvSpPr>
        <p:spPr bwMode="auto">
          <a:xfrm>
            <a:off x="64008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3613" name="AutoShape 171"/>
          <p:cNvCxnSpPr>
            <a:cxnSpLocks noChangeShapeType="1"/>
            <a:stCxn id="23599" idx="6"/>
            <a:endCxn id="23610" idx="3"/>
          </p:cNvCxnSpPr>
          <p:nvPr/>
        </p:nvCxnSpPr>
        <p:spPr bwMode="auto">
          <a:xfrm flipV="1">
            <a:off x="8610601" y="54959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4" name="AutoShape 172"/>
          <p:cNvCxnSpPr>
            <a:cxnSpLocks noChangeShapeType="1"/>
            <a:stCxn id="23599" idx="2"/>
            <a:endCxn id="23611" idx="5"/>
          </p:cNvCxnSpPr>
          <p:nvPr/>
        </p:nvCxnSpPr>
        <p:spPr bwMode="auto">
          <a:xfrm flipH="1" flipV="1">
            <a:off x="7553326" y="57245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5" name="AutoShape 173"/>
          <p:cNvCxnSpPr>
            <a:cxnSpLocks noChangeShapeType="1"/>
            <a:stCxn id="23598" idx="1"/>
            <a:endCxn id="23612" idx="5"/>
          </p:cNvCxnSpPr>
          <p:nvPr/>
        </p:nvCxnSpPr>
        <p:spPr bwMode="auto">
          <a:xfrm flipH="1" flipV="1">
            <a:off x="6791325" y="33623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6" name="AutoShape 174"/>
          <p:cNvCxnSpPr>
            <a:cxnSpLocks noChangeShapeType="1"/>
            <a:stCxn id="23610" idx="1"/>
            <a:endCxn id="23601" idx="5"/>
          </p:cNvCxnSpPr>
          <p:nvPr/>
        </p:nvCxnSpPr>
        <p:spPr bwMode="auto">
          <a:xfrm flipH="1" flipV="1">
            <a:off x="9153525" y="45053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7" name="AutoShape 175"/>
          <p:cNvCxnSpPr>
            <a:cxnSpLocks noChangeShapeType="1"/>
            <a:stCxn id="23600" idx="4"/>
            <a:endCxn id="23610" idx="0"/>
          </p:cNvCxnSpPr>
          <p:nvPr/>
        </p:nvCxnSpPr>
        <p:spPr bwMode="auto">
          <a:xfrm>
            <a:off x="9753600" y="35814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8" name="AutoShape 176"/>
          <p:cNvCxnSpPr>
            <a:cxnSpLocks noChangeShapeType="1"/>
            <a:stCxn id="23612" idx="7"/>
            <a:endCxn id="23593" idx="2"/>
          </p:cNvCxnSpPr>
          <p:nvPr/>
        </p:nvCxnSpPr>
        <p:spPr bwMode="auto">
          <a:xfrm flipV="1">
            <a:off x="6791326" y="23622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619" name="Text Box 177"/>
          <p:cNvSpPr txBox="1">
            <a:spLocks noChangeArrowheads="1"/>
          </p:cNvSpPr>
          <p:nvPr/>
        </p:nvSpPr>
        <p:spPr bwMode="auto">
          <a:xfrm>
            <a:off x="6858000" y="3276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3620" name="Text Box 178"/>
          <p:cNvSpPr txBox="1">
            <a:spLocks noChangeArrowheads="1"/>
          </p:cNvSpPr>
          <p:nvPr/>
        </p:nvSpPr>
        <p:spPr bwMode="auto">
          <a:xfrm>
            <a:off x="86868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3621" name="Text Box 179"/>
          <p:cNvSpPr txBox="1">
            <a:spLocks noChangeArrowheads="1"/>
          </p:cNvSpPr>
          <p:nvPr/>
        </p:nvSpPr>
        <p:spPr bwMode="auto">
          <a:xfrm>
            <a:off x="9296400" y="3733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3622" name="Text Box 180"/>
          <p:cNvSpPr txBox="1">
            <a:spLocks noChangeArrowheads="1"/>
          </p:cNvSpPr>
          <p:nvPr/>
        </p:nvSpPr>
        <p:spPr bwMode="auto">
          <a:xfrm>
            <a:off x="9220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3623" name="Text Box 181"/>
          <p:cNvSpPr txBox="1">
            <a:spLocks noChangeArrowheads="1"/>
          </p:cNvSpPr>
          <p:nvPr/>
        </p:nvSpPr>
        <p:spPr bwMode="auto">
          <a:xfrm>
            <a:off x="9829800" y="2667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3624" name="Text Box 182"/>
          <p:cNvSpPr txBox="1">
            <a:spLocks noChangeArrowheads="1"/>
          </p:cNvSpPr>
          <p:nvPr/>
        </p:nvSpPr>
        <p:spPr bwMode="auto">
          <a:xfrm>
            <a:off x="9296400" y="4572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3625" name="Text Box 183"/>
          <p:cNvSpPr txBox="1">
            <a:spLocks noChangeArrowheads="1"/>
          </p:cNvSpPr>
          <p:nvPr/>
        </p:nvSpPr>
        <p:spPr bwMode="auto">
          <a:xfrm>
            <a:off x="9753600" y="4114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3626" name="Text Box 184"/>
          <p:cNvSpPr txBox="1">
            <a:spLocks noChangeArrowheads="1"/>
          </p:cNvSpPr>
          <p:nvPr/>
        </p:nvSpPr>
        <p:spPr bwMode="auto">
          <a:xfrm>
            <a:off x="91440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3627" name="Text Box 185"/>
          <p:cNvSpPr txBox="1">
            <a:spLocks noChangeArrowheads="1"/>
          </p:cNvSpPr>
          <p:nvPr/>
        </p:nvSpPr>
        <p:spPr bwMode="auto">
          <a:xfrm>
            <a:off x="8763000" y="4953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3628" name="Text Box 186"/>
          <p:cNvSpPr txBox="1">
            <a:spLocks noChangeArrowheads="1"/>
          </p:cNvSpPr>
          <p:nvPr/>
        </p:nvSpPr>
        <p:spPr bwMode="auto">
          <a:xfrm>
            <a:off x="7696200" y="5791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3629" name="Text Box 187"/>
          <p:cNvSpPr txBox="1">
            <a:spLocks noChangeArrowheads="1"/>
          </p:cNvSpPr>
          <p:nvPr/>
        </p:nvSpPr>
        <p:spPr bwMode="auto">
          <a:xfrm>
            <a:off x="7010400" y="4572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3630" name="Text Box 188"/>
          <p:cNvSpPr txBox="1">
            <a:spLocks noChangeArrowheads="1"/>
          </p:cNvSpPr>
          <p:nvPr/>
        </p:nvSpPr>
        <p:spPr bwMode="auto">
          <a:xfrm>
            <a:off x="7696200" y="4572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3631" name="Text Box 189"/>
          <p:cNvSpPr txBox="1">
            <a:spLocks noChangeArrowheads="1"/>
          </p:cNvSpPr>
          <p:nvPr/>
        </p:nvSpPr>
        <p:spPr bwMode="auto">
          <a:xfrm>
            <a:off x="7162800" y="2438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3632" name="Text Box 190"/>
          <p:cNvSpPr txBox="1">
            <a:spLocks noChangeArrowheads="1"/>
          </p:cNvSpPr>
          <p:nvPr/>
        </p:nvSpPr>
        <p:spPr bwMode="auto">
          <a:xfrm>
            <a:off x="7696200" y="3048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3633" name="Text Box 191"/>
          <p:cNvSpPr txBox="1">
            <a:spLocks noChangeArrowheads="1"/>
          </p:cNvSpPr>
          <p:nvPr/>
        </p:nvSpPr>
        <p:spPr bwMode="auto">
          <a:xfrm>
            <a:off x="8305800" y="39624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3634" name="Text Box 192"/>
          <p:cNvSpPr txBox="1">
            <a:spLocks noChangeArrowheads="1"/>
          </p:cNvSpPr>
          <p:nvPr/>
        </p:nvSpPr>
        <p:spPr bwMode="auto">
          <a:xfrm>
            <a:off x="6477000" y="3048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3635" name="Text Box 193"/>
          <p:cNvSpPr txBox="1">
            <a:spLocks noChangeArrowheads="1"/>
          </p:cNvSpPr>
          <p:nvPr/>
        </p:nvSpPr>
        <p:spPr bwMode="auto">
          <a:xfrm>
            <a:off x="8077201" y="22098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3636" name="Text Box 194"/>
          <p:cNvSpPr txBox="1">
            <a:spLocks noChangeArrowheads="1"/>
          </p:cNvSpPr>
          <p:nvPr/>
        </p:nvSpPr>
        <p:spPr bwMode="auto">
          <a:xfrm>
            <a:off x="9677401" y="22098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3637" name="Text Box 195"/>
          <p:cNvSpPr txBox="1">
            <a:spLocks noChangeArrowheads="1"/>
          </p:cNvSpPr>
          <p:nvPr/>
        </p:nvSpPr>
        <p:spPr bwMode="auto">
          <a:xfrm>
            <a:off x="7086600" y="3733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3638" name="Text Box 196"/>
          <p:cNvSpPr txBox="1">
            <a:spLocks noChangeArrowheads="1"/>
          </p:cNvSpPr>
          <p:nvPr/>
        </p:nvSpPr>
        <p:spPr bwMode="auto">
          <a:xfrm>
            <a:off x="8839200" y="31242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3639" name="Text Box 197"/>
          <p:cNvSpPr txBox="1">
            <a:spLocks noChangeArrowheads="1"/>
          </p:cNvSpPr>
          <p:nvPr/>
        </p:nvSpPr>
        <p:spPr bwMode="auto">
          <a:xfrm>
            <a:off x="9601201" y="32004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3640" name="Text Box 198"/>
          <p:cNvSpPr txBox="1">
            <a:spLocks noChangeArrowheads="1"/>
          </p:cNvSpPr>
          <p:nvPr/>
        </p:nvSpPr>
        <p:spPr bwMode="auto">
          <a:xfrm>
            <a:off x="8839200" y="4191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3641" name="Text Box 199"/>
          <p:cNvSpPr txBox="1">
            <a:spLocks noChangeArrowheads="1"/>
          </p:cNvSpPr>
          <p:nvPr/>
        </p:nvSpPr>
        <p:spPr bwMode="auto">
          <a:xfrm>
            <a:off x="7239000" y="5410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3642" name="Text Box 200"/>
          <p:cNvSpPr txBox="1">
            <a:spLocks noChangeArrowheads="1"/>
          </p:cNvSpPr>
          <p:nvPr/>
        </p:nvSpPr>
        <p:spPr bwMode="auto">
          <a:xfrm>
            <a:off x="9601200" y="51816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3643" name="Text Box 201"/>
          <p:cNvSpPr txBox="1">
            <a:spLocks noChangeArrowheads="1"/>
          </p:cNvSpPr>
          <p:nvPr/>
        </p:nvSpPr>
        <p:spPr bwMode="auto">
          <a:xfrm>
            <a:off x="8229600" y="58674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23644" name="AutoShape 202"/>
          <p:cNvCxnSpPr>
            <a:cxnSpLocks noChangeShapeType="1"/>
            <a:stCxn id="23598" idx="4"/>
            <a:endCxn id="23611" idx="0"/>
          </p:cNvCxnSpPr>
          <p:nvPr/>
        </p:nvCxnSpPr>
        <p:spPr bwMode="auto">
          <a:xfrm>
            <a:off x="7239000" y="4114800"/>
            <a:ext cx="152400" cy="1219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645" name="Text Box 203"/>
          <p:cNvSpPr txBox="1">
            <a:spLocks noChangeArrowheads="1"/>
          </p:cNvSpPr>
          <p:nvPr/>
        </p:nvSpPr>
        <p:spPr bwMode="auto">
          <a:xfrm>
            <a:off x="1828800" y="4572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Minimum Spanning Tree</a:t>
            </a:r>
          </a:p>
        </p:txBody>
      </p:sp>
      <p:sp>
        <p:nvSpPr>
          <p:cNvPr id="23646" name="Text Box 204"/>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dirty="0" smtClean="0"/>
              <a:t>Graph</a:t>
            </a:r>
            <a:endParaRPr lang="en-US" altLang="el-GR" sz="2400" dirty="0"/>
          </a:p>
        </p:txBody>
      </p:sp>
    </p:spTree>
    <p:extLst>
      <p:ext uri="{BB962C8B-B14F-4D97-AF65-F5344CB8AC3E}">
        <p14:creationId xmlns:p14="http://schemas.microsoft.com/office/powerpoint/2010/main" val="15132270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817418" y="1129363"/>
            <a:ext cx="10404763" cy="286232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Courier New" panose="02070309020205020404" pitchFamily="49" charset="0"/>
              </a:rPr>
              <a:t>algorithm</a:t>
            </a:r>
            <a:r>
              <a:rPr kumimoji="0" lang="en-US" altLang="en-US" sz="2000" b="0" i="0" u="none" strike="noStrike" cap="none" normalizeH="0" baseline="0" dirty="0" smtClean="0">
                <a:ln>
                  <a:noFill/>
                </a:ln>
                <a:solidFill>
                  <a:srgbClr val="000000"/>
                </a:solidFill>
                <a:effectLst/>
                <a:latin typeface="Courier New" panose="02070309020205020404" pitchFamily="49" charset="0"/>
              </a:rPr>
              <a:t> </a:t>
            </a:r>
            <a:r>
              <a:rPr kumimoji="0" lang="en-US" altLang="en-US" sz="2000" b="0" i="0" u="none" strike="noStrike" cap="none" normalizeH="0" baseline="0" dirty="0" err="1" smtClean="0">
                <a:ln>
                  <a:noFill/>
                </a:ln>
                <a:solidFill>
                  <a:srgbClr val="000000"/>
                </a:solidFill>
                <a:effectLst/>
                <a:latin typeface="Courier New" panose="02070309020205020404" pitchFamily="49" charset="0"/>
              </a:rPr>
              <a:t>Kruskal</a:t>
            </a:r>
            <a:r>
              <a:rPr kumimoji="0" lang="en-US" altLang="en-US" sz="2000" b="0" i="0" u="none" strike="noStrike" cap="none" normalizeH="0" baseline="0" dirty="0" smtClean="0">
                <a:ln>
                  <a:noFill/>
                </a:ln>
                <a:solidFill>
                  <a:srgbClr val="000000"/>
                </a:solidFill>
                <a:effectLst/>
                <a:latin typeface="Courier New" panose="02070309020205020404" pitchFamily="49" charset="0"/>
              </a:rPr>
              <a:t>(</a:t>
            </a:r>
            <a:r>
              <a:rPr kumimoji="0" lang="en-US" altLang="en-US" sz="2000" b="0" i="1" u="none" strike="noStrike" cap="none" normalizeH="0" baseline="0" dirty="0" smtClean="0">
                <a:ln>
                  <a:noFill/>
                </a:ln>
                <a:solidFill>
                  <a:srgbClr val="000000"/>
                </a:solidFill>
                <a:effectLst/>
                <a:latin typeface="Courier New" panose="02070309020205020404" pitchFamily="49" charset="0"/>
              </a:rPr>
              <a:t>G</a:t>
            </a:r>
            <a:r>
              <a:rPr kumimoji="0" lang="en-US" altLang="en-US" sz="20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urier New" panose="02070309020205020404" pitchFamily="49" charset="0"/>
              </a:rPr>
              <a:t>	F:=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Courier New" panose="02070309020205020404" pitchFamily="49" charset="0"/>
              </a:rPr>
              <a:t>	for each</a:t>
            </a:r>
            <a:r>
              <a:rPr kumimoji="0" lang="en-US" altLang="en-US" sz="2000" b="0" i="0" u="none" strike="noStrike" cap="none" normalizeH="0" baseline="0" dirty="0" smtClean="0">
                <a:ln>
                  <a:noFill/>
                </a:ln>
                <a:solidFill>
                  <a:srgbClr val="000000"/>
                </a:solidFill>
                <a:effectLst/>
                <a:latin typeface="Courier New" panose="02070309020205020404" pitchFamily="49" charset="0"/>
              </a:rPr>
              <a:t> v ∈ G.V </a:t>
            </a:r>
            <a:r>
              <a:rPr kumimoji="0" lang="en-US" altLang="en-US" sz="2000" b="1" i="0" u="none" strike="noStrike" cap="none" normalizeH="0" baseline="0" dirty="0" smtClean="0">
                <a:ln>
                  <a:noFill/>
                </a:ln>
                <a:solidFill>
                  <a:srgbClr val="000000"/>
                </a:solidFill>
                <a:effectLst/>
                <a:latin typeface="Courier New" panose="02070309020205020404" pitchFamily="49" charset="0"/>
              </a:rPr>
              <a:t>do</a:t>
            </a:r>
            <a:r>
              <a:rPr kumimoji="0" lang="en-US" altLang="en-US" sz="20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smtClean="0">
                <a:solidFill>
                  <a:srgbClr val="000000"/>
                </a:solidFill>
                <a:latin typeface="Courier New" panose="02070309020205020404" pitchFamily="49" charset="0"/>
              </a:rPr>
              <a:t>	</a:t>
            </a:r>
            <a:r>
              <a:rPr lang="en-US" altLang="en-US" sz="2000" dirty="0">
                <a:solidFill>
                  <a:srgbClr val="000000"/>
                </a:solidFill>
                <a:latin typeface="Courier New" panose="02070309020205020404" pitchFamily="49" charset="0"/>
              </a:rPr>
              <a:t>	</a:t>
            </a:r>
            <a:r>
              <a:rPr kumimoji="0" lang="en-US" altLang="en-US" sz="2000" b="0" i="0" u="none" strike="noStrike" cap="none" normalizeH="0" baseline="0" dirty="0" smtClean="0">
                <a:ln>
                  <a:noFill/>
                </a:ln>
                <a:solidFill>
                  <a:srgbClr val="000000"/>
                </a:solidFill>
                <a:effectLst/>
                <a:latin typeface="Courier New" panose="02070309020205020404" pitchFamily="49" charset="0"/>
              </a:rPr>
              <a:t>MAKE-SET(v)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Courier New" panose="02070309020205020404" pitchFamily="49" charset="0"/>
              </a:rPr>
              <a:t>	for each</a:t>
            </a:r>
            <a:r>
              <a:rPr kumimoji="0" lang="en-US" altLang="en-US" sz="2000" b="0" i="0" u="none" strike="noStrike" cap="none" normalizeH="0" baseline="0" dirty="0" smtClean="0">
                <a:ln>
                  <a:noFill/>
                </a:ln>
                <a:solidFill>
                  <a:srgbClr val="000000"/>
                </a:solidFill>
                <a:effectLst/>
                <a:latin typeface="Courier New" panose="02070309020205020404" pitchFamily="49" charset="0"/>
              </a:rPr>
              <a:t> (u, v) </a:t>
            </a:r>
            <a:r>
              <a:rPr kumimoji="0" lang="en-US" altLang="en-US" sz="2000" b="1" i="0" u="none" strike="noStrike" cap="none" normalizeH="0" baseline="0" dirty="0" smtClean="0">
                <a:ln>
                  <a:noFill/>
                </a:ln>
                <a:solidFill>
                  <a:srgbClr val="000000"/>
                </a:solidFill>
                <a:effectLst/>
                <a:latin typeface="Courier New" panose="02070309020205020404" pitchFamily="49" charset="0"/>
              </a:rPr>
              <a:t>in</a:t>
            </a:r>
            <a:r>
              <a:rPr kumimoji="0" lang="en-US" altLang="en-US" sz="2000" b="0" i="0" u="none" strike="noStrike" cap="none" normalizeH="0" baseline="0" dirty="0" smtClean="0">
                <a:ln>
                  <a:noFill/>
                </a:ln>
                <a:solidFill>
                  <a:srgbClr val="000000"/>
                </a:solidFill>
                <a:effectLst/>
                <a:latin typeface="Courier New" panose="02070309020205020404" pitchFamily="49" charset="0"/>
              </a:rPr>
              <a:t> G.E ordered by weight(u, v), increasing </a:t>
            </a:r>
            <a:r>
              <a:rPr kumimoji="0" lang="en-US" altLang="en-US" sz="2000" b="1" i="0" u="none" strike="noStrike" cap="none" normalizeH="0" baseline="0" dirty="0" smtClean="0">
                <a:ln>
                  <a:noFill/>
                </a:ln>
                <a:solidFill>
                  <a:srgbClr val="000000"/>
                </a:solidFill>
                <a:effectLst/>
                <a:latin typeface="Courier New" panose="02070309020205020404" pitchFamily="49" charset="0"/>
              </a:rPr>
              <a:t>do</a:t>
            </a:r>
            <a:r>
              <a:rPr kumimoji="0" lang="en-US" altLang="en-US" sz="20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lang="en-US" altLang="en-US" sz="2000" dirty="0" smtClean="0">
                <a:solidFill>
                  <a:srgbClr val="000000"/>
                </a:solidFill>
                <a:latin typeface="Courier New" panose="02070309020205020404" pitchFamily="49" charset="0"/>
              </a:rPr>
              <a:t>	</a:t>
            </a:r>
            <a:r>
              <a:rPr kumimoji="0" lang="en-US" altLang="en-US" sz="2000" b="1" i="0" u="none" strike="noStrike" cap="none" normalizeH="0" baseline="0" dirty="0" smtClean="0">
                <a:ln>
                  <a:noFill/>
                </a:ln>
                <a:solidFill>
                  <a:srgbClr val="000000"/>
                </a:solidFill>
                <a:effectLst/>
                <a:latin typeface="Courier New" panose="02070309020205020404" pitchFamily="49" charset="0"/>
              </a:rPr>
              <a:t>if</a:t>
            </a:r>
            <a:r>
              <a:rPr kumimoji="0" lang="en-US" altLang="en-US" sz="2000" b="0" i="0" u="none" strike="noStrike" cap="none" normalizeH="0" baseline="0" dirty="0" smtClean="0">
                <a:ln>
                  <a:noFill/>
                </a:ln>
                <a:solidFill>
                  <a:srgbClr val="000000"/>
                </a:solidFill>
                <a:effectLst/>
                <a:latin typeface="Courier New" panose="02070309020205020404" pitchFamily="49" charset="0"/>
              </a:rPr>
              <a:t> FIND-SET(u) ≠ FIND-SET(v) </a:t>
            </a:r>
            <a:r>
              <a:rPr kumimoji="0" lang="en-US" altLang="en-US" sz="2000" b="1" i="0" u="none" strike="noStrike" cap="none" normalizeH="0" baseline="0" dirty="0" smtClean="0">
                <a:ln>
                  <a:noFill/>
                </a:ln>
                <a:solidFill>
                  <a:srgbClr val="000000"/>
                </a:solidFill>
                <a:effectLst/>
                <a:latin typeface="Courier New" panose="02070309020205020404" pitchFamily="49" charset="0"/>
              </a:rPr>
              <a:t>then</a:t>
            </a:r>
            <a:r>
              <a:rPr kumimoji="0" lang="en-US" altLang="en-US" sz="2000" b="0" i="0" u="none" strike="noStrike" cap="none" normalizeH="0" baseline="0" dirty="0" smtClean="0">
                <a:ln>
                  <a:noFill/>
                </a:ln>
                <a:solidFill>
                  <a:srgbClr val="000000"/>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smtClean="0">
                <a:solidFill>
                  <a:srgbClr val="000000"/>
                </a:solidFill>
                <a:latin typeface="Courier New" panose="02070309020205020404" pitchFamily="49" charset="0"/>
              </a:rPr>
              <a:t>			</a:t>
            </a:r>
            <a:r>
              <a:rPr kumimoji="0" lang="en-US" altLang="en-US" sz="2000" b="0" i="0" u="none" strike="noStrike" cap="none" normalizeH="0" baseline="0" dirty="0" smtClean="0">
                <a:ln>
                  <a:noFill/>
                </a:ln>
                <a:solidFill>
                  <a:srgbClr val="000000"/>
                </a:solidFill>
                <a:effectLst/>
                <a:latin typeface="Courier New" panose="02070309020205020404" pitchFamily="49" charset="0"/>
              </a:rPr>
              <a:t>F:= F ∪ {(u, v)}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Courier New" panose="02070309020205020404" pitchFamily="49" charset="0"/>
              </a:rPr>
              <a:t>	</a:t>
            </a:r>
            <a:r>
              <a:rPr lang="en-US" altLang="en-US" sz="2000" dirty="0" smtClean="0">
                <a:solidFill>
                  <a:srgbClr val="000000"/>
                </a:solidFill>
                <a:latin typeface="Courier New" panose="02070309020205020404" pitchFamily="49" charset="0"/>
              </a:rPr>
              <a:t>		</a:t>
            </a:r>
            <a:r>
              <a:rPr kumimoji="0" lang="en-US" altLang="en-US" sz="2000" b="0" i="0" u="none" strike="noStrike" cap="none" normalizeH="0" baseline="0" dirty="0" smtClean="0">
                <a:ln>
                  <a:noFill/>
                </a:ln>
                <a:solidFill>
                  <a:srgbClr val="000000"/>
                </a:solidFill>
                <a:effectLst/>
                <a:latin typeface="Courier New" panose="02070309020205020404" pitchFamily="49" charset="0"/>
              </a:rPr>
              <a:t>UNION(FIND-SET(u), FIND-SET(v))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Courier New" panose="02070309020205020404" pitchFamily="49" charset="0"/>
              </a:rPr>
              <a:t>	return</a:t>
            </a:r>
            <a:r>
              <a:rPr kumimoji="0" lang="en-US" altLang="en-US" sz="2000" b="0" i="0" u="none" strike="noStrike" cap="none" normalizeH="0" baseline="0" dirty="0" smtClean="0">
                <a:ln>
                  <a:noFill/>
                </a:ln>
                <a:solidFill>
                  <a:srgbClr val="000000"/>
                </a:solidFill>
                <a:effectLst/>
                <a:latin typeface="Courier New" panose="02070309020205020404" pitchFamily="49" charset="0"/>
              </a:rPr>
              <a:t> F</a:t>
            </a:r>
            <a:r>
              <a:rPr kumimoji="0" lang="en-US" altLang="en-US" sz="2000" b="0" i="0" u="none" strike="noStrike" cap="none" normalizeH="0" baseline="0" dirty="0" smtClean="0">
                <a:ln>
                  <a:noFill/>
                </a:ln>
                <a:solidFill>
                  <a:schemeClr val="tx1"/>
                </a:solidFill>
                <a:effectLst/>
              </a:rPr>
              <a:t>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1884219" y="4391239"/>
            <a:ext cx="6096000" cy="707886"/>
          </a:xfrm>
          <a:prstGeom prst="rect">
            <a:avLst/>
          </a:prstGeom>
        </p:spPr>
        <p:txBody>
          <a:bodyPr>
            <a:spAutoFit/>
          </a:bodyPr>
          <a:lstStyle/>
          <a:p>
            <a:pPr marL="342900" indent="-342900">
              <a:buFont typeface="Arial" panose="020B0604020202020204" pitchFamily="34" charset="0"/>
              <a:buChar char="•"/>
            </a:pPr>
            <a:r>
              <a:rPr lang="en-US" altLang="en-US" sz="2000" dirty="0"/>
              <a:t>Running time bounded by sorting (or </a:t>
            </a:r>
            <a:r>
              <a:rPr lang="en-US" altLang="en-US" sz="2000" dirty="0" err="1"/>
              <a:t>findMin</a:t>
            </a:r>
            <a:r>
              <a:rPr lang="en-US" altLang="en-US" sz="2000" dirty="0"/>
              <a:t>)</a:t>
            </a:r>
          </a:p>
          <a:p>
            <a:pPr marL="342900" indent="-342900">
              <a:buFont typeface="Arial" panose="020B0604020202020204" pitchFamily="34" charset="0"/>
              <a:buChar char="•"/>
            </a:pPr>
            <a:r>
              <a:rPr lang="en-US" altLang="en-US" sz="2000" dirty="0"/>
              <a:t>O(</a:t>
            </a:r>
            <a:r>
              <a:rPr lang="en-US" altLang="en-US" sz="2000" b="1" dirty="0">
                <a:latin typeface="Times New Roman" panose="02020603050405020304" pitchFamily="18" charset="0"/>
              </a:rPr>
              <a:t>|</a:t>
            </a:r>
            <a:r>
              <a:rPr lang="en-US" altLang="en-US" sz="2000" b="1" i="1" dirty="0" err="1">
                <a:latin typeface="Times New Roman" panose="02020603050405020304" pitchFamily="18" charset="0"/>
              </a:rPr>
              <a:t>E</a:t>
            </a:r>
            <a:r>
              <a:rPr lang="en-US" altLang="en-US" sz="2000" b="1" dirty="0" err="1">
                <a:latin typeface="Times New Roman" panose="02020603050405020304" pitchFamily="18" charset="0"/>
              </a:rPr>
              <a:t>|log|</a:t>
            </a:r>
            <a:r>
              <a:rPr lang="en-US" altLang="en-US" sz="2000" b="1" i="1" dirty="0" err="1">
                <a:latin typeface="Times New Roman" panose="02020603050405020304" pitchFamily="18" charset="0"/>
              </a:rPr>
              <a:t>E</a:t>
            </a:r>
            <a:r>
              <a:rPr lang="en-US" altLang="en-US" sz="2000" b="1" dirty="0">
                <a:latin typeface="Times New Roman" panose="02020603050405020304" pitchFamily="18" charset="0"/>
              </a:rPr>
              <a:t>|</a:t>
            </a:r>
            <a:r>
              <a:rPr lang="en-US" altLang="en-US" sz="2000" dirty="0"/>
              <a:t>), or equivalently, O(</a:t>
            </a:r>
            <a:r>
              <a:rPr lang="en-US" altLang="en-US" sz="2000" b="1" dirty="0">
                <a:latin typeface="Times New Roman" panose="02020603050405020304" pitchFamily="18" charset="0"/>
              </a:rPr>
              <a:t>|</a:t>
            </a:r>
            <a:r>
              <a:rPr lang="en-US" altLang="en-US" sz="2000" b="1" i="1" dirty="0" err="1">
                <a:latin typeface="Times New Roman" panose="02020603050405020304" pitchFamily="18" charset="0"/>
              </a:rPr>
              <a:t>E</a:t>
            </a:r>
            <a:r>
              <a:rPr lang="en-US" altLang="en-US" sz="2000" b="1" dirty="0" err="1">
                <a:latin typeface="Times New Roman" panose="02020603050405020304" pitchFamily="18" charset="0"/>
              </a:rPr>
              <a:t>|log|</a:t>
            </a:r>
            <a:r>
              <a:rPr lang="en-US" altLang="en-US" sz="2000" b="1" i="1" dirty="0" err="1">
                <a:latin typeface="Times New Roman" panose="02020603050405020304" pitchFamily="18" charset="0"/>
              </a:rPr>
              <a:t>V</a:t>
            </a:r>
            <a:r>
              <a:rPr lang="en-US" altLang="en-US" sz="2000" b="1" dirty="0">
                <a:latin typeface="Times New Roman" panose="02020603050405020304" pitchFamily="18" charset="0"/>
              </a:rPr>
              <a:t>|</a:t>
            </a:r>
            <a:r>
              <a:rPr lang="en-US" altLang="en-US" sz="2000" dirty="0"/>
              <a:t>) </a:t>
            </a:r>
          </a:p>
        </p:txBody>
      </p:sp>
    </p:spTree>
    <p:extLst>
      <p:ext uri="{BB962C8B-B14F-4D97-AF65-F5344CB8AC3E}">
        <p14:creationId xmlns:p14="http://schemas.microsoft.com/office/powerpoint/2010/main" val="2395176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eeksforgeeks.org/wp-content/cdn-uploads/Fig-0-300x1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74" y="1903557"/>
            <a:ext cx="5998445" cy="277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93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l-GR" dirty="0"/>
              <a:t>Prim's </a:t>
            </a:r>
            <a:r>
              <a:rPr lang="en-US" altLang="el-GR" dirty="0" smtClean="0"/>
              <a:t>Algorithm</a:t>
            </a:r>
            <a:endParaRPr lang="en-IN" dirty="0"/>
          </a:p>
        </p:txBody>
      </p:sp>
      <p:sp>
        <p:nvSpPr>
          <p:cNvPr id="3" name="Content Placeholder 2"/>
          <p:cNvSpPr>
            <a:spLocks noGrp="1"/>
          </p:cNvSpPr>
          <p:nvPr>
            <p:ph idx="1"/>
          </p:nvPr>
        </p:nvSpPr>
        <p:spPr/>
        <p:txBody>
          <a:bodyPr/>
          <a:lstStyle/>
          <a:p>
            <a:r>
              <a:rPr lang="en-US" altLang="el-GR" dirty="0"/>
              <a:t>This algorithm starts with one node. It then, one by one, adds a node that is unconnected to the new graph to the new graph, each time selecting the node whose connecting edge has the smallest weight out of the available nodes’ connecting edges.</a:t>
            </a:r>
          </a:p>
          <a:p>
            <a:endParaRPr lang="en-IN" dirty="0"/>
          </a:p>
        </p:txBody>
      </p:sp>
    </p:spTree>
    <p:extLst>
      <p:ext uri="{BB962C8B-B14F-4D97-AF65-F5344CB8AC3E}">
        <p14:creationId xmlns:p14="http://schemas.microsoft.com/office/powerpoint/2010/main" val="3319991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ooter Placeholder 3"/>
          <p:cNvSpPr>
            <a:spLocks noGrp="1"/>
          </p:cNvSpPr>
          <p:nvPr>
            <p:ph type="ftr" sz="quarter" idx="10"/>
          </p:nvPr>
        </p:nvSpPr>
        <p:spPr/>
        <p:txBody>
          <a:bodyPr/>
          <a:lstStyle/>
          <a:p>
            <a:fld id="{5F74CA52-66E0-4E8B-966E-BD94C07AFC1E}" type="slidenum">
              <a:rPr lang="en-US" altLang="en-US"/>
              <a:pPr/>
              <a:t>59</a:t>
            </a:fld>
            <a:endParaRPr lang="en-US" altLang="en-US"/>
          </a:p>
        </p:txBody>
      </p:sp>
      <p:sp>
        <p:nvSpPr>
          <p:cNvPr id="44034" name="Rectangle 2"/>
          <p:cNvSpPr>
            <a:spLocks noGrp="1" noChangeArrowheads="1"/>
          </p:cNvSpPr>
          <p:nvPr>
            <p:ph type="title"/>
          </p:nvPr>
        </p:nvSpPr>
        <p:spPr/>
        <p:txBody>
          <a:bodyPr/>
          <a:lstStyle/>
          <a:p>
            <a:r>
              <a:rPr lang="en-US" altLang="en-US" dirty="0"/>
              <a:t>Prim’s Algorithm</a:t>
            </a:r>
          </a:p>
        </p:txBody>
      </p:sp>
      <p:sp>
        <p:nvSpPr>
          <p:cNvPr id="44037" name="Text Box 5"/>
          <p:cNvSpPr txBox="1">
            <a:spLocks noChangeArrowheads="1"/>
          </p:cNvSpPr>
          <p:nvPr/>
        </p:nvSpPr>
        <p:spPr bwMode="auto">
          <a:xfrm>
            <a:off x="2819400" y="1450975"/>
            <a:ext cx="6553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1313" algn="l"/>
                <a:tab pos="681038" algn="l"/>
              </a:tabLst>
              <a:defRPr sz="2400">
                <a:solidFill>
                  <a:schemeClr val="tx1"/>
                </a:solidFill>
                <a:latin typeface="Times New Roman" panose="02020603050405020304" pitchFamily="18" charset="0"/>
              </a:defRPr>
            </a:lvl1pPr>
            <a:lvl2pPr>
              <a:tabLst>
                <a:tab pos="341313" algn="l"/>
                <a:tab pos="681038" algn="l"/>
              </a:tabLst>
              <a:defRPr sz="2400">
                <a:solidFill>
                  <a:schemeClr val="tx1"/>
                </a:solidFill>
                <a:latin typeface="Times New Roman" panose="02020603050405020304" pitchFamily="18" charset="0"/>
              </a:defRPr>
            </a:lvl2pPr>
            <a:lvl3pPr>
              <a:tabLst>
                <a:tab pos="341313" algn="l"/>
                <a:tab pos="681038" algn="l"/>
              </a:tabLst>
              <a:defRPr sz="2400">
                <a:solidFill>
                  <a:schemeClr val="tx1"/>
                </a:solidFill>
                <a:latin typeface="Times New Roman" panose="02020603050405020304" pitchFamily="18" charset="0"/>
              </a:defRPr>
            </a:lvl3pPr>
            <a:lvl4pPr>
              <a:tabLst>
                <a:tab pos="341313" algn="l"/>
                <a:tab pos="681038" algn="l"/>
              </a:tabLst>
              <a:defRPr sz="2400">
                <a:solidFill>
                  <a:schemeClr val="tx1"/>
                </a:solidFill>
                <a:latin typeface="Times New Roman" panose="02020603050405020304" pitchFamily="18" charset="0"/>
              </a:defRPr>
            </a:lvl4pPr>
            <a:lvl5pPr>
              <a:tabLst>
                <a:tab pos="341313" algn="l"/>
                <a:tab pos="68103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341313" algn="l"/>
                <a:tab pos="681038" algn="l"/>
              </a:tabLst>
              <a:defRPr sz="2400">
                <a:solidFill>
                  <a:schemeClr val="tx1"/>
                </a:solidFill>
                <a:latin typeface="Times New Roman" panose="02020603050405020304" pitchFamily="18" charset="0"/>
              </a:defRPr>
            </a:lvl9pPr>
          </a:lstStyle>
          <a:p>
            <a:r>
              <a:rPr lang="en-US" altLang="en-US" b="1" dirty="0">
                <a:latin typeface="Arial" panose="020B0604020202020204" pitchFamily="34" charset="0"/>
              </a:rPr>
              <a:t>Initialization</a:t>
            </a:r>
          </a:p>
          <a:p>
            <a:r>
              <a:rPr lang="en-US" altLang="en-US" dirty="0">
                <a:latin typeface="Arial" panose="020B0604020202020204" pitchFamily="34" charset="0"/>
                <a:sym typeface="Symbol" panose="05050102010706020507" pitchFamily="18" charset="2"/>
              </a:rPr>
              <a:t>	a. Pick a vertex </a:t>
            </a:r>
            <a:r>
              <a:rPr lang="en-US" altLang="en-US" b="1" i="1" dirty="0">
                <a:sym typeface="Symbol" panose="05050102010706020507" pitchFamily="18" charset="2"/>
              </a:rPr>
              <a:t>r</a:t>
            </a:r>
            <a:r>
              <a:rPr lang="en-US" altLang="en-US" dirty="0">
                <a:latin typeface="Arial" panose="020B0604020202020204" pitchFamily="34" charset="0"/>
                <a:sym typeface="Symbol" panose="05050102010706020507" pitchFamily="18" charset="2"/>
              </a:rPr>
              <a:t> to be the root</a:t>
            </a:r>
          </a:p>
          <a:p>
            <a:r>
              <a:rPr lang="en-US" altLang="en-US" dirty="0">
                <a:latin typeface="Arial" panose="020B0604020202020204" pitchFamily="34" charset="0"/>
                <a:sym typeface="Symbol" panose="05050102010706020507" pitchFamily="18" charset="2"/>
              </a:rPr>
              <a:t> 	b. Set </a:t>
            </a:r>
            <a:r>
              <a:rPr lang="en-US" altLang="en-US" b="1" i="1" dirty="0">
                <a:sym typeface="Symbol" panose="05050102010706020507" pitchFamily="18" charset="2"/>
              </a:rPr>
              <a:t>D</a:t>
            </a:r>
            <a:r>
              <a:rPr lang="en-US" altLang="en-US" dirty="0">
                <a:sym typeface="Symbol" panose="05050102010706020507" pitchFamily="18" charset="2"/>
              </a:rPr>
              <a:t>(</a:t>
            </a:r>
            <a:r>
              <a:rPr lang="en-US" altLang="en-US" b="1" i="1" dirty="0">
                <a:sym typeface="Symbol" panose="05050102010706020507" pitchFamily="18" charset="2"/>
              </a:rPr>
              <a:t>r</a:t>
            </a:r>
            <a:r>
              <a:rPr lang="en-US" altLang="en-US" dirty="0">
                <a:sym typeface="Symbol" panose="05050102010706020507" pitchFamily="18" charset="2"/>
              </a:rPr>
              <a:t>)</a:t>
            </a:r>
            <a:r>
              <a:rPr lang="en-US" altLang="en-US" b="1" i="1" dirty="0">
                <a:sym typeface="Symbol" panose="05050102010706020507" pitchFamily="18" charset="2"/>
              </a:rPr>
              <a:t> = 0, parent</a:t>
            </a:r>
            <a:r>
              <a:rPr lang="en-US" altLang="en-US" dirty="0">
                <a:sym typeface="Symbol" panose="05050102010706020507" pitchFamily="18" charset="2"/>
              </a:rPr>
              <a:t>(</a:t>
            </a:r>
            <a:r>
              <a:rPr lang="en-US" altLang="en-US" b="1" i="1" dirty="0">
                <a:sym typeface="Symbol" panose="05050102010706020507" pitchFamily="18" charset="2"/>
              </a:rPr>
              <a:t>r</a:t>
            </a:r>
            <a:r>
              <a:rPr lang="en-US" altLang="en-US" dirty="0">
                <a:sym typeface="Symbol" panose="05050102010706020507" pitchFamily="18" charset="2"/>
              </a:rPr>
              <a:t>)</a:t>
            </a:r>
            <a:r>
              <a:rPr lang="en-US" altLang="en-US" b="1" i="1" dirty="0">
                <a:sym typeface="Symbol" panose="05050102010706020507" pitchFamily="18" charset="2"/>
              </a:rPr>
              <a:t> = null</a:t>
            </a:r>
            <a:endParaRPr lang="en-US" altLang="en-US" dirty="0">
              <a:latin typeface="Arial" panose="020B0604020202020204" pitchFamily="34" charset="0"/>
              <a:sym typeface="Symbol" panose="05050102010706020507" pitchFamily="18" charset="2"/>
            </a:endParaRPr>
          </a:p>
          <a:p>
            <a:r>
              <a:rPr lang="en-US" altLang="en-US" dirty="0">
                <a:latin typeface="Arial" panose="020B0604020202020204" pitchFamily="34" charset="0"/>
              </a:rPr>
              <a:t>	c. For all vertices </a:t>
            </a:r>
            <a:r>
              <a:rPr lang="en-US" altLang="en-US" b="1" i="1" dirty="0"/>
              <a:t>v </a:t>
            </a:r>
            <a:r>
              <a:rPr lang="en-US" altLang="en-US" b="1" dirty="0">
                <a:sym typeface="Symbol" panose="05050102010706020507" pitchFamily="18" charset="2"/>
              </a:rPr>
              <a:t></a:t>
            </a:r>
            <a:r>
              <a:rPr lang="en-US" altLang="en-US" b="1" i="1" dirty="0">
                <a:sym typeface="Symbol" panose="05050102010706020507" pitchFamily="18" charset="2"/>
              </a:rPr>
              <a:t> V</a:t>
            </a:r>
            <a:r>
              <a:rPr lang="en-US" altLang="en-US" dirty="0">
                <a:latin typeface="Arial" panose="020B0604020202020204" pitchFamily="34" charset="0"/>
                <a:sym typeface="Symbol" panose="05050102010706020507" pitchFamily="18" charset="2"/>
              </a:rPr>
              <a:t>,</a:t>
            </a:r>
            <a:r>
              <a:rPr lang="en-US" altLang="en-US" dirty="0">
                <a:latin typeface="Arial" panose="020B0604020202020204" pitchFamily="34" charset="0"/>
              </a:rPr>
              <a:t> </a:t>
            </a:r>
            <a:r>
              <a:rPr lang="en-US" altLang="en-US" b="1" i="1" dirty="0"/>
              <a:t>v </a:t>
            </a:r>
            <a:r>
              <a:rPr lang="en-US" altLang="en-US" b="1" i="1" dirty="0">
                <a:sym typeface="Symbol" panose="05050102010706020507" pitchFamily="18" charset="2"/>
              </a:rPr>
              <a:t> r</a:t>
            </a:r>
            <a:r>
              <a:rPr lang="en-US" altLang="en-US" dirty="0">
                <a:latin typeface="Arial" panose="020B0604020202020204" pitchFamily="34" charset="0"/>
                <a:sym typeface="Symbol" panose="05050102010706020507" pitchFamily="18" charset="2"/>
              </a:rPr>
              <a:t>, set </a:t>
            </a:r>
            <a:r>
              <a:rPr lang="en-US" altLang="en-US" b="1" i="1" dirty="0">
                <a:sym typeface="Symbol" panose="05050102010706020507" pitchFamily="18" charset="2"/>
              </a:rPr>
              <a:t>D</a:t>
            </a:r>
            <a:r>
              <a:rPr lang="en-US" altLang="en-US" dirty="0">
                <a:sym typeface="Symbol" panose="05050102010706020507" pitchFamily="18" charset="2"/>
              </a:rPr>
              <a:t>(</a:t>
            </a:r>
            <a:r>
              <a:rPr lang="en-US" altLang="en-US" b="1" i="1" dirty="0">
                <a:sym typeface="Symbol" panose="05050102010706020507" pitchFamily="18" charset="2"/>
              </a:rPr>
              <a:t>v</a:t>
            </a:r>
            <a:r>
              <a:rPr lang="en-US" altLang="en-US" dirty="0">
                <a:sym typeface="Symbol" panose="05050102010706020507" pitchFamily="18" charset="2"/>
              </a:rPr>
              <a:t>)</a:t>
            </a:r>
            <a:r>
              <a:rPr lang="en-US" altLang="en-US" b="1" i="1" dirty="0">
                <a:sym typeface="Symbol" panose="05050102010706020507" pitchFamily="18" charset="2"/>
              </a:rPr>
              <a:t> = </a:t>
            </a:r>
            <a:endParaRPr lang="en-US" altLang="en-US" dirty="0">
              <a:latin typeface="Arial" panose="020B0604020202020204" pitchFamily="34" charset="0"/>
              <a:sym typeface="Symbol" panose="05050102010706020507" pitchFamily="18" charset="2"/>
            </a:endParaRPr>
          </a:p>
          <a:p>
            <a:r>
              <a:rPr lang="en-US" altLang="en-US" dirty="0">
                <a:latin typeface="Arial" panose="020B0604020202020204" pitchFamily="34" charset="0"/>
                <a:sym typeface="Symbol" panose="05050102010706020507" pitchFamily="18" charset="2"/>
              </a:rPr>
              <a:t>	</a:t>
            </a:r>
            <a:r>
              <a:rPr lang="en-US" altLang="en-US" dirty="0">
                <a:latin typeface="Arial" panose="020B0604020202020204" pitchFamily="34" charset="0"/>
              </a:rPr>
              <a:t>d. Insert all vertices into priority queue </a:t>
            </a:r>
            <a:r>
              <a:rPr lang="en-US" altLang="en-US" b="1" i="1" dirty="0"/>
              <a:t>P</a:t>
            </a:r>
            <a:r>
              <a:rPr lang="en-US" altLang="en-US" dirty="0">
                <a:latin typeface="Arial" panose="020B0604020202020204" pitchFamily="34" charset="0"/>
              </a:rPr>
              <a:t>, </a:t>
            </a:r>
          </a:p>
          <a:p>
            <a:r>
              <a:rPr lang="en-US" altLang="en-US" dirty="0">
                <a:latin typeface="Arial" panose="020B0604020202020204" pitchFamily="34" charset="0"/>
              </a:rPr>
              <a:t>	    using distances as the keys</a:t>
            </a:r>
          </a:p>
        </p:txBody>
      </p:sp>
      <p:grpSp>
        <p:nvGrpSpPr>
          <p:cNvPr id="44039" name="Group 7"/>
          <p:cNvGrpSpPr>
            <a:grpSpLocks/>
          </p:cNvGrpSpPr>
          <p:nvPr/>
        </p:nvGrpSpPr>
        <p:grpSpPr bwMode="auto">
          <a:xfrm>
            <a:off x="2667000" y="3962400"/>
            <a:ext cx="2438400" cy="2057400"/>
            <a:chOff x="2160" y="1344"/>
            <a:chExt cx="1536" cy="1296"/>
          </a:xfrm>
        </p:grpSpPr>
        <p:sp>
          <p:nvSpPr>
            <p:cNvPr id="44040" name="Oval 8"/>
            <p:cNvSpPr>
              <a:spLocks noChangeArrowheads="1"/>
            </p:cNvSpPr>
            <p:nvPr/>
          </p:nvSpPr>
          <p:spPr bwMode="auto">
            <a:xfrm>
              <a:off x="2160" y="1584"/>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44041" name="Oval 9"/>
            <p:cNvSpPr>
              <a:spLocks noChangeArrowheads="1"/>
            </p:cNvSpPr>
            <p:nvPr/>
          </p:nvSpPr>
          <p:spPr bwMode="auto">
            <a:xfrm>
              <a:off x="2304" y="2400"/>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44042" name="Oval 10"/>
            <p:cNvSpPr>
              <a:spLocks noChangeArrowheads="1"/>
            </p:cNvSpPr>
            <p:nvPr/>
          </p:nvSpPr>
          <p:spPr bwMode="auto">
            <a:xfrm>
              <a:off x="3216" y="2256"/>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44043" name="Oval 11"/>
            <p:cNvSpPr>
              <a:spLocks noChangeArrowheads="1"/>
            </p:cNvSpPr>
            <p:nvPr/>
          </p:nvSpPr>
          <p:spPr bwMode="auto">
            <a:xfrm>
              <a:off x="2640" y="1728"/>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44044" name="Oval 12"/>
            <p:cNvSpPr>
              <a:spLocks noChangeArrowheads="1"/>
            </p:cNvSpPr>
            <p:nvPr/>
          </p:nvSpPr>
          <p:spPr bwMode="auto">
            <a:xfrm>
              <a:off x="3456" y="1392"/>
              <a:ext cx="240" cy="24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44045" name="AutoShape 13"/>
            <p:cNvCxnSpPr>
              <a:cxnSpLocks noChangeShapeType="1"/>
              <a:stCxn id="44040" idx="7"/>
              <a:endCxn id="44044" idx="2"/>
            </p:cNvCxnSpPr>
            <p:nvPr/>
          </p:nvCxnSpPr>
          <p:spPr bwMode="auto">
            <a:xfrm flipV="1">
              <a:off x="2365" y="1512"/>
              <a:ext cx="1091" cy="10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6" name="AutoShape 14"/>
            <p:cNvCxnSpPr>
              <a:cxnSpLocks noChangeShapeType="1"/>
              <a:stCxn id="44043" idx="6"/>
              <a:endCxn id="44044" idx="3"/>
            </p:cNvCxnSpPr>
            <p:nvPr/>
          </p:nvCxnSpPr>
          <p:spPr bwMode="auto">
            <a:xfrm flipV="1">
              <a:off x="2880" y="1597"/>
              <a:ext cx="611" cy="25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7" name="AutoShape 15"/>
            <p:cNvCxnSpPr>
              <a:cxnSpLocks noChangeShapeType="1"/>
              <a:stCxn id="44040" idx="4"/>
              <a:endCxn id="44041" idx="0"/>
            </p:cNvCxnSpPr>
            <p:nvPr/>
          </p:nvCxnSpPr>
          <p:spPr bwMode="auto">
            <a:xfrm>
              <a:off x="2280" y="1824"/>
              <a:ext cx="144" cy="57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8" name="AutoShape 16"/>
            <p:cNvCxnSpPr>
              <a:cxnSpLocks noChangeShapeType="1"/>
              <a:stCxn id="44040" idx="5"/>
              <a:endCxn id="44043" idx="2"/>
            </p:cNvCxnSpPr>
            <p:nvPr/>
          </p:nvCxnSpPr>
          <p:spPr bwMode="auto">
            <a:xfrm>
              <a:off x="2365" y="1789"/>
              <a:ext cx="275" cy="59"/>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49" name="AutoShape 17"/>
            <p:cNvCxnSpPr>
              <a:cxnSpLocks noChangeShapeType="1"/>
              <a:stCxn id="44041" idx="7"/>
              <a:endCxn id="44043" idx="3"/>
            </p:cNvCxnSpPr>
            <p:nvPr/>
          </p:nvCxnSpPr>
          <p:spPr bwMode="auto">
            <a:xfrm flipV="1">
              <a:off x="2509" y="1933"/>
              <a:ext cx="166" cy="50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50" name="AutoShape 18"/>
            <p:cNvCxnSpPr>
              <a:cxnSpLocks noChangeShapeType="1"/>
              <a:stCxn id="44043" idx="5"/>
              <a:endCxn id="44042" idx="1"/>
            </p:cNvCxnSpPr>
            <p:nvPr/>
          </p:nvCxnSpPr>
          <p:spPr bwMode="auto">
            <a:xfrm>
              <a:off x="2845" y="1933"/>
              <a:ext cx="406" cy="358"/>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51" name="AutoShape 19"/>
            <p:cNvCxnSpPr>
              <a:cxnSpLocks noChangeShapeType="1"/>
              <a:stCxn id="44044" idx="4"/>
              <a:endCxn id="44042" idx="0"/>
            </p:cNvCxnSpPr>
            <p:nvPr/>
          </p:nvCxnSpPr>
          <p:spPr bwMode="auto">
            <a:xfrm flipH="1">
              <a:off x="3336" y="1632"/>
              <a:ext cx="240" cy="624"/>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52" name="AutoShape 20"/>
            <p:cNvCxnSpPr>
              <a:cxnSpLocks noChangeShapeType="1"/>
              <a:stCxn id="44042" idx="2"/>
              <a:endCxn id="44041" idx="6"/>
            </p:cNvCxnSpPr>
            <p:nvPr/>
          </p:nvCxnSpPr>
          <p:spPr bwMode="auto">
            <a:xfrm flipH="1">
              <a:off x="2544" y="2376"/>
              <a:ext cx="672" cy="144"/>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53" name="Text Box 21"/>
            <p:cNvSpPr txBox="1">
              <a:spLocks noChangeArrowheads="1"/>
            </p:cNvSpPr>
            <p:nvPr/>
          </p:nvSpPr>
          <p:spPr bwMode="auto">
            <a:xfrm>
              <a:off x="2438" y="161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44054" name="Text Box 22"/>
            <p:cNvSpPr txBox="1">
              <a:spLocks noChangeArrowheads="1"/>
            </p:cNvSpPr>
            <p:nvPr/>
          </p:nvSpPr>
          <p:spPr bwMode="auto">
            <a:xfrm>
              <a:off x="2448" y="197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44055" name="Text Box 23"/>
            <p:cNvSpPr txBox="1">
              <a:spLocks noChangeArrowheads="1"/>
            </p:cNvSpPr>
            <p:nvPr/>
          </p:nvSpPr>
          <p:spPr bwMode="auto">
            <a:xfrm>
              <a:off x="2172" y="197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44056" name="Text Box 24"/>
            <p:cNvSpPr txBox="1">
              <a:spLocks noChangeArrowheads="1"/>
            </p:cNvSpPr>
            <p:nvPr/>
          </p:nvSpPr>
          <p:spPr bwMode="auto">
            <a:xfrm>
              <a:off x="2780" y="1344"/>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44057" name="Text Box 25"/>
            <p:cNvSpPr txBox="1">
              <a:spLocks noChangeArrowheads="1"/>
            </p:cNvSpPr>
            <p:nvPr/>
          </p:nvSpPr>
          <p:spPr bwMode="auto">
            <a:xfrm>
              <a:off x="2972" y="1593"/>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44058" name="Text Box 26"/>
            <p:cNvSpPr txBox="1">
              <a:spLocks noChangeArrowheads="1"/>
            </p:cNvSpPr>
            <p:nvPr/>
          </p:nvSpPr>
          <p:spPr bwMode="auto">
            <a:xfrm>
              <a:off x="2972" y="18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44059" name="Text Box 27"/>
            <p:cNvSpPr txBox="1">
              <a:spLocks noChangeArrowheads="1"/>
            </p:cNvSpPr>
            <p:nvPr/>
          </p:nvSpPr>
          <p:spPr bwMode="auto">
            <a:xfrm>
              <a:off x="2780" y="226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44060" name="Text Box 28"/>
            <p:cNvSpPr txBox="1">
              <a:spLocks noChangeArrowheads="1"/>
            </p:cNvSpPr>
            <p:nvPr/>
          </p:nvSpPr>
          <p:spPr bwMode="auto">
            <a:xfrm>
              <a:off x="3456" y="18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grpSp>
        <p:nvGrpSpPr>
          <p:cNvPr id="44082" name="Group 50"/>
          <p:cNvGrpSpPr>
            <a:grpSpLocks/>
          </p:cNvGrpSpPr>
          <p:nvPr/>
        </p:nvGrpSpPr>
        <p:grpSpPr bwMode="auto">
          <a:xfrm>
            <a:off x="5791201" y="4394200"/>
            <a:ext cx="1819275" cy="939800"/>
            <a:chOff x="2976" y="2816"/>
            <a:chExt cx="1146" cy="592"/>
          </a:xfrm>
        </p:grpSpPr>
        <p:grpSp>
          <p:nvGrpSpPr>
            <p:cNvPr id="44080" name="Group 48"/>
            <p:cNvGrpSpPr>
              <a:grpSpLocks/>
            </p:cNvGrpSpPr>
            <p:nvPr/>
          </p:nvGrpSpPr>
          <p:grpSpPr bwMode="auto">
            <a:xfrm>
              <a:off x="2976" y="2816"/>
              <a:ext cx="1146" cy="294"/>
              <a:chOff x="2976" y="2816"/>
              <a:chExt cx="1146" cy="294"/>
            </a:xfrm>
          </p:grpSpPr>
          <p:sp>
            <p:nvSpPr>
              <p:cNvPr id="44063" name="Text Box 31"/>
              <p:cNvSpPr txBox="1">
                <a:spLocks noChangeArrowheads="1"/>
              </p:cNvSpPr>
              <p:nvPr/>
            </p:nvSpPr>
            <p:spPr bwMode="auto">
              <a:xfrm>
                <a:off x="2976" y="2816"/>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e</a:t>
                </a:r>
              </a:p>
            </p:txBody>
          </p:sp>
          <p:sp>
            <p:nvSpPr>
              <p:cNvPr id="44064" name="Text Box 32"/>
              <p:cNvSpPr txBox="1">
                <a:spLocks noChangeArrowheads="1"/>
              </p:cNvSpPr>
              <p:nvPr/>
            </p:nvSpPr>
            <p:spPr bwMode="auto">
              <a:xfrm>
                <a:off x="3207" y="2816"/>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a</a:t>
                </a:r>
              </a:p>
            </p:txBody>
          </p:sp>
          <p:sp>
            <p:nvSpPr>
              <p:cNvPr id="44065" name="Text Box 33"/>
              <p:cNvSpPr txBox="1">
                <a:spLocks noChangeArrowheads="1"/>
              </p:cNvSpPr>
              <p:nvPr/>
            </p:nvSpPr>
            <p:spPr bwMode="auto">
              <a:xfrm>
                <a:off x="3435" y="2816"/>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44066" name="Text Box 34"/>
              <p:cNvSpPr txBox="1">
                <a:spLocks noChangeArrowheads="1"/>
              </p:cNvSpPr>
              <p:nvPr/>
            </p:nvSpPr>
            <p:spPr bwMode="auto">
              <a:xfrm>
                <a:off x="3664" y="2816"/>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44067" name="Text Box 35"/>
              <p:cNvSpPr txBox="1">
                <a:spLocks noChangeArrowheads="1"/>
              </p:cNvSpPr>
              <p:nvPr/>
            </p:nvSpPr>
            <p:spPr bwMode="auto">
              <a:xfrm>
                <a:off x="3893" y="2816"/>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d</a:t>
                </a:r>
              </a:p>
            </p:txBody>
          </p:sp>
        </p:grpSp>
        <p:grpSp>
          <p:nvGrpSpPr>
            <p:cNvPr id="44081" name="Group 49"/>
            <p:cNvGrpSpPr>
              <a:grpSpLocks/>
            </p:cNvGrpSpPr>
            <p:nvPr/>
          </p:nvGrpSpPr>
          <p:grpSpPr bwMode="auto">
            <a:xfrm>
              <a:off x="2976" y="3114"/>
              <a:ext cx="1146" cy="294"/>
              <a:chOff x="2976" y="3114"/>
              <a:chExt cx="1146" cy="294"/>
            </a:xfrm>
          </p:grpSpPr>
          <p:sp>
            <p:nvSpPr>
              <p:cNvPr id="44072" name="Text Box 40"/>
              <p:cNvSpPr txBox="1">
                <a:spLocks noChangeArrowheads="1"/>
              </p:cNvSpPr>
              <p:nvPr/>
            </p:nvSpPr>
            <p:spPr bwMode="auto">
              <a:xfrm>
                <a:off x="2976" y="3114"/>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0</a:t>
                </a:r>
              </a:p>
            </p:txBody>
          </p:sp>
          <p:sp>
            <p:nvSpPr>
              <p:cNvPr id="44073" name="Text Box 41"/>
              <p:cNvSpPr txBox="1">
                <a:spLocks noChangeArrowheads="1"/>
              </p:cNvSpPr>
              <p:nvPr/>
            </p:nvSpPr>
            <p:spPr bwMode="auto">
              <a:xfrm>
                <a:off x="3207" y="3114"/>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sp>
            <p:nvSpPr>
              <p:cNvPr id="44074" name="Text Box 42"/>
              <p:cNvSpPr txBox="1">
                <a:spLocks noChangeArrowheads="1"/>
              </p:cNvSpPr>
              <p:nvPr/>
            </p:nvSpPr>
            <p:spPr bwMode="auto">
              <a:xfrm>
                <a:off x="3435" y="3114"/>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sp>
            <p:nvSpPr>
              <p:cNvPr id="44075" name="Text Box 43"/>
              <p:cNvSpPr txBox="1">
                <a:spLocks noChangeArrowheads="1"/>
              </p:cNvSpPr>
              <p:nvPr/>
            </p:nvSpPr>
            <p:spPr bwMode="auto">
              <a:xfrm>
                <a:off x="3664" y="3114"/>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sp>
            <p:nvSpPr>
              <p:cNvPr id="44076" name="Text Box 44"/>
              <p:cNvSpPr txBox="1">
                <a:spLocks noChangeArrowheads="1"/>
              </p:cNvSpPr>
              <p:nvPr/>
            </p:nvSpPr>
            <p:spPr bwMode="auto">
              <a:xfrm>
                <a:off x="3893" y="3114"/>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grpSp>
      </p:grpSp>
      <p:sp>
        <p:nvSpPr>
          <p:cNvPr id="44083" name="Text Box 51"/>
          <p:cNvSpPr txBox="1">
            <a:spLocks noChangeArrowheads="1"/>
          </p:cNvSpPr>
          <p:nvPr/>
        </p:nvSpPr>
        <p:spPr bwMode="auto">
          <a:xfrm>
            <a:off x="8135938" y="3886201"/>
            <a:ext cx="18462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p:txBody>
      </p:sp>
    </p:spTree>
    <p:extLst>
      <p:ext uri="{BB962C8B-B14F-4D97-AF65-F5344CB8AC3E}">
        <p14:creationId xmlns:p14="http://schemas.microsoft.com/office/powerpoint/2010/main" val="1902919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sz="3000" b="1" dirty="0"/>
              <a:t>Input Data for the Algorithm:</a:t>
            </a:r>
          </a:p>
          <a:p>
            <a:endParaRPr lang="en-US" sz="3000" dirty="0"/>
          </a:p>
          <a:p>
            <a:r>
              <a:rPr lang="en-US" sz="3000" dirty="0"/>
              <a:t>act[] array containing all the activities.</a:t>
            </a:r>
          </a:p>
          <a:p>
            <a:r>
              <a:rPr lang="en-US" sz="3000" dirty="0"/>
              <a:t>s[] array containing the starting time of all the activities.</a:t>
            </a:r>
          </a:p>
          <a:p>
            <a:r>
              <a:rPr lang="en-US" sz="3000" dirty="0"/>
              <a:t>f[] array containing the finishing time of all the activities.</a:t>
            </a:r>
          </a:p>
          <a:p>
            <a:pPr marL="0" indent="0">
              <a:buNone/>
            </a:pPr>
            <a:r>
              <a:rPr lang="en-US" sz="3000" b="1" dirty="0" err="1"/>
              <a:t>Ouput</a:t>
            </a:r>
            <a:r>
              <a:rPr lang="en-US" sz="3000" b="1" dirty="0"/>
              <a:t> Data from the Algorithm:</a:t>
            </a:r>
          </a:p>
          <a:p>
            <a:endParaRPr lang="en-US" sz="3000" dirty="0"/>
          </a:p>
          <a:p>
            <a:r>
              <a:rPr lang="en-US" sz="3000" dirty="0"/>
              <a:t>sol[] array refering to the solution set containing the maximum number of non-conflicting activities.</a:t>
            </a:r>
          </a:p>
          <a:p>
            <a:endParaRPr lang="en-US" dirty="0"/>
          </a:p>
        </p:txBody>
      </p:sp>
    </p:spTree>
    <p:extLst>
      <p:ext uri="{BB962C8B-B14F-4D97-AF65-F5344CB8AC3E}">
        <p14:creationId xmlns:p14="http://schemas.microsoft.com/office/powerpoint/2010/main" val="25518356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ooter Placeholder 3"/>
          <p:cNvSpPr>
            <a:spLocks noGrp="1"/>
          </p:cNvSpPr>
          <p:nvPr>
            <p:ph type="ftr" sz="quarter" idx="10"/>
          </p:nvPr>
        </p:nvSpPr>
        <p:spPr/>
        <p:txBody>
          <a:bodyPr/>
          <a:lstStyle/>
          <a:p>
            <a:fld id="{250EA53E-09CD-4731-A1F6-97FA347C783B}" type="slidenum">
              <a:rPr lang="en-US" altLang="en-US"/>
              <a:pPr/>
              <a:t>60</a:t>
            </a:fld>
            <a:endParaRPr lang="en-US" altLang="en-US"/>
          </a:p>
        </p:txBody>
      </p:sp>
      <p:sp>
        <p:nvSpPr>
          <p:cNvPr id="114690" name="Rectangle 2"/>
          <p:cNvSpPr>
            <a:spLocks noGrp="1" noChangeArrowheads="1"/>
          </p:cNvSpPr>
          <p:nvPr>
            <p:ph type="title"/>
          </p:nvPr>
        </p:nvSpPr>
        <p:spPr>
          <a:xfrm>
            <a:off x="1930400" y="228600"/>
            <a:ext cx="8737600" cy="685800"/>
          </a:xfrm>
        </p:spPr>
        <p:txBody>
          <a:bodyPr>
            <a:normAutofit fontScale="90000"/>
          </a:bodyPr>
          <a:lstStyle/>
          <a:p>
            <a:r>
              <a:rPr lang="en-US" altLang="en-US"/>
              <a:t>Prim’s algorithm</a:t>
            </a:r>
          </a:p>
        </p:txBody>
      </p:sp>
      <p:sp>
        <p:nvSpPr>
          <p:cNvPr id="114691" name="Oval 3"/>
          <p:cNvSpPr>
            <a:spLocks noChangeArrowheads="1"/>
          </p:cNvSpPr>
          <p:nvPr/>
        </p:nvSpPr>
        <p:spPr bwMode="auto">
          <a:xfrm>
            <a:off x="2895600" y="26670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114692" name="Oval 4"/>
          <p:cNvSpPr>
            <a:spLocks noChangeArrowheads="1"/>
          </p:cNvSpPr>
          <p:nvPr/>
        </p:nvSpPr>
        <p:spPr bwMode="auto">
          <a:xfrm>
            <a:off x="3124200" y="39624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114693" name="Oval 5"/>
          <p:cNvSpPr>
            <a:spLocks noChangeArrowheads="1"/>
          </p:cNvSpPr>
          <p:nvPr/>
        </p:nvSpPr>
        <p:spPr bwMode="auto">
          <a:xfrm>
            <a:off x="4572000" y="37338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114694" name="Oval 6"/>
          <p:cNvSpPr>
            <a:spLocks noChangeArrowheads="1"/>
          </p:cNvSpPr>
          <p:nvPr/>
        </p:nvSpPr>
        <p:spPr bwMode="auto">
          <a:xfrm>
            <a:off x="3657600" y="28956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114695" name="Oval 7"/>
          <p:cNvSpPr>
            <a:spLocks noChangeArrowheads="1"/>
          </p:cNvSpPr>
          <p:nvPr/>
        </p:nvSpPr>
        <p:spPr bwMode="auto">
          <a:xfrm>
            <a:off x="4953000" y="23622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114696" name="AutoShape 8"/>
          <p:cNvCxnSpPr>
            <a:cxnSpLocks noChangeShapeType="1"/>
            <a:stCxn id="114691" idx="7"/>
            <a:endCxn id="114695" idx="2"/>
          </p:cNvCxnSpPr>
          <p:nvPr/>
        </p:nvCxnSpPr>
        <p:spPr bwMode="auto">
          <a:xfrm flipV="1">
            <a:off x="3221038" y="2552701"/>
            <a:ext cx="1731962" cy="1698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697" name="AutoShape 9"/>
          <p:cNvCxnSpPr>
            <a:cxnSpLocks noChangeShapeType="1"/>
            <a:stCxn id="114694" idx="6"/>
            <a:endCxn id="114695" idx="3"/>
          </p:cNvCxnSpPr>
          <p:nvPr/>
        </p:nvCxnSpPr>
        <p:spPr bwMode="auto">
          <a:xfrm flipV="1">
            <a:off x="4038601" y="2687638"/>
            <a:ext cx="969963" cy="39846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698" name="AutoShape 10"/>
          <p:cNvCxnSpPr>
            <a:cxnSpLocks noChangeShapeType="1"/>
            <a:stCxn id="114691" idx="4"/>
            <a:endCxn id="114692" idx="0"/>
          </p:cNvCxnSpPr>
          <p:nvPr/>
        </p:nvCxnSpPr>
        <p:spPr bwMode="auto">
          <a:xfrm>
            <a:off x="3086100" y="3048000"/>
            <a:ext cx="228600" cy="914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699" name="AutoShape 11"/>
          <p:cNvCxnSpPr>
            <a:cxnSpLocks noChangeShapeType="1"/>
            <a:stCxn id="114691" idx="5"/>
            <a:endCxn id="114694" idx="2"/>
          </p:cNvCxnSpPr>
          <p:nvPr/>
        </p:nvCxnSpPr>
        <p:spPr bwMode="auto">
          <a:xfrm>
            <a:off x="3221038" y="2992438"/>
            <a:ext cx="436562" cy="9366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700" name="AutoShape 12"/>
          <p:cNvCxnSpPr>
            <a:cxnSpLocks noChangeShapeType="1"/>
            <a:stCxn id="114692" idx="7"/>
            <a:endCxn id="114694" idx="3"/>
          </p:cNvCxnSpPr>
          <p:nvPr/>
        </p:nvCxnSpPr>
        <p:spPr bwMode="auto">
          <a:xfrm flipV="1">
            <a:off x="3449639" y="3221039"/>
            <a:ext cx="263525" cy="7969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701" name="AutoShape 13"/>
          <p:cNvCxnSpPr>
            <a:cxnSpLocks noChangeShapeType="1"/>
            <a:stCxn id="114694" idx="5"/>
            <a:endCxn id="114693" idx="1"/>
          </p:cNvCxnSpPr>
          <p:nvPr/>
        </p:nvCxnSpPr>
        <p:spPr bwMode="auto">
          <a:xfrm>
            <a:off x="3983039" y="3221039"/>
            <a:ext cx="644525" cy="568325"/>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702" name="AutoShape 14"/>
          <p:cNvCxnSpPr>
            <a:cxnSpLocks noChangeShapeType="1"/>
            <a:stCxn id="114695" idx="4"/>
            <a:endCxn id="114693" idx="0"/>
          </p:cNvCxnSpPr>
          <p:nvPr/>
        </p:nvCxnSpPr>
        <p:spPr bwMode="auto">
          <a:xfrm flipH="1">
            <a:off x="4762500" y="2743200"/>
            <a:ext cx="381000" cy="99060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703" name="AutoShape 15"/>
          <p:cNvCxnSpPr>
            <a:cxnSpLocks noChangeShapeType="1"/>
            <a:stCxn id="114693" idx="2"/>
            <a:endCxn id="114692" idx="6"/>
          </p:cNvCxnSpPr>
          <p:nvPr/>
        </p:nvCxnSpPr>
        <p:spPr bwMode="auto">
          <a:xfrm flipH="1">
            <a:off x="3505200" y="3924300"/>
            <a:ext cx="1066800" cy="22860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4704" name="Text Box 16"/>
          <p:cNvSpPr txBox="1">
            <a:spLocks noChangeArrowheads="1"/>
          </p:cNvSpPr>
          <p:nvPr/>
        </p:nvSpPr>
        <p:spPr bwMode="auto">
          <a:xfrm>
            <a:off x="3336925" y="2719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114705" name="Text Box 17"/>
          <p:cNvSpPr txBox="1">
            <a:spLocks noChangeArrowheads="1"/>
          </p:cNvSpPr>
          <p:nvPr/>
        </p:nvSpPr>
        <p:spPr bwMode="auto">
          <a:xfrm>
            <a:off x="335280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14706" name="Text Box 18"/>
          <p:cNvSpPr txBox="1">
            <a:spLocks noChangeArrowheads="1"/>
          </p:cNvSpPr>
          <p:nvPr/>
        </p:nvSpPr>
        <p:spPr bwMode="auto">
          <a:xfrm>
            <a:off x="291465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14707" name="Text Box 19"/>
          <p:cNvSpPr txBox="1">
            <a:spLocks noChangeArrowheads="1"/>
          </p:cNvSpPr>
          <p:nvPr/>
        </p:nvSpPr>
        <p:spPr bwMode="auto">
          <a:xfrm>
            <a:off x="3879850" y="22860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114708" name="Text Box 20"/>
          <p:cNvSpPr txBox="1">
            <a:spLocks noChangeArrowheads="1"/>
          </p:cNvSpPr>
          <p:nvPr/>
        </p:nvSpPr>
        <p:spPr bwMode="auto">
          <a:xfrm>
            <a:off x="4184650" y="2681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114709" name="Text Box 21"/>
          <p:cNvSpPr txBox="1">
            <a:spLocks noChangeArrowheads="1"/>
          </p:cNvSpPr>
          <p:nvPr/>
        </p:nvSpPr>
        <p:spPr bwMode="auto">
          <a:xfrm>
            <a:off x="418465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14710" name="Text Box 22"/>
          <p:cNvSpPr txBox="1">
            <a:spLocks noChangeArrowheads="1"/>
          </p:cNvSpPr>
          <p:nvPr/>
        </p:nvSpPr>
        <p:spPr bwMode="auto">
          <a:xfrm>
            <a:off x="3879850" y="3748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14711" name="Text Box 23"/>
          <p:cNvSpPr txBox="1">
            <a:spLocks noChangeArrowheads="1"/>
          </p:cNvSpPr>
          <p:nvPr/>
        </p:nvSpPr>
        <p:spPr bwMode="auto">
          <a:xfrm>
            <a:off x="495300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nvGrpSpPr>
          <p:cNvPr id="114739" name="Group 51"/>
          <p:cNvGrpSpPr>
            <a:grpSpLocks/>
          </p:cNvGrpSpPr>
          <p:nvPr/>
        </p:nvGrpSpPr>
        <p:grpSpPr bwMode="auto">
          <a:xfrm>
            <a:off x="6172201" y="3048001"/>
            <a:ext cx="3827463" cy="1616075"/>
            <a:chOff x="2919" y="1392"/>
            <a:chExt cx="2411" cy="1018"/>
          </a:xfrm>
        </p:grpSpPr>
        <p:grpSp>
          <p:nvGrpSpPr>
            <p:cNvPr id="114737" name="Group 49"/>
            <p:cNvGrpSpPr>
              <a:grpSpLocks/>
            </p:cNvGrpSpPr>
            <p:nvPr/>
          </p:nvGrpSpPr>
          <p:grpSpPr bwMode="auto">
            <a:xfrm>
              <a:off x="2919" y="1712"/>
              <a:ext cx="915" cy="592"/>
              <a:chOff x="2919" y="1712"/>
              <a:chExt cx="915" cy="592"/>
            </a:xfrm>
          </p:grpSpPr>
          <p:grpSp>
            <p:nvGrpSpPr>
              <p:cNvPr id="114736" name="Group 48"/>
              <p:cNvGrpSpPr>
                <a:grpSpLocks/>
              </p:cNvGrpSpPr>
              <p:nvPr/>
            </p:nvGrpSpPr>
            <p:grpSpPr bwMode="auto">
              <a:xfrm>
                <a:off x="2919" y="1712"/>
                <a:ext cx="915" cy="294"/>
                <a:chOff x="2919" y="1712"/>
                <a:chExt cx="915" cy="294"/>
              </a:xfrm>
            </p:grpSpPr>
            <p:sp>
              <p:nvSpPr>
                <p:cNvPr id="114719" name="Text Box 31"/>
                <p:cNvSpPr txBox="1">
                  <a:spLocks noChangeArrowheads="1"/>
                </p:cNvSpPr>
                <p:nvPr/>
              </p:nvSpPr>
              <p:spPr bwMode="auto">
                <a:xfrm>
                  <a:off x="2919"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d</a:t>
                  </a:r>
                </a:p>
              </p:txBody>
            </p:sp>
            <p:sp>
              <p:nvSpPr>
                <p:cNvPr id="114720" name="Text Box 32"/>
                <p:cNvSpPr txBox="1">
                  <a:spLocks noChangeArrowheads="1"/>
                </p:cNvSpPr>
                <p:nvPr/>
              </p:nvSpPr>
              <p:spPr bwMode="auto">
                <a:xfrm>
                  <a:off x="3147"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14721" name="Text Box 33"/>
                <p:cNvSpPr txBox="1">
                  <a:spLocks noChangeArrowheads="1"/>
                </p:cNvSpPr>
                <p:nvPr/>
              </p:nvSpPr>
              <p:spPr bwMode="auto">
                <a:xfrm>
                  <a:off x="3376"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14722" name="Text Box 34"/>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a</a:t>
                  </a:r>
                </a:p>
              </p:txBody>
            </p:sp>
          </p:grpSp>
          <p:grpSp>
            <p:nvGrpSpPr>
              <p:cNvPr id="114734" name="Group 46"/>
              <p:cNvGrpSpPr>
                <a:grpSpLocks/>
              </p:cNvGrpSpPr>
              <p:nvPr/>
            </p:nvGrpSpPr>
            <p:grpSpPr bwMode="auto">
              <a:xfrm>
                <a:off x="2919" y="2010"/>
                <a:ext cx="915" cy="294"/>
                <a:chOff x="2919" y="2010"/>
                <a:chExt cx="915" cy="294"/>
              </a:xfrm>
            </p:grpSpPr>
            <p:sp>
              <p:nvSpPr>
                <p:cNvPr id="114725" name="Text Box 37"/>
                <p:cNvSpPr txBox="1">
                  <a:spLocks noChangeArrowheads="1"/>
                </p:cNvSpPr>
                <p:nvPr/>
              </p:nvSpPr>
              <p:spPr bwMode="auto">
                <a:xfrm>
                  <a:off x="2919"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solidFill>
                        <a:srgbClr val="008000"/>
                      </a:solidFill>
                      <a:latin typeface="Arial" panose="020B0604020202020204" pitchFamily="34" charset="0"/>
                      <a:sym typeface="Symbol" panose="05050102010706020507" pitchFamily="18" charset="2"/>
                    </a:rPr>
                    <a:t>4</a:t>
                  </a:r>
                  <a:endParaRPr lang="en-US" altLang="en-US" sz="2400" b="1">
                    <a:latin typeface="Arial" panose="020B0604020202020204" pitchFamily="34" charset="0"/>
                    <a:sym typeface="Symbol" panose="05050102010706020507" pitchFamily="18" charset="2"/>
                  </a:endParaRPr>
                </a:p>
              </p:txBody>
            </p:sp>
            <p:sp>
              <p:nvSpPr>
                <p:cNvPr id="114726" name="Text Box 38"/>
                <p:cNvSpPr txBox="1">
                  <a:spLocks noChangeArrowheads="1"/>
                </p:cNvSpPr>
                <p:nvPr/>
              </p:nvSpPr>
              <p:spPr bwMode="auto">
                <a:xfrm>
                  <a:off x="3147"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solidFill>
                        <a:srgbClr val="008000"/>
                      </a:solidFill>
                      <a:latin typeface="Arial" panose="020B0604020202020204" pitchFamily="34" charset="0"/>
                      <a:sym typeface="Symbol" panose="05050102010706020507" pitchFamily="18" charset="2"/>
                    </a:rPr>
                    <a:t>5</a:t>
                  </a:r>
                  <a:endParaRPr lang="en-US" altLang="en-US" sz="2400" b="1">
                    <a:latin typeface="Arial" panose="020B0604020202020204" pitchFamily="34" charset="0"/>
                    <a:sym typeface="Symbol" panose="05050102010706020507" pitchFamily="18" charset="2"/>
                  </a:endParaRPr>
                </a:p>
              </p:txBody>
            </p:sp>
            <p:sp>
              <p:nvSpPr>
                <p:cNvPr id="114727" name="Text Box 39"/>
                <p:cNvSpPr txBox="1">
                  <a:spLocks noChangeArrowheads="1"/>
                </p:cNvSpPr>
                <p:nvPr/>
              </p:nvSpPr>
              <p:spPr bwMode="auto">
                <a:xfrm>
                  <a:off x="3376"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solidFill>
                        <a:srgbClr val="008000"/>
                      </a:solidFill>
                      <a:latin typeface="Arial" panose="020B0604020202020204" pitchFamily="34" charset="0"/>
                      <a:sym typeface="Symbol" panose="05050102010706020507" pitchFamily="18" charset="2"/>
                    </a:rPr>
                    <a:t>5</a:t>
                  </a:r>
                  <a:endParaRPr lang="en-US" altLang="en-US" sz="2400">
                    <a:sym typeface="Symbol" panose="05050102010706020507" pitchFamily="18" charset="2"/>
                  </a:endParaRPr>
                </a:p>
              </p:txBody>
            </p:sp>
            <p:sp>
              <p:nvSpPr>
                <p:cNvPr id="114728" name="Text Box 40"/>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endParaRPr lang="en-US" altLang="en-US" sz="2400" b="1">
                    <a:latin typeface="Arial" panose="020B0604020202020204" pitchFamily="34" charset="0"/>
                    <a:sym typeface="Symbol" panose="05050102010706020507" pitchFamily="18" charset="2"/>
                  </a:endParaRPr>
                </a:p>
              </p:txBody>
            </p:sp>
          </p:grpSp>
        </p:grpSp>
        <p:sp>
          <p:nvSpPr>
            <p:cNvPr id="114729" name="Text Box 41"/>
            <p:cNvSpPr txBox="1">
              <a:spLocks noChangeArrowheads="1"/>
            </p:cNvSpPr>
            <p:nvPr/>
          </p:nvSpPr>
          <p:spPr bwMode="auto">
            <a:xfrm>
              <a:off x="4165" y="1392"/>
              <a:ext cx="1165"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dirty="0">
                  <a:latin typeface="Arial" panose="020B0604020202020204" pitchFamily="34" charset="0"/>
                </a:rPr>
                <a:t>Vertex	Parent</a:t>
              </a:r>
            </a:p>
            <a:p>
              <a:r>
                <a:rPr lang="en-US" altLang="en-US" sz="2000" dirty="0">
                  <a:latin typeface="Arial" panose="020B0604020202020204" pitchFamily="34" charset="0"/>
                </a:rPr>
                <a:t>	e		-</a:t>
              </a:r>
            </a:p>
            <a:p>
              <a:r>
                <a:rPr lang="en-US" altLang="en-US" sz="2000" dirty="0">
                  <a:latin typeface="Arial" panose="020B0604020202020204" pitchFamily="34" charset="0"/>
                </a:rPr>
                <a:t>	</a:t>
              </a:r>
              <a:r>
                <a:rPr lang="en-US" altLang="en-US" sz="2000" dirty="0">
                  <a:solidFill>
                    <a:srgbClr val="008000"/>
                  </a:solidFill>
                  <a:latin typeface="Arial" panose="020B0604020202020204" pitchFamily="34" charset="0"/>
                </a:rPr>
                <a:t>b		e</a:t>
              </a:r>
            </a:p>
            <a:p>
              <a:r>
                <a:rPr lang="en-US" altLang="en-US" sz="2000" dirty="0">
                  <a:solidFill>
                    <a:srgbClr val="008000"/>
                  </a:solidFill>
                  <a:latin typeface="Arial" panose="020B0604020202020204" pitchFamily="34" charset="0"/>
                </a:rPr>
                <a:t>	c		e</a:t>
              </a:r>
            </a:p>
            <a:p>
              <a:r>
                <a:rPr lang="en-US" altLang="en-US" sz="2000" dirty="0">
                  <a:solidFill>
                    <a:srgbClr val="008000"/>
                  </a:solidFill>
                  <a:latin typeface="Arial" panose="020B0604020202020204" pitchFamily="34" charset="0"/>
                </a:rPr>
                <a:t>	d		e</a:t>
              </a:r>
            </a:p>
          </p:txBody>
        </p:sp>
      </p:grpSp>
      <p:sp>
        <p:nvSpPr>
          <p:cNvPr id="114733" name="Rectangle 45"/>
          <p:cNvSpPr>
            <a:spLocks noChangeArrowheads="1"/>
          </p:cNvSpPr>
          <p:nvPr/>
        </p:nvSpPr>
        <p:spPr bwMode="auto">
          <a:xfrm>
            <a:off x="2857500" y="4891088"/>
            <a:ext cx="655519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latin typeface="Arial" panose="020B0604020202020204" pitchFamily="34" charset="0"/>
              </a:rPr>
              <a:t>The MST initially consists of the vertex </a:t>
            </a:r>
            <a:r>
              <a:rPr lang="en-US" altLang="en-US" sz="2000" b="1" i="1" dirty="0"/>
              <a:t>e, </a:t>
            </a:r>
            <a:r>
              <a:rPr lang="en-US" altLang="en-US" sz="2000" dirty="0">
                <a:latin typeface="Arial" panose="020B0604020202020204" pitchFamily="34" charset="0"/>
              </a:rPr>
              <a:t>and we update</a:t>
            </a:r>
          </a:p>
          <a:p>
            <a:r>
              <a:rPr lang="en-US" altLang="en-US" sz="2000" dirty="0">
                <a:latin typeface="Arial" panose="020B0604020202020204" pitchFamily="34" charset="0"/>
              </a:rPr>
              <a:t>the distances and parent for its adjacent vertices</a:t>
            </a:r>
          </a:p>
        </p:txBody>
      </p:sp>
      <p:sp>
        <p:nvSpPr>
          <p:cNvPr id="114738" name="Line 50"/>
          <p:cNvSpPr>
            <a:spLocks noChangeShapeType="1"/>
          </p:cNvSpPr>
          <p:nvPr/>
        </p:nvSpPr>
        <p:spPr bwMode="auto">
          <a:xfrm>
            <a:off x="4572000" y="3810000"/>
            <a:ext cx="38100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53" name="Text Box 65"/>
          <p:cNvSpPr txBox="1">
            <a:spLocks noChangeArrowheads="1"/>
          </p:cNvSpPr>
          <p:nvPr/>
        </p:nvSpPr>
        <p:spPr bwMode="auto">
          <a:xfrm>
            <a:off x="8150225" y="1066801"/>
            <a:ext cx="1849438"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a:t>
            </a:r>
            <a:r>
              <a:rPr lang="en-US" altLang="en-US" sz="2000">
                <a:solidFill>
                  <a:srgbClr val="008000"/>
                </a:solidFill>
                <a:latin typeface="Arial" panose="020B0604020202020204" pitchFamily="34" charset="0"/>
              </a:rPr>
              <a:t>b		-</a:t>
            </a:r>
          </a:p>
          <a:p>
            <a:r>
              <a:rPr lang="en-US" altLang="en-US" sz="2000">
                <a:solidFill>
                  <a:srgbClr val="008000"/>
                </a:solidFill>
                <a:latin typeface="Arial" panose="020B0604020202020204" pitchFamily="34" charset="0"/>
              </a:rPr>
              <a:t>	c		-</a:t>
            </a:r>
          </a:p>
          <a:p>
            <a:r>
              <a:rPr lang="en-US" altLang="en-US" sz="2000">
                <a:solidFill>
                  <a:srgbClr val="008000"/>
                </a:solidFill>
                <a:latin typeface="Arial" panose="020B0604020202020204" pitchFamily="34" charset="0"/>
              </a:rPr>
              <a:t>	d		-</a:t>
            </a:r>
          </a:p>
        </p:txBody>
      </p:sp>
      <p:sp>
        <p:nvSpPr>
          <p:cNvPr id="114754" name="Line 66"/>
          <p:cNvSpPr>
            <a:spLocks noChangeShapeType="1"/>
          </p:cNvSpPr>
          <p:nvPr/>
        </p:nvSpPr>
        <p:spPr bwMode="auto">
          <a:xfrm>
            <a:off x="5486400" y="2971800"/>
            <a:ext cx="4876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14775" name="Group 87"/>
          <p:cNvGrpSpPr>
            <a:grpSpLocks/>
          </p:cNvGrpSpPr>
          <p:nvPr/>
        </p:nvGrpSpPr>
        <p:grpSpPr bwMode="auto">
          <a:xfrm>
            <a:off x="5813425" y="1574800"/>
            <a:ext cx="1811338" cy="941388"/>
            <a:chOff x="2702" y="992"/>
            <a:chExt cx="1141" cy="593"/>
          </a:xfrm>
        </p:grpSpPr>
        <p:sp>
          <p:nvSpPr>
            <p:cNvPr id="114744" name="Text Box 56"/>
            <p:cNvSpPr txBox="1">
              <a:spLocks noChangeArrowheads="1"/>
            </p:cNvSpPr>
            <p:nvPr/>
          </p:nvSpPr>
          <p:spPr bwMode="auto">
            <a:xfrm>
              <a:off x="2928" y="99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d</a:t>
              </a:r>
            </a:p>
          </p:txBody>
        </p:sp>
        <p:sp>
          <p:nvSpPr>
            <p:cNvPr id="114745" name="Text Box 57"/>
            <p:cNvSpPr txBox="1">
              <a:spLocks noChangeArrowheads="1"/>
            </p:cNvSpPr>
            <p:nvPr/>
          </p:nvSpPr>
          <p:spPr bwMode="auto">
            <a:xfrm>
              <a:off x="3156" y="99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14746" name="Text Box 58"/>
            <p:cNvSpPr txBox="1">
              <a:spLocks noChangeArrowheads="1"/>
            </p:cNvSpPr>
            <p:nvPr/>
          </p:nvSpPr>
          <p:spPr bwMode="auto">
            <a:xfrm>
              <a:off x="3385" y="99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14747" name="Text Box 59"/>
            <p:cNvSpPr txBox="1">
              <a:spLocks noChangeArrowheads="1"/>
            </p:cNvSpPr>
            <p:nvPr/>
          </p:nvSpPr>
          <p:spPr bwMode="auto">
            <a:xfrm>
              <a:off x="3614" y="99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a</a:t>
              </a:r>
            </a:p>
          </p:txBody>
        </p:sp>
        <p:sp>
          <p:nvSpPr>
            <p:cNvPr id="114749" name="Text Box 61"/>
            <p:cNvSpPr txBox="1">
              <a:spLocks noChangeArrowheads="1"/>
            </p:cNvSpPr>
            <p:nvPr/>
          </p:nvSpPr>
          <p:spPr bwMode="auto">
            <a:xfrm>
              <a:off x="2928" y="129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sp>
          <p:nvSpPr>
            <p:cNvPr id="114750" name="Text Box 62"/>
            <p:cNvSpPr txBox="1">
              <a:spLocks noChangeArrowheads="1"/>
            </p:cNvSpPr>
            <p:nvPr/>
          </p:nvSpPr>
          <p:spPr bwMode="auto">
            <a:xfrm>
              <a:off x="3156" y="129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sp>
          <p:nvSpPr>
            <p:cNvPr id="114751" name="Text Box 63"/>
            <p:cNvSpPr txBox="1">
              <a:spLocks noChangeArrowheads="1"/>
            </p:cNvSpPr>
            <p:nvPr/>
          </p:nvSpPr>
          <p:spPr bwMode="auto">
            <a:xfrm>
              <a:off x="3385" y="129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p>
          </p:txBody>
        </p:sp>
        <p:sp>
          <p:nvSpPr>
            <p:cNvPr id="114752" name="Text Box 64"/>
            <p:cNvSpPr txBox="1">
              <a:spLocks noChangeArrowheads="1"/>
            </p:cNvSpPr>
            <p:nvPr/>
          </p:nvSpPr>
          <p:spPr bwMode="auto">
            <a:xfrm>
              <a:off x="3614" y="129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endParaRPr lang="en-US" altLang="en-US" sz="2400" b="1">
                <a:latin typeface="Arial" panose="020B0604020202020204" pitchFamily="34" charset="0"/>
                <a:sym typeface="Symbol" panose="05050102010706020507" pitchFamily="18" charset="2"/>
              </a:endParaRPr>
            </a:p>
          </p:txBody>
        </p:sp>
        <p:sp>
          <p:nvSpPr>
            <p:cNvPr id="114757" name="Text Box 69"/>
            <p:cNvSpPr txBox="1">
              <a:spLocks noChangeArrowheads="1"/>
            </p:cNvSpPr>
            <p:nvPr/>
          </p:nvSpPr>
          <p:spPr bwMode="auto">
            <a:xfrm>
              <a:off x="2702" y="993"/>
              <a:ext cx="229" cy="292"/>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e</a:t>
              </a:r>
            </a:p>
          </p:txBody>
        </p:sp>
        <p:sp>
          <p:nvSpPr>
            <p:cNvPr id="114761" name="Text Box 73"/>
            <p:cNvSpPr txBox="1">
              <a:spLocks noChangeArrowheads="1"/>
            </p:cNvSpPr>
            <p:nvPr/>
          </p:nvSpPr>
          <p:spPr bwMode="auto">
            <a:xfrm>
              <a:off x="2702" y="1289"/>
              <a:ext cx="229" cy="29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0</a:t>
              </a:r>
            </a:p>
          </p:txBody>
        </p:sp>
      </p:grpSp>
    </p:spTree>
    <p:extLst>
      <p:ext uri="{BB962C8B-B14F-4D97-AF65-F5344CB8AC3E}">
        <p14:creationId xmlns:p14="http://schemas.microsoft.com/office/powerpoint/2010/main" val="346942740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ooter Placeholder 3"/>
          <p:cNvSpPr>
            <a:spLocks noGrp="1"/>
          </p:cNvSpPr>
          <p:nvPr>
            <p:ph type="ftr" sz="quarter" idx="10"/>
          </p:nvPr>
        </p:nvSpPr>
        <p:spPr/>
        <p:txBody>
          <a:bodyPr/>
          <a:lstStyle/>
          <a:p>
            <a:fld id="{6B33AC7F-D58E-4756-BC32-1F68EDA30C89}" type="slidenum">
              <a:rPr lang="en-US" altLang="en-US"/>
              <a:pPr/>
              <a:t>61</a:t>
            </a:fld>
            <a:endParaRPr lang="en-US" altLang="en-US"/>
          </a:p>
        </p:txBody>
      </p:sp>
      <p:sp>
        <p:nvSpPr>
          <p:cNvPr id="120834" name="Rectangle 2"/>
          <p:cNvSpPr>
            <a:spLocks noGrp="1" noChangeArrowheads="1"/>
          </p:cNvSpPr>
          <p:nvPr>
            <p:ph type="title"/>
          </p:nvPr>
        </p:nvSpPr>
        <p:spPr>
          <a:xfrm>
            <a:off x="1930400" y="228600"/>
            <a:ext cx="8737600" cy="685800"/>
          </a:xfrm>
        </p:spPr>
        <p:txBody>
          <a:bodyPr>
            <a:normAutofit fontScale="90000"/>
          </a:bodyPr>
          <a:lstStyle/>
          <a:p>
            <a:r>
              <a:rPr lang="en-US" altLang="en-US"/>
              <a:t>Prim’s algorithm</a:t>
            </a:r>
          </a:p>
        </p:txBody>
      </p:sp>
      <p:sp>
        <p:nvSpPr>
          <p:cNvPr id="120835" name="Oval 3"/>
          <p:cNvSpPr>
            <a:spLocks noChangeArrowheads="1"/>
          </p:cNvSpPr>
          <p:nvPr/>
        </p:nvSpPr>
        <p:spPr bwMode="auto">
          <a:xfrm>
            <a:off x="2895600" y="26670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120836" name="Oval 4"/>
          <p:cNvSpPr>
            <a:spLocks noChangeArrowheads="1"/>
          </p:cNvSpPr>
          <p:nvPr/>
        </p:nvSpPr>
        <p:spPr bwMode="auto">
          <a:xfrm>
            <a:off x="3124200" y="39624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120837" name="Oval 5"/>
          <p:cNvSpPr>
            <a:spLocks noChangeArrowheads="1"/>
          </p:cNvSpPr>
          <p:nvPr/>
        </p:nvSpPr>
        <p:spPr bwMode="auto">
          <a:xfrm>
            <a:off x="4572000" y="37338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120838" name="Oval 6"/>
          <p:cNvSpPr>
            <a:spLocks noChangeArrowheads="1"/>
          </p:cNvSpPr>
          <p:nvPr/>
        </p:nvSpPr>
        <p:spPr bwMode="auto">
          <a:xfrm>
            <a:off x="3657600" y="28956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120839" name="Oval 7"/>
          <p:cNvSpPr>
            <a:spLocks noChangeArrowheads="1"/>
          </p:cNvSpPr>
          <p:nvPr/>
        </p:nvSpPr>
        <p:spPr bwMode="auto">
          <a:xfrm>
            <a:off x="4953000" y="23622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120840" name="AutoShape 8"/>
          <p:cNvCxnSpPr>
            <a:cxnSpLocks noChangeShapeType="1"/>
            <a:stCxn id="120835" idx="7"/>
            <a:endCxn id="120839" idx="2"/>
          </p:cNvCxnSpPr>
          <p:nvPr/>
        </p:nvCxnSpPr>
        <p:spPr bwMode="auto">
          <a:xfrm flipV="1">
            <a:off x="3221038" y="2552701"/>
            <a:ext cx="1731962" cy="16986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1" name="AutoShape 9"/>
          <p:cNvCxnSpPr>
            <a:cxnSpLocks noChangeShapeType="1"/>
            <a:stCxn id="120838" idx="6"/>
            <a:endCxn id="120839" idx="3"/>
          </p:cNvCxnSpPr>
          <p:nvPr/>
        </p:nvCxnSpPr>
        <p:spPr bwMode="auto">
          <a:xfrm flipV="1">
            <a:off x="4038601" y="2687638"/>
            <a:ext cx="969963" cy="398462"/>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2" name="AutoShape 10"/>
          <p:cNvCxnSpPr>
            <a:cxnSpLocks noChangeShapeType="1"/>
            <a:stCxn id="120835" idx="4"/>
            <a:endCxn id="120836" idx="0"/>
          </p:cNvCxnSpPr>
          <p:nvPr/>
        </p:nvCxnSpPr>
        <p:spPr bwMode="auto">
          <a:xfrm>
            <a:off x="3086100" y="3048000"/>
            <a:ext cx="228600" cy="914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3" name="AutoShape 11"/>
          <p:cNvCxnSpPr>
            <a:cxnSpLocks noChangeShapeType="1"/>
            <a:stCxn id="120835" idx="5"/>
            <a:endCxn id="120838" idx="2"/>
          </p:cNvCxnSpPr>
          <p:nvPr/>
        </p:nvCxnSpPr>
        <p:spPr bwMode="auto">
          <a:xfrm>
            <a:off x="3221038" y="2992438"/>
            <a:ext cx="436562" cy="93662"/>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4" name="AutoShape 12"/>
          <p:cNvCxnSpPr>
            <a:cxnSpLocks noChangeShapeType="1"/>
            <a:stCxn id="120836" idx="7"/>
            <a:endCxn id="120838" idx="3"/>
          </p:cNvCxnSpPr>
          <p:nvPr/>
        </p:nvCxnSpPr>
        <p:spPr bwMode="auto">
          <a:xfrm flipV="1">
            <a:off x="3449639" y="3221039"/>
            <a:ext cx="263525" cy="796925"/>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5" name="AutoShape 13"/>
          <p:cNvCxnSpPr>
            <a:cxnSpLocks noChangeShapeType="1"/>
            <a:stCxn id="120838" idx="5"/>
            <a:endCxn id="120837" idx="1"/>
          </p:cNvCxnSpPr>
          <p:nvPr/>
        </p:nvCxnSpPr>
        <p:spPr bwMode="auto">
          <a:xfrm>
            <a:off x="3983039" y="3221039"/>
            <a:ext cx="644525" cy="5683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6" name="AutoShape 14"/>
          <p:cNvCxnSpPr>
            <a:cxnSpLocks noChangeShapeType="1"/>
            <a:stCxn id="120839" idx="4"/>
            <a:endCxn id="120837" idx="0"/>
          </p:cNvCxnSpPr>
          <p:nvPr/>
        </p:nvCxnSpPr>
        <p:spPr bwMode="auto">
          <a:xfrm flipH="1">
            <a:off x="4762500" y="2743200"/>
            <a:ext cx="381000" cy="990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847" name="AutoShape 15"/>
          <p:cNvCxnSpPr>
            <a:cxnSpLocks noChangeShapeType="1"/>
            <a:stCxn id="120837" idx="2"/>
            <a:endCxn id="120836" idx="6"/>
          </p:cNvCxnSpPr>
          <p:nvPr/>
        </p:nvCxnSpPr>
        <p:spPr bwMode="auto">
          <a:xfrm flipH="1">
            <a:off x="3505200" y="3924300"/>
            <a:ext cx="10668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8" name="Text Box 16"/>
          <p:cNvSpPr txBox="1">
            <a:spLocks noChangeArrowheads="1"/>
          </p:cNvSpPr>
          <p:nvPr/>
        </p:nvSpPr>
        <p:spPr bwMode="auto">
          <a:xfrm>
            <a:off x="3336925" y="2719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120849" name="Text Box 17"/>
          <p:cNvSpPr txBox="1">
            <a:spLocks noChangeArrowheads="1"/>
          </p:cNvSpPr>
          <p:nvPr/>
        </p:nvSpPr>
        <p:spPr bwMode="auto">
          <a:xfrm>
            <a:off x="335280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20850" name="Text Box 18"/>
          <p:cNvSpPr txBox="1">
            <a:spLocks noChangeArrowheads="1"/>
          </p:cNvSpPr>
          <p:nvPr/>
        </p:nvSpPr>
        <p:spPr bwMode="auto">
          <a:xfrm>
            <a:off x="291465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0851" name="Text Box 19"/>
          <p:cNvSpPr txBox="1">
            <a:spLocks noChangeArrowheads="1"/>
          </p:cNvSpPr>
          <p:nvPr/>
        </p:nvSpPr>
        <p:spPr bwMode="auto">
          <a:xfrm>
            <a:off x="3879850" y="22860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120852" name="Text Box 20"/>
          <p:cNvSpPr txBox="1">
            <a:spLocks noChangeArrowheads="1"/>
          </p:cNvSpPr>
          <p:nvPr/>
        </p:nvSpPr>
        <p:spPr bwMode="auto">
          <a:xfrm>
            <a:off x="4184650" y="2681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120853" name="Text Box 21"/>
          <p:cNvSpPr txBox="1">
            <a:spLocks noChangeArrowheads="1"/>
          </p:cNvSpPr>
          <p:nvPr/>
        </p:nvSpPr>
        <p:spPr bwMode="auto">
          <a:xfrm>
            <a:off x="418465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20854" name="Text Box 22"/>
          <p:cNvSpPr txBox="1">
            <a:spLocks noChangeArrowheads="1"/>
          </p:cNvSpPr>
          <p:nvPr/>
        </p:nvSpPr>
        <p:spPr bwMode="auto">
          <a:xfrm>
            <a:off x="3879850" y="3748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0855" name="Text Box 23"/>
          <p:cNvSpPr txBox="1">
            <a:spLocks noChangeArrowheads="1"/>
          </p:cNvSpPr>
          <p:nvPr/>
        </p:nvSpPr>
        <p:spPr bwMode="auto">
          <a:xfrm>
            <a:off x="495300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nvGrpSpPr>
          <p:cNvPr id="120865" name="Group 33"/>
          <p:cNvGrpSpPr>
            <a:grpSpLocks/>
          </p:cNvGrpSpPr>
          <p:nvPr/>
        </p:nvGrpSpPr>
        <p:grpSpPr bwMode="auto">
          <a:xfrm>
            <a:off x="6419851" y="3536951"/>
            <a:ext cx="3465513" cy="1920875"/>
            <a:chOff x="3147" y="1392"/>
            <a:chExt cx="2183" cy="1210"/>
          </a:xfrm>
        </p:grpSpPr>
        <p:sp>
          <p:nvSpPr>
            <p:cNvPr id="120856" name="Text Box 24"/>
            <p:cNvSpPr txBox="1">
              <a:spLocks noChangeArrowheads="1"/>
            </p:cNvSpPr>
            <p:nvPr/>
          </p:nvSpPr>
          <p:spPr bwMode="auto">
            <a:xfrm>
              <a:off x="3147"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a</a:t>
              </a:r>
            </a:p>
          </p:txBody>
        </p:sp>
        <p:sp>
          <p:nvSpPr>
            <p:cNvPr id="120857" name="Text Box 25"/>
            <p:cNvSpPr txBox="1">
              <a:spLocks noChangeArrowheads="1"/>
            </p:cNvSpPr>
            <p:nvPr/>
          </p:nvSpPr>
          <p:spPr bwMode="auto">
            <a:xfrm>
              <a:off x="3376"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20858" name="Text Box 26"/>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20859" name="Text Box 27"/>
            <p:cNvSpPr txBox="1">
              <a:spLocks noChangeArrowheads="1"/>
            </p:cNvSpPr>
            <p:nvPr/>
          </p:nvSpPr>
          <p:spPr bwMode="auto">
            <a:xfrm>
              <a:off x="3147"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solidFill>
                    <a:srgbClr val="008000"/>
                  </a:solidFill>
                  <a:latin typeface="Arial" panose="020B0604020202020204" pitchFamily="34" charset="0"/>
                  <a:sym typeface="Symbol" panose="05050102010706020507" pitchFamily="18" charset="2"/>
                </a:rPr>
                <a:t>2</a:t>
              </a:r>
              <a:endParaRPr lang="en-US" altLang="en-US" sz="2400" b="1">
                <a:latin typeface="Arial" panose="020B0604020202020204" pitchFamily="34" charset="0"/>
                <a:sym typeface="Symbol" panose="05050102010706020507" pitchFamily="18" charset="2"/>
              </a:endParaRPr>
            </a:p>
          </p:txBody>
        </p:sp>
        <p:sp>
          <p:nvSpPr>
            <p:cNvPr id="120860" name="Text Box 28"/>
            <p:cNvSpPr txBox="1">
              <a:spLocks noChangeArrowheads="1"/>
            </p:cNvSpPr>
            <p:nvPr/>
          </p:nvSpPr>
          <p:spPr bwMode="auto">
            <a:xfrm>
              <a:off x="3376"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solidFill>
                    <a:srgbClr val="008000"/>
                  </a:solidFill>
                  <a:latin typeface="Arial" panose="020B0604020202020204" pitchFamily="34" charset="0"/>
                  <a:sym typeface="Symbol" panose="05050102010706020507" pitchFamily="18" charset="2"/>
                </a:rPr>
                <a:t>4</a:t>
              </a:r>
              <a:endParaRPr lang="en-US" altLang="en-US" sz="2400" b="1">
                <a:latin typeface="Arial" panose="020B0604020202020204" pitchFamily="34" charset="0"/>
                <a:sym typeface="Symbol" panose="05050102010706020507" pitchFamily="18" charset="2"/>
              </a:endParaRPr>
            </a:p>
          </p:txBody>
        </p:sp>
        <p:sp>
          <p:nvSpPr>
            <p:cNvPr id="120861" name="Text Box 29"/>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20862" name="Text Box 30"/>
            <p:cNvSpPr txBox="1">
              <a:spLocks noChangeArrowheads="1"/>
            </p:cNvSpPr>
            <p:nvPr/>
          </p:nvSpPr>
          <p:spPr bwMode="auto">
            <a:xfrm>
              <a:off x="4165" y="1392"/>
              <a:ext cx="1165"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a:t>
              </a:r>
              <a:r>
                <a:rPr lang="en-US" altLang="en-US" sz="2000">
                  <a:solidFill>
                    <a:srgbClr val="008000"/>
                  </a:solidFill>
                  <a:latin typeface="Arial" panose="020B0604020202020204" pitchFamily="34" charset="0"/>
                </a:rPr>
                <a:t>c</a:t>
              </a:r>
              <a:r>
                <a:rPr lang="en-US" altLang="en-US" sz="2000">
                  <a:latin typeface="Arial" panose="020B0604020202020204" pitchFamily="34" charset="0"/>
                </a:rPr>
                <a:t> 		</a:t>
              </a:r>
              <a:r>
                <a:rPr lang="en-US" altLang="en-US" sz="2000">
                  <a:solidFill>
                    <a:srgbClr val="008000"/>
                  </a:solidFill>
                  <a:latin typeface="Arial" panose="020B0604020202020204" pitchFamily="34" charset="0"/>
                </a:rPr>
                <a:t>d</a:t>
              </a:r>
              <a:endParaRPr lang="en-US" altLang="en-US" sz="2000">
                <a:latin typeface="Arial" panose="020B0604020202020204" pitchFamily="34" charset="0"/>
              </a:endParaRPr>
            </a:p>
            <a:p>
              <a:r>
                <a:rPr lang="en-US" altLang="en-US" sz="2000">
                  <a:latin typeface="Arial" panose="020B0604020202020204" pitchFamily="34" charset="0"/>
                </a:rPr>
                <a:t>	d		e</a:t>
              </a:r>
            </a:p>
            <a:p>
              <a:r>
                <a:rPr lang="en-US" altLang="en-US" sz="2000">
                  <a:latin typeface="Arial" panose="020B0604020202020204" pitchFamily="34" charset="0"/>
                </a:rPr>
                <a:t>	</a:t>
              </a:r>
              <a:r>
                <a:rPr lang="en-US" altLang="en-US" sz="2000">
                  <a:solidFill>
                    <a:srgbClr val="008000"/>
                  </a:solidFill>
                  <a:latin typeface="Arial" panose="020B0604020202020204" pitchFamily="34" charset="0"/>
                </a:rPr>
                <a:t>a</a:t>
              </a:r>
              <a:r>
                <a:rPr lang="en-US" altLang="en-US" sz="2000">
                  <a:latin typeface="Arial" panose="020B0604020202020204" pitchFamily="34" charset="0"/>
                </a:rPr>
                <a:t> 		</a:t>
              </a:r>
              <a:r>
                <a:rPr lang="en-US" altLang="en-US" sz="2000">
                  <a:solidFill>
                    <a:srgbClr val="008000"/>
                  </a:solidFill>
                  <a:latin typeface="Arial" panose="020B0604020202020204" pitchFamily="34" charset="0"/>
                </a:rPr>
                <a:t>d</a:t>
              </a:r>
            </a:p>
          </p:txBody>
        </p:sp>
      </p:grpSp>
      <p:sp>
        <p:nvSpPr>
          <p:cNvPr id="120863" name="Line 31"/>
          <p:cNvSpPr>
            <a:spLocks noChangeShapeType="1"/>
          </p:cNvSpPr>
          <p:nvPr/>
        </p:nvSpPr>
        <p:spPr bwMode="auto">
          <a:xfrm>
            <a:off x="4572000" y="38100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0864" name="Line 32"/>
          <p:cNvSpPr>
            <a:spLocks noChangeShapeType="1"/>
          </p:cNvSpPr>
          <p:nvPr/>
        </p:nvSpPr>
        <p:spPr bwMode="auto">
          <a:xfrm>
            <a:off x="3657600" y="2971800"/>
            <a:ext cx="38100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0866" name="Line 34"/>
          <p:cNvSpPr>
            <a:spLocks noChangeShapeType="1"/>
          </p:cNvSpPr>
          <p:nvPr/>
        </p:nvSpPr>
        <p:spPr bwMode="auto">
          <a:xfrm>
            <a:off x="5519738" y="3117850"/>
            <a:ext cx="4876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20867" name="Group 35"/>
          <p:cNvGrpSpPr>
            <a:grpSpLocks/>
          </p:cNvGrpSpPr>
          <p:nvPr/>
        </p:nvGrpSpPr>
        <p:grpSpPr bwMode="auto">
          <a:xfrm>
            <a:off x="6116638" y="1096964"/>
            <a:ext cx="3827462" cy="1616075"/>
            <a:chOff x="2919" y="1392"/>
            <a:chExt cx="2411" cy="1018"/>
          </a:xfrm>
        </p:grpSpPr>
        <p:grpSp>
          <p:nvGrpSpPr>
            <p:cNvPr id="120868" name="Group 36"/>
            <p:cNvGrpSpPr>
              <a:grpSpLocks/>
            </p:cNvGrpSpPr>
            <p:nvPr/>
          </p:nvGrpSpPr>
          <p:grpSpPr bwMode="auto">
            <a:xfrm>
              <a:off x="2919" y="1712"/>
              <a:ext cx="915" cy="592"/>
              <a:chOff x="2919" y="1712"/>
              <a:chExt cx="915" cy="592"/>
            </a:xfrm>
          </p:grpSpPr>
          <p:grpSp>
            <p:nvGrpSpPr>
              <p:cNvPr id="120869" name="Group 37"/>
              <p:cNvGrpSpPr>
                <a:grpSpLocks/>
              </p:cNvGrpSpPr>
              <p:nvPr/>
            </p:nvGrpSpPr>
            <p:grpSpPr bwMode="auto">
              <a:xfrm>
                <a:off x="2919" y="1712"/>
                <a:ext cx="915" cy="294"/>
                <a:chOff x="2919" y="1712"/>
                <a:chExt cx="915" cy="294"/>
              </a:xfrm>
            </p:grpSpPr>
            <p:sp>
              <p:nvSpPr>
                <p:cNvPr id="120870" name="Text Box 38"/>
                <p:cNvSpPr txBox="1">
                  <a:spLocks noChangeArrowheads="1"/>
                </p:cNvSpPr>
                <p:nvPr/>
              </p:nvSpPr>
              <p:spPr bwMode="auto">
                <a:xfrm>
                  <a:off x="2919"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d</a:t>
                  </a:r>
                </a:p>
              </p:txBody>
            </p:sp>
            <p:sp>
              <p:nvSpPr>
                <p:cNvPr id="120871" name="Text Box 39"/>
                <p:cNvSpPr txBox="1">
                  <a:spLocks noChangeArrowheads="1"/>
                </p:cNvSpPr>
                <p:nvPr/>
              </p:nvSpPr>
              <p:spPr bwMode="auto">
                <a:xfrm>
                  <a:off x="3147"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20872" name="Text Box 40"/>
                <p:cNvSpPr txBox="1">
                  <a:spLocks noChangeArrowheads="1"/>
                </p:cNvSpPr>
                <p:nvPr/>
              </p:nvSpPr>
              <p:spPr bwMode="auto">
                <a:xfrm>
                  <a:off x="3376"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20873" name="Text Box 41"/>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a</a:t>
                  </a:r>
                </a:p>
              </p:txBody>
            </p:sp>
          </p:grpSp>
          <p:grpSp>
            <p:nvGrpSpPr>
              <p:cNvPr id="120874" name="Group 42"/>
              <p:cNvGrpSpPr>
                <a:grpSpLocks/>
              </p:cNvGrpSpPr>
              <p:nvPr/>
            </p:nvGrpSpPr>
            <p:grpSpPr bwMode="auto">
              <a:xfrm>
                <a:off x="2919" y="2010"/>
                <a:ext cx="915" cy="294"/>
                <a:chOff x="2919" y="2010"/>
                <a:chExt cx="915" cy="294"/>
              </a:xfrm>
            </p:grpSpPr>
            <p:sp>
              <p:nvSpPr>
                <p:cNvPr id="120875" name="Text Box 43"/>
                <p:cNvSpPr txBox="1">
                  <a:spLocks noChangeArrowheads="1"/>
                </p:cNvSpPr>
                <p:nvPr/>
              </p:nvSpPr>
              <p:spPr bwMode="auto">
                <a:xfrm>
                  <a:off x="2919"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4</a:t>
                  </a:r>
                </a:p>
              </p:txBody>
            </p:sp>
            <p:sp>
              <p:nvSpPr>
                <p:cNvPr id="120876" name="Text Box 44"/>
                <p:cNvSpPr txBox="1">
                  <a:spLocks noChangeArrowheads="1"/>
                </p:cNvSpPr>
                <p:nvPr/>
              </p:nvSpPr>
              <p:spPr bwMode="auto">
                <a:xfrm>
                  <a:off x="3147"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20877" name="Text Box 45"/>
                <p:cNvSpPr txBox="1">
                  <a:spLocks noChangeArrowheads="1"/>
                </p:cNvSpPr>
                <p:nvPr/>
              </p:nvSpPr>
              <p:spPr bwMode="auto">
                <a:xfrm>
                  <a:off x="3376"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endParaRPr lang="en-US" altLang="en-US" sz="2400">
                    <a:sym typeface="Symbol" panose="05050102010706020507" pitchFamily="18" charset="2"/>
                  </a:endParaRPr>
                </a:p>
              </p:txBody>
            </p:sp>
            <p:sp>
              <p:nvSpPr>
                <p:cNvPr id="120878" name="Text Box 46"/>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sym typeface="Symbol" panose="05050102010706020507" pitchFamily="18" charset="2"/>
                    </a:rPr>
                    <a:t></a:t>
                  </a:r>
                  <a:endParaRPr lang="en-US" altLang="en-US" sz="2400" b="1">
                    <a:latin typeface="Arial" panose="020B0604020202020204" pitchFamily="34" charset="0"/>
                    <a:sym typeface="Symbol" panose="05050102010706020507" pitchFamily="18" charset="2"/>
                  </a:endParaRPr>
                </a:p>
              </p:txBody>
            </p:sp>
          </p:grpSp>
        </p:grpSp>
        <p:sp>
          <p:nvSpPr>
            <p:cNvPr id="120879" name="Text Box 47"/>
            <p:cNvSpPr txBox="1">
              <a:spLocks noChangeArrowheads="1"/>
            </p:cNvSpPr>
            <p:nvPr/>
          </p:nvSpPr>
          <p:spPr bwMode="auto">
            <a:xfrm>
              <a:off x="4165" y="1392"/>
              <a:ext cx="1165"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a:t>
              </a:r>
              <a:r>
                <a:rPr lang="en-US" altLang="en-US" sz="2000">
                  <a:solidFill>
                    <a:srgbClr val="008000"/>
                  </a:solidFill>
                  <a:latin typeface="Arial" panose="020B0604020202020204" pitchFamily="34" charset="0"/>
                </a:rPr>
                <a:t>b		e</a:t>
              </a:r>
            </a:p>
            <a:p>
              <a:r>
                <a:rPr lang="en-US" altLang="en-US" sz="2000">
                  <a:solidFill>
                    <a:srgbClr val="008000"/>
                  </a:solidFill>
                  <a:latin typeface="Arial" panose="020B0604020202020204" pitchFamily="34" charset="0"/>
                </a:rPr>
                <a:t>	c		e</a:t>
              </a:r>
            </a:p>
            <a:p>
              <a:r>
                <a:rPr lang="en-US" altLang="en-US" sz="2000">
                  <a:solidFill>
                    <a:srgbClr val="008000"/>
                  </a:solidFill>
                  <a:latin typeface="Arial" panose="020B0604020202020204" pitchFamily="34" charset="0"/>
                </a:rPr>
                <a:t>	d		e</a:t>
              </a:r>
            </a:p>
          </p:txBody>
        </p:sp>
      </p:grpSp>
    </p:spTree>
    <p:extLst>
      <p:ext uri="{BB962C8B-B14F-4D97-AF65-F5344CB8AC3E}">
        <p14:creationId xmlns:p14="http://schemas.microsoft.com/office/powerpoint/2010/main" val="3047160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ooter Placeholder 3"/>
          <p:cNvSpPr>
            <a:spLocks noGrp="1"/>
          </p:cNvSpPr>
          <p:nvPr>
            <p:ph type="ftr" sz="quarter" idx="10"/>
          </p:nvPr>
        </p:nvSpPr>
        <p:spPr/>
        <p:txBody>
          <a:bodyPr/>
          <a:lstStyle/>
          <a:p>
            <a:fld id="{A76035DC-28B7-45F7-89F4-6DF7C5543A39}" type="slidenum">
              <a:rPr lang="en-US" altLang="en-US"/>
              <a:pPr/>
              <a:t>62</a:t>
            </a:fld>
            <a:endParaRPr lang="en-US" altLang="en-US"/>
          </a:p>
        </p:txBody>
      </p:sp>
      <p:sp>
        <p:nvSpPr>
          <p:cNvPr id="119810" name="Rectangle 2"/>
          <p:cNvSpPr>
            <a:spLocks noGrp="1" noChangeArrowheads="1"/>
          </p:cNvSpPr>
          <p:nvPr>
            <p:ph type="title"/>
          </p:nvPr>
        </p:nvSpPr>
        <p:spPr>
          <a:xfrm>
            <a:off x="1930400" y="228600"/>
            <a:ext cx="8737600" cy="685800"/>
          </a:xfrm>
        </p:spPr>
        <p:txBody>
          <a:bodyPr>
            <a:normAutofit fontScale="90000"/>
          </a:bodyPr>
          <a:lstStyle/>
          <a:p>
            <a:r>
              <a:rPr lang="en-US" altLang="en-US"/>
              <a:t>Prim’s algorithm</a:t>
            </a:r>
          </a:p>
        </p:txBody>
      </p:sp>
      <p:sp>
        <p:nvSpPr>
          <p:cNvPr id="119812" name="Oval 4"/>
          <p:cNvSpPr>
            <a:spLocks noChangeArrowheads="1"/>
          </p:cNvSpPr>
          <p:nvPr/>
        </p:nvSpPr>
        <p:spPr bwMode="auto">
          <a:xfrm>
            <a:off x="2895600" y="26670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119813" name="Oval 5"/>
          <p:cNvSpPr>
            <a:spLocks noChangeArrowheads="1"/>
          </p:cNvSpPr>
          <p:nvPr/>
        </p:nvSpPr>
        <p:spPr bwMode="auto">
          <a:xfrm>
            <a:off x="3124200" y="39624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119814" name="Oval 6"/>
          <p:cNvSpPr>
            <a:spLocks noChangeArrowheads="1"/>
          </p:cNvSpPr>
          <p:nvPr/>
        </p:nvSpPr>
        <p:spPr bwMode="auto">
          <a:xfrm>
            <a:off x="4572000" y="37338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119815" name="Oval 7"/>
          <p:cNvSpPr>
            <a:spLocks noChangeArrowheads="1"/>
          </p:cNvSpPr>
          <p:nvPr/>
        </p:nvSpPr>
        <p:spPr bwMode="auto">
          <a:xfrm>
            <a:off x="3657600" y="28956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119816" name="Oval 8"/>
          <p:cNvSpPr>
            <a:spLocks noChangeArrowheads="1"/>
          </p:cNvSpPr>
          <p:nvPr/>
        </p:nvSpPr>
        <p:spPr bwMode="auto">
          <a:xfrm>
            <a:off x="4953000" y="23622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119817" name="AutoShape 9"/>
          <p:cNvCxnSpPr>
            <a:cxnSpLocks noChangeShapeType="1"/>
            <a:stCxn id="119812" idx="7"/>
            <a:endCxn id="119816" idx="2"/>
          </p:cNvCxnSpPr>
          <p:nvPr/>
        </p:nvCxnSpPr>
        <p:spPr bwMode="auto">
          <a:xfrm flipV="1">
            <a:off x="3221038" y="2552701"/>
            <a:ext cx="1731962" cy="169863"/>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18" name="AutoShape 10"/>
          <p:cNvCxnSpPr>
            <a:cxnSpLocks noChangeShapeType="1"/>
            <a:stCxn id="119815" idx="6"/>
            <a:endCxn id="119816" idx="3"/>
          </p:cNvCxnSpPr>
          <p:nvPr/>
        </p:nvCxnSpPr>
        <p:spPr bwMode="auto">
          <a:xfrm flipV="1">
            <a:off x="4038601" y="2687638"/>
            <a:ext cx="969963" cy="39846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19" name="AutoShape 11"/>
          <p:cNvCxnSpPr>
            <a:cxnSpLocks noChangeShapeType="1"/>
            <a:stCxn id="119812" idx="4"/>
            <a:endCxn id="119813" idx="0"/>
          </p:cNvCxnSpPr>
          <p:nvPr/>
        </p:nvCxnSpPr>
        <p:spPr bwMode="auto">
          <a:xfrm>
            <a:off x="3086100" y="3048000"/>
            <a:ext cx="228600" cy="914400"/>
          </a:xfrm>
          <a:prstGeom prst="straightConnector1">
            <a:avLst/>
          </a:prstGeom>
          <a:noFill/>
          <a:ln w="317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0" name="AutoShape 12"/>
          <p:cNvCxnSpPr>
            <a:cxnSpLocks noChangeShapeType="1"/>
            <a:stCxn id="119812" idx="5"/>
            <a:endCxn id="119815" idx="2"/>
          </p:cNvCxnSpPr>
          <p:nvPr/>
        </p:nvCxnSpPr>
        <p:spPr bwMode="auto">
          <a:xfrm>
            <a:off x="3221038" y="2992438"/>
            <a:ext cx="436562" cy="93662"/>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1" name="AutoShape 13"/>
          <p:cNvCxnSpPr>
            <a:cxnSpLocks noChangeShapeType="1"/>
            <a:stCxn id="119813" idx="7"/>
            <a:endCxn id="119815" idx="3"/>
          </p:cNvCxnSpPr>
          <p:nvPr/>
        </p:nvCxnSpPr>
        <p:spPr bwMode="auto">
          <a:xfrm flipV="1">
            <a:off x="3449639" y="3221039"/>
            <a:ext cx="263525" cy="7969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2" name="AutoShape 14"/>
          <p:cNvCxnSpPr>
            <a:cxnSpLocks noChangeShapeType="1"/>
            <a:stCxn id="119815" idx="5"/>
            <a:endCxn id="119814" idx="1"/>
          </p:cNvCxnSpPr>
          <p:nvPr/>
        </p:nvCxnSpPr>
        <p:spPr bwMode="auto">
          <a:xfrm>
            <a:off x="3983039" y="3221039"/>
            <a:ext cx="644525" cy="5683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3" name="AutoShape 15"/>
          <p:cNvCxnSpPr>
            <a:cxnSpLocks noChangeShapeType="1"/>
            <a:stCxn id="119816" idx="4"/>
            <a:endCxn id="119814" idx="0"/>
          </p:cNvCxnSpPr>
          <p:nvPr/>
        </p:nvCxnSpPr>
        <p:spPr bwMode="auto">
          <a:xfrm flipH="1">
            <a:off x="4762500" y="2743200"/>
            <a:ext cx="381000" cy="990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824" name="AutoShape 16"/>
          <p:cNvCxnSpPr>
            <a:cxnSpLocks noChangeShapeType="1"/>
            <a:stCxn id="119814" idx="2"/>
            <a:endCxn id="119813" idx="6"/>
          </p:cNvCxnSpPr>
          <p:nvPr/>
        </p:nvCxnSpPr>
        <p:spPr bwMode="auto">
          <a:xfrm flipH="1">
            <a:off x="3505200" y="3924300"/>
            <a:ext cx="10668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825" name="Text Box 17"/>
          <p:cNvSpPr txBox="1">
            <a:spLocks noChangeArrowheads="1"/>
          </p:cNvSpPr>
          <p:nvPr/>
        </p:nvSpPr>
        <p:spPr bwMode="auto">
          <a:xfrm>
            <a:off x="3336925" y="2719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119826" name="Text Box 18"/>
          <p:cNvSpPr txBox="1">
            <a:spLocks noChangeArrowheads="1"/>
          </p:cNvSpPr>
          <p:nvPr/>
        </p:nvSpPr>
        <p:spPr bwMode="auto">
          <a:xfrm>
            <a:off x="335280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19827" name="Text Box 19"/>
          <p:cNvSpPr txBox="1">
            <a:spLocks noChangeArrowheads="1"/>
          </p:cNvSpPr>
          <p:nvPr/>
        </p:nvSpPr>
        <p:spPr bwMode="auto">
          <a:xfrm>
            <a:off x="291465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19828" name="Text Box 20"/>
          <p:cNvSpPr txBox="1">
            <a:spLocks noChangeArrowheads="1"/>
          </p:cNvSpPr>
          <p:nvPr/>
        </p:nvSpPr>
        <p:spPr bwMode="auto">
          <a:xfrm>
            <a:off x="3879850" y="22860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119829" name="Text Box 21"/>
          <p:cNvSpPr txBox="1">
            <a:spLocks noChangeArrowheads="1"/>
          </p:cNvSpPr>
          <p:nvPr/>
        </p:nvSpPr>
        <p:spPr bwMode="auto">
          <a:xfrm>
            <a:off x="4184650" y="2681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119830" name="Text Box 22"/>
          <p:cNvSpPr txBox="1">
            <a:spLocks noChangeArrowheads="1"/>
          </p:cNvSpPr>
          <p:nvPr/>
        </p:nvSpPr>
        <p:spPr bwMode="auto">
          <a:xfrm>
            <a:off x="418465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19831" name="Text Box 23"/>
          <p:cNvSpPr txBox="1">
            <a:spLocks noChangeArrowheads="1"/>
          </p:cNvSpPr>
          <p:nvPr/>
        </p:nvSpPr>
        <p:spPr bwMode="auto">
          <a:xfrm>
            <a:off x="3879850" y="3748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19832" name="Text Box 24"/>
          <p:cNvSpPr txBox="1">
            <a:spLocks noChangeArrowheads="1"/>
          </p:cNvSpPr>
          <p:nvPr/>
        </p:nvSpPr>
        <p:spPr bwMode="auto">
          <a:xfrm>
            <a:off x="495300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nvGrpSpPr>
          <p:cNvPr id="119847" name="Group 39"/>
          <p:cNvGrpSpPr>
            <a:grpSpLocks/>
          </p:cNvGrpSpPr>
          <p:nvPr/>
        </p:nvGrpSpPr>
        <p:grpSpPr bwMode="auto">
          <a:xfrm>
            <a:off x="6694489" y="3903664"/>
            <a:ext cx="3101975" cy="1920875"/>
            <a:chOff x="3376" y="1392"/>
            <a:chExt cx="1954" cy="1210"/>
          </a:xfrm>
        </p:grpSpPr>
        <p:sp>
          <p:nvSpPr>
            <p:cNvPr id="119835" name="Text Box 27"/>
            <p:cNvSpPr txBox="1">
              <a:spLocks noChangeArrowheads="1"/>
            </p:cNvSpPr>
            <p:nvPr/>
          </p:nvSpPr>
          <p:spPr bwMode="auto">
            <a:xfrm>
              <a:off x="3376"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19836" name="Text Box 28"/>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19839" name="Text Box 31"/>
            <p:cNvSpPr txBox="1">
              <a:spLocks noChangeArrowheads="1"/>
            </p:cNvSpPr>
            <p:nvPr/>
          </p:nvSpPr>
          <p:spPr bwMode="auto">
            <a:xfrm>
              <a:off x="3376"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4</a:t>
              </a:r>
            </a:p>
          </p:txBody>
        </p:sp>
        <p:sp>
          <p:nvSpPr>
            <p:cNvPr id="119840" name="Text Box 32"/>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19842" name="Text Box 34"/>
            <p:cNvSpPr txBox="1">
              <a:spLocks noChangeArrowheads="1"/>
            </p:cNvSpPr>
            <p:nvPr/>
          </p:nvSpPr>
          <p:spPr bwMode="auto">
            <a:xfrm>
              <a:off x="4165" y="1392"/>
              <a:ext cx="1165"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c 		d</a:t>
              </a:r>
            </a:p>
            <a:p>
              <a:r>
                <a:rPr lang="en-US" altLang="en-US" sz="2000">
                  <a:latin typeface="Arial" panose="020B0604020202020204" pitchFamily="34" charset="0"/>
                </a:rPr>
                <a:t>	d		e</a:t>
              </a:r>
            </a:p>
            <a:p>
              <a:r>
                <a:rPr lang="en-US" altLang="en-US" sz="2000">
                  <a:latin typeface="Arial" panose="020B0604020202020204" pitchFamily="34" charset="0"/>
                </a:rPr>
                <a:t>	a 		d</a:t>
              </a:r>
            </a:p>
          </p:txBody>
        </p:sp>
      </p:grpSp>
      <p:sp>
        <p:nvSpPr>
          <p:cNvPr id="119843" name="Line 35"/>
          <p:cNvSpPr>
            <a:spLocks noChangeShapeType="1"/>
          </p:cNvSpPr>
          <p:nvPr/>
        </p:nvSpPr>
        <p:spPr bwMode="auto">
          <a:xfrm>
            <a:off x="4572000" y="38100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44" name="Line 36"/>
          <p:cNvSpPr>
            <a:spLocks noChangeShapeType="1"/>
          </p:cNvSpPr>
          <p:nvPr/>
        </p:nvSpPr>
        <p:spPr bwMode="auto">
          <a:xfrm>
            <a:off x="2895600" y="2743200"/>
            <a:ext cx="38100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45" name="Line 37"/>
          <p:cNvSpPr>
            <a:spLocks noChangeShapeType="1"/>
          </p:cNvSpPr>
          <p:nvPr/>
        </p:nvSpPr>
        <p:spPr bwMode="auto">
          <a:xfrm>
            <a:off x="3657600" y="29718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9846" name="Line 38"/>
          <p:cNvSpPr>
            <a:spLocks noChangeShapeType="1"/>
          </p:cNvSpPr>
          <p:nvPr/>
        </p:nvSpPr>
        <p:spPr bwMode="auto">
          <a:xfrm>
            <a:off x="5632450" y="3440113"/>
            <a:ext cx="4876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19848" name="Group 40"/>
          <p:cNvGrpSpPr>
            <a:grpSpLocks/>
          </p:cNvGrpSpPr>
          <p:nvPr/>
        </p:nvGrpSpPr>
        <p:grpSpPr bwMode="auto">
          <a:xfrm>
            <a:off x="6342063" y="1017589"/>
            <a:ext cx="3465512" cy="1920875"/>
            <a:chOff x="3147" y="1392"/>
            <a:chExt cx="2183" cy="1210"/>
          </a:xfrm>
        </p:grpSpPr>
        <p:sp>
          <p:nvSpPr>
            <p:cNvPr id="119849" name="Text Box 41"/>
            <p:cNvSpPr txBox="1">
              <a:spLocks noChangeArrowheads="1"/>
            </p:cNvSpPr>
            <p:nvPr/>
          </p:nvSpPr>
          <p:spPr bwMode="auto">
            <a:xfrm>
              <a:off x="3147"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a</a:t>
              </a:r>
            </a:p>
          </p:txBody>
        </p:sp>
        <p:sp>
          <p:nvSpPr>
            <p:cNvPr id="119850" name="Text Box 42"/>
            <p:cNvSpPr txBox="1">
              <a:spLocks noChangeArrowheads="1"/>
            </p:cNvSpPr>
            <p:nvPr/>
          </p:nvSpPr>
          <p:spPr bwMode="auto">
            <a:xfrm>
              <a:off x="3376"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19851" name="Text Box 43"/>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19852" name="Text Box 44"/>
            <p:cNvSpPr txBox="1">
              <a:spLocks noChangeArrowheads="1"/>
            </p:cNvSpPr>
            <p:nvPr/>
          </p:nvSpPr>
          <p:spPr bwMode="auto">
            <a:xfrm>
              <a:off x="3147"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2</a:t>
              </a:r>
            </a:p>
          </p:txBody>
        </p:sp>
        <p:sp>
          <p:nvSpPr>
            <p:cNvPr id="119853" name="Text Box 45"/>
            <p:cNvSpPr txBox="1">
              <a:spLocks noChangeArrowheads="1"/>
            </p:cNvSpPr>
            <p:nvPr/>
          </p:nvSpPr>
          <p:spPr bwMode="auto">
            <a:xfrm>
              <a:off x="3376"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4</a:t>
              </a:r>
            </a:p>
          </p:txBody>
        </p:sp>
        <p:sp>
          <p:nvSpPr>
            <p:cNvPr id="119854" name="Text Box 46"/>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19855" name="Text Box 47"/>
            <p:cNvSpPr txBox="1">
              <a:spLocks noChangeArrowheads="1"/>
            </p:cNvSpPr>
            <p:nvPr/>
          </p:nvSpPr>
          <p:spPr bwMode="auto">
            <a:xfrm>
              <a:off x="4165" y="1392"/>
              <a:ext cx="1165"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a:t>
              </a:r>
              <a:r>
                <a:rPr lang="en-US" altLang="en-US" sz="2000">
                  <a:solidFill>
                    <a:srgbClr val="008000"/>
                  </a:solidFill>
                  <a:latin typeface="Arial" panose="020B0604020202020204" pitchFamily="34" charset="0"/>
                </a:rPr>
                <a:t>c</a:t>
              </a:r>
              <a:r>
                <a:rPr lang="en-US" altLang="en-US" sz="2000">
                  <a:latin typeface="Arial" panose="020B0604020202020204" pitchFamily="34" charset="0"/>
                </a:rPr>
                <a:t> 		</a:t>
              </a:r>
              <a:r>
                <a:rPr lang="en-US" altLang="en-US" sz="2000">
                  <a:solidFill>
                    <a:srgbClr val="008000"/>
                  </a:solidFill>
                  <a:latin typeface="Arial" panose="020B0604020202020204" pitchFamily="34" charset="0"/>
                </a:rPr>
                <a:t>d</a:t>
              </a:r>
              <a:endParaRPr lang="en-US" altLang="en-US" sz="2000">
                <a:latin typeface="Arial" panose="020B0604020202020204" pitchFamily="34" charset="0"/>
              </a:endParaRPr>
            </a:p>
            <a:p>
              <a:r>
                <a:rPr lang="en-US" altLang="en-US" sz="2000">
                  <a:latin typeface="Arial" panose="020B0604020202020204" pitchFamily="34" charset="0"/>
                </a:rPr>
                <a:t>	d		e</a:t>
              </a:r>
            </a:p>
            <a:p>
              <a:r>
                <a:rPr lang="en-US" altLang="en-US" sz="2000">
                  <a:latin typeface="Arial" panose="020B0604020202020204" pitchFamily="34" charset="0"/>
                </a:rPr>
                <a:t>	</a:t>
              </a:r>
              <a:r>
                <a:rPr lang="en-US" altLang="en-US" sz="2000">
                  <a:solidFill>
                    <a:srgbClr val="008000"/>
                  </a:solidFill>
                  <a:latin typeface="Arial" panose="020B0604020202020204" pitchFamily="34" charset="0"/>
                </a:rPr>
                <a:t>a</a:t>
              </a:r>
              <a:r>
                <a:rPr lang="en-US" altLang="en-US" sz="2000">
                  <a:latin typeface="Arial" panose="020B0604020202020204" pitchFamily="34" charset="0"/>
                </a:rPr>
                <a:t> 		</a:t>
              </a:r>
              <a:r>
                <a:rPr lang="en-US" altLang="en-US" sz="2000">
                  <a:solidFill>
                    <a:srgbClr val="008000"/>
                  </a:solidFill>
                  <a:latin typeface="Arial" panose="020B0604020202020204" pitchFamily="34" charset="0"/>
                </a:rPr>
                <a:t>d</a:t>
              </a:r>
            </a:p>
          </p:txBody>
        </p:sp>
      </p:grpSp>
    </p:spTree>
    <p:extLst>
      <p:ext uri="{BB962C8B-B14F-4D97-AF65-F5344CB8AC3E}">
        <p14:creationId xmlns:p14="http://schemas.microsoft.com/office/powerpoint/2010/main" val="13439764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ooter Placeholder 3"/>
          <p:cNvSpPr>
            <a:spLocks noGrp="1"/>
          </p:cNvSpPr>
          <p:nvPr>
            <p:ph type="ftr" sz="quarter" idx="10"/>
          </p:nvPr>
        </p:nvSpPr>
        <p:spPr/>
        <p:txBody>
          <a:bodyPr/>
          <a:lstStyle/>
          <a:p>
            <a:fld id="{E80D4410-5FD3-47C7-AB6A-19FE661FE0CA}" type="slidenum">
              <a:rPr lang="en-US" altLang="en-US"/>
              <a:pPr/>
              <a:t>63</a:t>
            </a:fld>
            <a:endParaRPr lang="en-US" altLang="en-US"/>
          </a:p>
        </p:txBody>
      </p:sp>
      <p:sp>
        <p:nvSpPr>
          <p:cNvPr id="121858" name="Rectangle 2"/>
          <p:cNvSpPr>
            <a:spLocks noGrp="1" noChangeArrowheads="1"/>
          </p:cNvSpPr>
          <p:nvPr>
            <p:ph type="title"/>
          </p:nvPr>
        </p:nvSpPr>
        <p:spPr>
          <a:xfrm>
            <a:off x="1930400" y="228600"/>
            <a:ext cx="8737600" cy="685800"/>
          </a:xfrm>
        </p:spPr>
        <p:txBody>
          <a:bodyPr>
            <a:normAutofit fontScale="90000"/>
          </a:bodyPr>
          <a:lstStyle/>
          <a:p>
            <a:r>
              <a:rPr lang="en-US" altLang="en-US"/>
              <a:t>Prim’s algorithm</a:t>
            </a:r>
          </a:p>
        </p:txBody>
      </p:sp>
      <p:sp>
        <p:nvSpPr>
          <p:cNvPr id="121859" name="Oval 3"/>
          <p:cNvSpPr>
            <a:spLocks noChangeArrowheads="1"/>
          </p:cNvSpPr>
          <p:nvPr/>
        </p:nvSpPr>
        <p:spPr bwMode="auto">
          <a:xfrm>
            <a:off x="2895600" y="26670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121860" name="Oval 4"/>
          <p:cNvSpPr>
            <a:spLocks noChangeArrowheads="1"/>
          </p:cNvSpPr>
          <p:nvPr/>
        </p:nvSpPr>
        <p:spPr bwMode="auto">
          <a:xfrm>
            <a:off x="3124200" y="39624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121861" name="Oval 5"/>
          <p:cNvSpPr>
            <a:spLocks noChangeArrowheads="1"/>
          </p:cNvSpPr>
          <p:nvPr/>
        </p:nvSpPr>
        <p:spPr bwMode="auto">
          <a:xfrm>
            <a:off x="4572000" y="37338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121862" name="Oval 6"/>
          <p:cNvSpPr>
            <a:spLocks noChangeArrowheads="1"/>
          </p:cNvSpPr>
          <p:nvPr/>
        </p:nvSpPr>
        <p:spPr bwMode="auto">
          <a:xfrm>
            <a:off x="3657600" y="28956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121863" name="Oval 7"/>
          <p:cNvSpPr>
            <a:spLocks noChangeArrowheads="1"/>
          </p:cNvSpPr>
          <p:nvPr/>
        </p:nvSpPr>
        <p:spPr bwMode="auto">
          <a:xfrm>
            <a:off x="4953000" y="23622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121864" name="AutoShape 8"/>
          <p:cNvCxnSpPr>
            <a:cxnSpLocks noChangeShapeType="1"/>
            <a:stCxn id="121859" idx="7"/>
            <a:endCxn id="121863" idx="2"/>
          </p:cNvCxnSpPr>
          <p:nvPr/>
        </p:nvCxnSpPr>
        <p:spPr bwMode="auto">
          <a:xfrm flipV="1">
            <a:off x="3221038" y="2552701"/>
            <a:ext cx="1731962" cy="169863"/>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65" name="AutoShape 9"/>
          <p:cNvCxnSpPr>
            <a:cxnSpLocks noChangeShapeType="1"/>
            <a:stCxn id="121862" idx="6"/>
            <a:endCxn id="121863" idx="3"/>
          </p:cNvCxnSpPr>
          <p:nvPr/>
        </p:nvCxnSpPr>
        <p:spPr bwMode="auto">
          <a:xfrm flipV="1">
            <a:off x="4038601" y="2687638"/>
            <a:ext cx="969963" cy="39846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66" name="AutoShape 10"/>
          <p:cNvCxnSpPr>
            <a:cxnSpLocks noChangeShapeType="1"/>
            <a:stCxn id="121859" idx="4"/>
            <a:endCxn id="121860" idx="0"/>
          </p:cNvCxnSpPr>
          <p:nvPr/>
        </p:nvCxnSpPr>
        <p:spPr bwMode="auto">
          <a:xfrm>
            <a:off x="3086100" y="3048000"/>
            <a:ext cx="228600" cy="9144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67" name="AutoShape 11"/>
          <p:cNvCxnSpPr>
            <a:cxnSpLocks noChangeShapeType="1"/>
            <a:stCxn id="121859" idx="5"/>
            <a:endCxn id="121862" idx="2"/>
          </p:cNvCxnSpPr>
          <p:nvPr/>
        </p:nvCxnSpPr>
        <p:spPr bwMode="auto">
          <a:xfrm>
            <a:off x="3221038" y="2992438"/>
            <a:ext cx="436562" cy="93662"/>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68" name="AutoShape 12"/>
          <p:cNvCxnSpPr>
            <a:cxnSpLocks noChangeShapeType="1"/>
            <a:stCxn id="121860" idx="7"/>
            <a:endCxn id="121862" idx="3"/>
          </p:cNvCxnSpPr>
          <p:nvPr/>
        </p:nvCxnSpPr>
        <p:spPr bwMode="auto">
          <a:xfrm flipV="1">
            <a:off x="3449639" y="3221039"/>
            <a:ext cx="263525" cy="7969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69" name="AutoShape 13"/>
          <p:cNvCxnSpPr>
            <a:cxnSpLocks noChangeShapeType="1"/>
            <a:stCxn id="121862" idx="5"/>
            <a:endCxn id="121861" idx="1"/>
          </p:cNvCxnSpPr>
          <p:nvPr/>
        </p:nvCxnSpPr>
        <p:spPr bwMode="auto">
          <a:xfrm>
            <a:off x="3983039" y="3221039"/>
            <a:ext cx="644525" cy="5683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0" name="AutoShape 14"/>
          <p:cNvCxnSpPr>
            <a:cxnSpLocks noChangeShapeType="1"/>
            <a:stCxn id="121863" idx="4"/>
            <a:endCxn id="121861" idx="0"/>
          </p:cNvCxnSpPr>
          <p:nvPr/>
        </p:nvCxnSpPr>
        <p:spPr bwMode="auto">
          <a:xfrm flipH="1">
            <a:off x="4762500" y="2743200"/>
            <a:ext cx="381000" cy="9906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1" name="AutoShape 15"/>
          <p:cNvCxnSpPr>
            <a:cxnSpLocks noChangeShapeType="1"/>
            <a:stCxn id="121861" idx="2"/>
            <a:endCxn id="121860" idx="6"/>
          </p:cNvCxnSpPr>
          <p:nvPr/>
        </p:nvCxnSpPr>
        <p:spPr bwMode="auto">
          <a:xfrm flipH="1">
            <a:off x="3505200" y="3924300"/>
            <a:ext cx="10668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872" name="Text Box 16"/>
          <p:cNvSpPr txBox="1">
            <a:spLocks noChangeArrowheads="1"/>
          </p:cNvSpPr>
          <p:nvPr/>
        </p:nvSpPr>
        <p:spPr bwMode="auto">
          <a:xfrm>
            <a:off x="3336925" y="2719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121873" name="Text Box 17"/>
          <p:cNvSpPr txBox="1">
            <a:spLocks noChangeArrowheads="1"/>
          </p:cNvSpPr>
          <p:nvPr/>
        </p:nvSpPr>
        <p:spPr bwMode="auto">
          <a:xfrm>
            <a:off x="335280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21874" name="Text Box 18"/>
          <p:cNvSpPr txBox="1">
            <a:spLocks noChangeArrowheads="1"/>
          </p:cNvSpPr>
          <p:nvPr/>
        </p:nvSpPr>
        <p:spPr bwMode="auto">
          <a:xfrm>
            <a:off x="291465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1875" name="Text Box 19"/>
          <p:cNvSpPr txBox="1">
            <a:spLocks noChangeArrowheads="1"/>
          </p:cNvSpPr>
          <p:nvPr/>
        </p:nvSpPr>
        <p:spPr bwMode="auto">
          <a:xfrm>
            <a:off x="3879850" y="22860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121876" name="Text Box 20"/>
          <p:cNvSpPr txBox="1">
            <a:spLocks noChangeArrowheads="1"/>
          </p:cNvSpPr>
          <p:nvPr/>
        </p:nvSpPr>
        <p:spPr bwMode="auto">
          <a:xfrm>
            <a:off x="4184650" y="2681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121877" name="Text Box 21"/>
          <p:cNvSpPr txBox="1">
            <a:spLocks noChangeArrowheads="1"/>
          </p:cNvSpPr>
          <p:nvPr/>
        </p:nvSpPr>
        <p:spPr bwMode="auto">
          <a:xfrm>
            <a:off x="418465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21878" name="Text Box 22"/>
          <p:cNvSpPr txBox="1">
            <a:spLocks noChangeArrowheads="1"/>
          </p:cNvSpPr>
          <p:nvPr/>
        </p:nvSpPr>
        <p:spPr bwMode="auto">
          <a:xfrm>
            <a:off x="3879850" y="3748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1879" name="Text Box 23"/>
          <p:cNvSpPr txBox="1">
            <a:spLocks noChangeArrowheads="1"/>
          </p:cNvSpPr>
          <p:nvPr/>
        </p:nvSpPr>
        <p:spPr bwMode="auto">
          <a:xfrm>
            <a:off x="495300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grpSp>
        <p:nvGrpSpPr>
          <p:cNvPr id="121889" name="Group 33"/>
          <p:cNvGrpSpPr>
            <a:grpSpLocks/>
          </p:cNvGrpSpPr>
          <p:nvPr/>
        </p:nvGrpSpPr>
        <p:grpSpPr bwMode="auto">
          <a:xfrm>
            <a:off x="7102475" y="3725864"/>
            <a:ext cx="2738438" cy="1920875"/>
            <a:chOff x="3605" y="1392"/>
            <a:chExt cx="1725" cy="1210"/>
          </a:xfrm>
        </p:grpSpPr>
        <p:sp>
          <p:nvSpPr>
            <p:cNvPr id="121881" name="Text Box 25"/>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21883" name="Text Box 27"/>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21884" name="Text Box 28"/>
            <p:cNvSpPr txBox="1">
              <a:spLocks noChangeArrowheads="1"/>
            </p:cNvSpPr>
            <p:nvPr/>
          </p:nvSpPr>
          <p:spPr bwMode="auto">
            <a:xfrm>
              <a:off x="4165" y="1392"/>
              <a:ext cx="1165"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c 		d</a:t>
              </a:r>
            </a:p>
            <a:p>
              <a:r>
                <a:rPr lang="en-US" altLang="en-US" sz="2000">
                  <a:latin typeface="Arial" panose="020B0604020202020204" pitchFamily="34" charset="0"/>
                </a:rPr>
                <a:t>	d		e</a:t>
              </a:r>
            </a:p>
            <a:p>
              <a:r>
                <a:rPr lang="en-US" altLang="en-US" sz="2000">
                  <a:latin typeface="Arial" panose="020B0604020202020204" pitchFamily="34" charset="0"/>
                </a:rPr>
                <a:t>	a 		d</a:t>
              </a:r>
            </a:p>
          </p:txBody>
        </p:sp>
      </p:grpSp>
      <p:sp>
        <p:nvSpPr>
          <p:cNvPr id="121885" name="Line 29"/>
          <p:cNvSpPr>
            <a:spLocks noChangeShapeType="1"/>
          </p:cNvSpPr>
          <p:nvPr/>
        </p:nvSpPr>
        <p:spPr bwMode="auto">
          <a:xfrm>
            <a:off x="4572000" y="38100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1886" name="Line 30"/>
          <p:cNvSpPr>
            <a:spLocks noChangeShapeType="1"/>
          </p:cNvSpPr>
          <p:nvPr/>
        </p:nvSpPr>
        <p:spPr bwMode="auto">
          <a:xfrm>
            <a:off x="2895600" y="2743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1887" name="Line 31"/>
          <p:cNvSpPr>
            <a:spLocks noChangeShapeType="1"/>
          </p:cNvSpPr>
          <p:nvPr/>
        </p:nvSpPr>
        <p:spPr bwMode="auto">
          <a:xfrm>
            <a:off x="3657600" y="29718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1888" name="Line 32"/>
          <p:cNvSpPr>
            <a:spLocks noChangeShapeType="1"/>
          </p:cNvSpPr>
          <p:nvPr/>
        </p:nvSpPr>
        <p:spPr bwMode="auto">
          <a:xfrm>
            <a:off x="3124200" y="4038600"/>
            <a:ext cx="381000" cy="3048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1890" name="Line 34"/>
          <p:cNvSpPr>
            <a:spLocks noChangeShapeType="1"/>
          </p:cNvSpPr>
          <p:nvPr/>
        </p:nvSpPr>
        <p:spPr bwMode="auto">
          <a:xfrm>
            <a:off x="5632450" y="3440113"/>
            <a:ext cx="4876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21891" name="Group 35"/>
          <p:cNvGrpSpPr>
            <a:grpSpLocks/>
          </p:cNvGrpSpPr>
          <p:nvPr/>
        </p:nvGrpSpPr>
        <p:grpSpPr bwMode="auto">
          <a:xfrm>
            <a:off x="6738939" y="1293814"/>
            <a:ext cx="3101975" cy="1920875"/>
            <a:chOff x="3376" y="1392"/>
            <a:chExt cx="1954" cy="1210"/>
          </a:xfrm>
        </p:grpSpPr>
        <p:sp>
          <p:nvSpPr>
            <p:cNvPr id="121892" name="Text Box 36"/>
            <p:cNvSpPr txBox="1">
              <a:spLocks noChangeArrowheads="1"/>
            </p:cNvSpPr>
            <p:nvPr/>
          </p:nvSpPr>
          <p:spPr bwMode="auto">
            <a:xfrm>
              <a:off x="3376"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c</a:t>
              </a:r>
            </a:p>
          </p:txBody>
        </p:sp>
        <p:sp>
          <p:nvSpPr>
            <p:cNvPr id="121893" name="Text Box 37"/>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21894" name="Text Box 38"/>
            <p:cNvSpPr txBox="1">
              <a:spLocks noChangeArrowheads="1"/>
            </p:cNvSpPr>
            <p:nvPr/>
          </p:nvSpPr>
          <p:spPr bwMode="auto">
            <a:xfrm>
              <a:off x="3376"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4</a:t>
              </a:r>
            </a:p>
          </p:txBody>
        </p:sp>
        <p:sp>
          <p:nvSpPr>
            <p:cNvPr id="121895" name="Text Box 39"/>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21896" name="Text Box 40"/>
            <p:cNvSpPr txBox="1">
              <a:spLocks noChangeArrowheads="1"/>
            </p:cNvSpPr>
            <p:nvPr/>
          </p:nvSpPr>
          <p:spPr bwMode="auto">
            <a:xfrm>
              <a:off x="4165" y="1392"/>
              <a:ext cx="1165"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c 		d</a:t>
              </a:r>
            </a:p>
            <a:p>
              <a:r>
                <a:rPr lang="en-US" altLang="en-US" sz="2000">
                  <a:latin typeface="Arial" panose="020B0604020202020204" pitchFamily="34" charset="0"/>
                </a:rPr>
                <a:t>	d		e</a:t>
              </a:r>
            </a:p>
            <a:p>
              <a:r>
                <a:rPr lang="en-US" altLang="en-US" sz="2000">
                  <a:latin typeface="Arial" panose="020B0604020202020204" pitchFamily="34" charset="0"/>
                </a:rPr>
                <a:t>	a 		d</a:t>
              </a:r>
            </a:p>
          </p:txBody>
        </p:sp>
      </p:grpSp>
    </p:spTree>
    <p:extLst>
      <p:ext uri="{BB962C8B-B14F-4D97-AF65-F5344CB8AC3E}">
        <p14:creationId xmlns:p14="http://schemas.microsoft.com/office/powerpoint/2010/main" val="6294619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
          <p:cNvSpPr>
            <a:spLocks noGrp="1"/>
          </p:cNvSpPr>
          <p:nvPr>
            <p:ph type="ftr" sz="quarter" idx="10"/>
          </p:nvPr>
        </p:nvSpPr>
        <p:spPr/>
        <p:txBody>
          <a:bodyPr/>
          <a:lstStyle/>
          <a:p>
            <a:fld id="{5239B778-DD06-4DA8-A226-0599EFE4FFE1}" type="slidenum">
              <a:rPr lang="en-US" altLang="en-US"/>
              <a:pPr/>
              <a:t>64</a:t>
            </a:fld>
            <a:endParaRPr lang="en-US" altLang="en-US"/>
          </a:p>
        </p:txBody>
      </p:sp>
      <p:sp>
        <p:nvSpPr>
          <p:cNvPr id="122882" name="Rectangle 2"/>
          <p:cNvSpPr>
            <a:spLocks noGrp="1" noChangeArrowheads="1"/>
          </p:cNvSpPr>
          <p:nvPr>
            <p:ph type="title"/>
          </p:nvPr>
        </p:nvSpPr>
        <p:spPr>
          <a:xfrm>
            <a:off x="1930400" y="228600"/>
            <a:ext cx="8737600" cy="685800"/>
          </a:xfrm>
        </p:spPr>
        <p:txBody>
          <a:bodyPr>
            <a:normAutofit fontScale="90000"/>
          </a:bodyPr>
          <a:lstStyle/>
          <a:p>
            <a:r>
              <a:rPr lang="en-US" altLang="en-US"/>
              <a:t>Prim’s algorithm</a:t>
            </a:r>
          </a:p>
        </p:txBody>
      </p:sp>
      <p:sp>
        <p:nvSpPr>
          <p:cNvPr id="122906" name="Text Box 26"/>
          <p:cNvSpPr txBox="1">
            <a:spLocks noChangeArrowheads="1"/>
          </p:cNvSpPr>
          <p:nvPr/>
        </p:nvSpPr>
        <p:spPr bwMode="auto">
          <a:xfrm>
            <a:off x="8235950" y="3903664"/>
            <a:ext cx="18494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c 		d</a:t>
            </a:r>
          </a:p>
          <a:p>
            <a:r>
              <a:rPr lang="en-US" altLang="en-US" sz="2000">
                <a:latin typeface="Arial" panose="020B0604020202020204" pitchFamily="34" charset="0"/>
              </a:rPr>
              <a:t>	d		e</a:t>
            </a:r>
          </a:p>
          <a:p>
            <a:r>
              <a:rPr lang="en-US" altLang="en-US" sz="2000">
                <a:latin typeface="Arial" panose="020B0604020202020204" pitchFamily="34" charset="0"/>
              </a:rPr>
              <a:t>	a 		d</a:t>
            </a:r>
          </a:p>
        </p:txBody>
      </p:sp>
      <p:sp>
        <p:nvSpPr>
          <p:cNvPr id="122883" name="Oval 3"/>
          <p:cNvSpPr>
            <a:spLocks noChangeArrowheads="1"/>
          </p:cNvSpPr>
          <p:nvPr/>
        </p:nvSpPr>
        <p:spPr bwMode="auto">
          <a:xfrm>
            <a:off x="2895600" y="26670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a</a:t>
            </a:r>
          </a:p>
        </p:txBody>
      </p:sp>
      <p:sp>
        <p:nvSpPr>
          <p:cNvPr id="122884" name="Oval 4"/>
          <p:cNvSpPr>
            <a:spLocks noChangeArrowheads="1"/>
          </p:cNvSpPr>
          <p:nvPr/>
        </p:nvSpPr>
        <p:spPr bwMode="auto">
          <a:xfrm>
            <a:off x="3124200" y="39624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c</a:t>
            </a:r>
          </a:p>
        </p:txBody>
      </p:sp>
      <p:sp>
        <p:nvSpPr>
          <p:cNvPr id="122885" name="Oval 5"/>
          <p:cNvSpPr>
            <a:spLocks noChangeArrowheads="1"/>
          </p:cNvSpPr>
          <p:nvPr/>
        </p:nvSpPr>
        <p:spPr bwMode="auto">
          <a:xfrm>
            <a:off x="4572000" y="37338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e</a:t>
            </a:r>
          </a:p>
        </p:txBody>
      </p:sp>
      <p:sp>
        <p:nvSpPr>
          <p:cNvPr id="122886" name="Oval 6"/>
          <p:cNvSpPr>
            <a:spLocks noChangeArrowheads="1"/>
          </p:cNvSpPr>
          <p:nvPr/>
        </p:nvSpPr>
        <p:spPr bwMode="auto">
          <a:xfrm>
            <a:off x="3657600" y="28956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d</a:t>
            </a:r>
          </a:p>
        </p:txBody>
      </p:sp>
      <p:sp>
        <p:nvSpPr>
          <p:cNvPr id="122887" name="Oval 7"/>
          <p:cNvSpPr>
            <a:spLocks noChangeArrowheads="1"/>
          </p:cNvSpPr>
          <p:nvPr/>
        </p:nvSpPr>
        <p:spPr bwMode="auto">
          <a:xfrm>
            <a:off x="4953000" y="2362200"/>
            <a:ext cx="381000" cy="381000"/>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a:latin typeface="Arial" panose="020B0604020202020204" pitchFamily="34" charset="0"/>
              </a:rPr>
              <a:t>b</a:t>
            </a:r>
          </a:p>
        </p:txBody>
      </p:sp>
      <p:cxnSp>
        <p:nvCxnSpPr>
          <p:cNvPr id="122888" name="AutoShape 8"/>
          <p:cNvCxnSpPr>
            <a:cxnSpLocks noChangeShapeType="1"/>
            <a:stCxn id="122883" idx="7"/>
            <a:endCxn id="122887" idx="2"/>
          </p:cNvCxnSpPr>
          <p:nvPr/>
        </p:nvCxnSpPr>
        <p:spPr bwMode="auto">
          <a:xfrm flipV="1">
            <a:off x="3221038" y="2552701"/>
            <a:ext cx="1731962" cy="169863"/>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89" name="AutoShape 9"/>
          <p:cNvCxnSpPr>
            <a:cxnSpLocks noChangeShapeType="1"/>
            <a:stCxn id="122886" idx="6"/>
            <a:endCxn id="122887" idx="3"/>
          </p:cNvCxnSpPr>
          <p:nvPr/>
        </p:nvCxnSpPr>
        <p:spPr bwMode="auto">
          <a:xfrm flipV="1">
            <a:off x="4038601" y="2687638"/>
            <a:ext cx="969963" cy="398462"/>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0" name="AutoShape 10"/>
          <p:cNvCxnSpPr>
            <a:cxnSpLocks noChangeShapeType="1"/>
            <a:stCxn id="122883" idx="4"/>
            <a:endCxn id="122884" idx="0"/>
          </p:cNvCxnSpPr>
          <p:nvPr/>
        </p:nvCxnSpPr>
        <p:spPr bwMode="auto">
          <a:xfrm>
            <a:off x="3086100" y="3048000"/>
            <a:ext cx="228600" cy="914400"/>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1" name="AutoShape 11"/>
          <p:cNvCxnSpPr>
            <a:cxnSpLocks noChangeShapeType="1"/>
            <a:stCxn id="122883" idx="5"/>
            <a:endCxn id="122886" idx="2"/>
          </p:cNvCxnSpPr>
          <p:nvPr/>
        </p:nvCxnSpPr>
        <p:spPr bwMode="auto">
          <a:xfrm>
            <a:off x="3221038" y="2992438"/>
            <a:ext cx="436562" cy="93662"/>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2" name="AutoShape 12"/>
          <p:cNvCxnSpPr>
            <a:cxnSpLocks noChangeShapeType="1"/>
            <a:stCxn id="122884" idx="7"/>
            <a:endCxn id="122886" idx="3"/>
          </p:cNvCxnSpPr>
          <p:nvPr/>
        </p:nvCxnSpPr>
        <p:spPr bwMode="auto">
          <a:xfrm flipV="1">
            <a:off x="3449639" y="3221039"/>
            <a:ext cx="263525" cy="7969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3" name="AutoShape 13"/>
          <p:cNvCxnSpPr>
            <a:cxnSpLocks noChangeShapeType="1"/>
            <a:stCxn id="122886" idx="5"/>
            <a:endCxn id="122885" idx="1"/>
          </p:cNvCxnSpPr>
          <p:nvPr/>
        </p:nvCxnSpPr>
        <p:spPr bwMode="auto">
          <a:xfrm>
            <a:off x="3983039" y="3221039"/>
            <a:ext cx="644525" cy="568325"/>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4" name="AutoShape 14"/>
          <p:cNvCxnSpPr>
            <a:cxnSpLocks noChangeShapeType="1"/>
            <a:stCxn id="122887" idx="4"/>
            <a:endCxn id="122885" idx="0"/>
          </p:cNvCxnSpPr>
          <p:nvPr/>
        </p:nvCxnSpPr>
        <p:spPr bwMode="auto">
          <a:xfrm flipH="1">
            <a:off x="4762500" y="2743200"/>
            <a:ext cx="381000" cy="990600"/>
          </a:xfrm>
          <a:prstGeom prst="straightConnector1">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5" name="AutoShape 15"/>
          <p:cNvCxnSpPr>
            <a:cxnSpLocks noChangeShapeType="1"/>
            <a:stCxn id="122885" idx="2"/>
            <a:endCxn id="122884" idx="6"/>
          </p:cNvCxnSpPr>
          <p:nvPr/>
        </p:nvCxnSpPr>
        <p:spPr bwMode="auto">
          <a:xfrm flipH="1">
            <a:off x="3505200" y="3924300"/>
            <a:ext cx="1066800" cy="228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896" name="Text Box 16"/>
          <p:cNvSpPr txBox="1">
            <a:spLocks noChangeArrowheads="1"/>
          </p:cNvSpPr>
          <p:nvPr/>
        </p:nvSpPr>
        <p:spPr bwMode="auto">
          <a:xfrm>
            <a:off x="3336925" y="27193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2</a:t>
            </a:r>
          </a:p>
        </p:txBody>
      </p:sp>
      <p:sp>
        <p:nvSpPr>
          <p:cNvPr id="122897" name="Text Box 17"/>
          <p:cNvSpPr txBox="1">
            <a:spLocks noChangeArrowheads="1"/>
          </p:cNvSpPr>
          <p:nvPr/>
        </p:nvSpPr>
        <p:spPr bwMode="auto">
          <a:xfrm>
            <a:off x="335280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22898" name="Text Box 18"/>
          <p:cNvSpPr txBox="1">
            <a:spLocks noChangeArrowheads="1"/>
          </p:cNvSpPr>
          <p:nvPr/>
        </p:nvSpPr>
        <p:spPr bwMode="auto">
          <a:xfrm>
            <a:off x="2914650" y="32908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2899" name="Text Box 19"/>
          <p:cNvSpPr txBox="1">
            <a:spLocks noChangeArrowheads="1"/>
          </p:cNvSpPr>
          <p:nvPr/>
        </p:nvSpPr>
        <p:spPr bwMode="auto">
          <a:xfrm>
            <a:off x="3879850" y="2286001"/>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9</a:t>
            </a:r>
          </a:p>
        </p:txBody>
      </p:sp>
      <p:sp>
        <p:nvSpPr>
          <p:cNvPr id="122900" name="Text Box 20"/>
          <p:cNvSpPr txBox="1">
            <a:spLocks noChangeArrowheads="1"/>
          </p:cNvSpPr>
          <p:nvPr/>
        </p:nvSpPr>
        <p:spPr bwMode="auto">
          <a:xfrm>
            <a:off x="4184650" y="26812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6</a:t>
            </a:r>
          </a:p>
        </p:txBody>
      </p:sp>
      <p:sp>
        <p:nvSpPr>
          <p:cNvPr id="122901" name="Text Box 21"/>
          <p:cNvSpPr txBox="1">
            <a:spLocks noChangeArrowheads="1"/>
          </p:cNvSpPr>
          <p:nvPr/>
        </p:nvSpPr>
        <p:spPr bwMode="auto">
          <a:xfrm>
            <a:off x="418465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4</a:t>
            </a:r>
          </a:p>
        </p:txBody>
      </p:sp>
      <p:sp>
        <p:nvSpPr>
          <p:cNvPr id="122902" name="Text Box 22"/>
          <p:cNvSpPr txBox="1">
            <a:spLocks noChangeArrowheads="1"/>
          </p:cNvSpPr>
          <p:nvPr/>
        </p:nvSpPr>
        <p:spPr bwMode="auto">
          <a:xfrm>
            <a:off x="3879850" y="37480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2903" name="Text Box 23"/>
          <p:cNvSpPr txBox="1">
            <a:spLocks noChangeArrowheads="1"/>
          </p:cNvSpPr>
          <p:nvPr/>
        </p:nvSpPr>
        <p:spPr bwMode="auto">
          <a:xfrm>
            <a:off x="4953000" y="31384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a:latin typeface="Arial" panose="020B0604020202020204" pitchFamily="34" charset="0"/>
              </a:rPr>
              <a:t>5</a:t>
            </a:r>
          </a:p>
        </p:txBody>
      </p:sp>
      <p:sp>
        <p:nvSpPr>
          <p:cNvPr id="122907" name="Line 27"/>
          <p:cNvSpPr>
            <a:spLocks noChangeShapeType="1"/>
          </p:cNvSpPr>
          <p:nvPr/>
        </p:nvSpPr>
        <p:spPr bwMode="auto">
          <a:xfrm>
            <a:off x="4572000" y="38100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08" name="Line 28"/>
          <p:cNvSpPr>
            <a:spLocks noChangeShapeType="1"/>
          </p:cNvSpPr>
          <p:nvPr/>
        </p:nvSpPr>
        <p:spPr bwMode="auto">
          <a:xfrm>
            <a:off x="2895600" y="27432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09" name="Line 29"/>
          <p:cNvSpPr>
            <a:spLocks noChangeShapeType="1"/>
          </p:cNvSpPr>
          <p:nvPr/>
        </p:nvSpPr>
        <p:spPr bwMode="auto">
          <a:xfrm>
            <a:off x="3657600" y="29718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10" name="Line 30"/>
          <p:cNvSpPr>
            <a:spLocks noChangeShapeType="1"/>
          </p:cNvSpPr>
          <p:nvPr/>
        </p:nvSpPr>
        <p:spPr bwMode="auto">
          <a:xfrm>
            <a:off x="3124200" y="40386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11" name="Line 31"/>
          <p:cNvSpPr>
            <a:spLocks noChangeShapeType="1"/>
          </p:cNvSpPr>
          <p:nvPr/>
        </p:nvSpPr>
        <p:spPr bwMode="auto">
          <a:xfrm>
            <a:off x="4953000" y="2438400"/>
            <a:ext cx="3810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22913" name="Rectangle 33"/>
          <p:cNvSpPr>
            <a:spLocks noChangeArrowheads="1"/>
          </p:cNvSpPr>
          <p:nvPr/>
        </p:nvSpPr>
        <p:spPr bwMode="auto">
          <a:xfrm>
            <a:off x="3094038" y="4803775"/>
            <a:ext cx="461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Arial" panose="020B0604020202020204" pitchFamily="34" charset="0"/>
              </a:rPr>
              <a:t>The final minimum spanning tree</a:t>
            </a:r>
          </a:p>
        </p:txBody>
      </p:sp>
      <p:sp>
        <p:nvSpPr>
          <p:cNvPr id="122920" name="Line 40"/>
          <p:cNvSpPr>
            <a:spLocks noChangeShapeType="1"/>
          </p:cNvSpPr>
          <p:nvPr/>
        </p:nvSpPr>
        <p:spPr bwMode="auto">
          <a:xfrm>
            <a:off x="5632450" y="3440113"/>
            <a:ext cx="4876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22921" name="Group 41"/>
          <p:cNvGrpSpPr>
            <a:grpSpLocks/>
          </p:cNvGrpSpPr>
          <p:nvPr/>
        </p:nvGrpSpPr>
        <p:grpSpPr bwMode="auto">
          <a:xfrm>
            <a:off x="7269164" y="1117601"/>
            <a:ext cx="2738437" cy="1920875"/>
            <a:chOff x="3605" y="1392"/>
            <a:chExt cx="1725" cy="1210"/>
          </a:xfrm>
        </p:grpSpPr>
        <p:sp>
          <p:nvSpPr>
            <p:cNvPr id="122922" name="Text Box 42"/>
            <p:cNvSpPr txBox="1">
              <a:spLocks noChangeArrowheads="1"/>
            </p:cNvSpPr>
            <p:nvPr/>
          </p:nvSpPr>
          <p:spPr bwMode="auto">
            <a:xfrm>
              <a:off x="3605" y="1712"/>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a:latin typeface="Arial" panose="020B0604020202020204" pitchFamily="34" charset="0"/>
                </a:rPr>
                <a:t>b</a:t>
              </a:r>
            </a:p>
          </p:txBody>
        </p:sp>
        <p:sp>
          <p:nvSpPr>
            <p:cNvPr id="122923" name="Text Box 43"/>
            <p:cNvSpPr txBox="1">
              <a:spLocks noChangeArrowheads="1"/>
            </p:cNvSpPr>
            <p:nvPr/>
          </p:nvSpPr>
          <p:spPr bwMode="auto">
            <a:xfrm>
              <a:off x="3605" y="2010"/>
              <a:ext cx="229" cy="2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400" b="1">
                  <a:latin typeface="Arial" panose="020B0604020202020204" pitchFamily="34" charset="0"/>
                  <a:sym typeface="Symbol" panose="05050102010706020507" pitchFamily="18" charset="2"/>
                </a:rPr>
                <a:t>5</a:t>
              </a:r>
            </a:p>
          </p:txBody>
        </p:sp>
        <p:sp>
          <p:nvSpPr>
            <p:cNvPr id="122924" name="Text Box 44"/>
            <p:cNvSpPr txBox="1">
              <a:spLocks noChangeArrowheads="1"/>
            </p:cNvSpPr>
            <p:nvPr/>
          </p:nvSpPr>
          <p:spPr bwMode="auto">
            <a:xfrm>
              <a:off x="4165" y="1392"/>
              <a:ext cx="1165"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tabLst>
                  <a:tab pos="227013" algn="l"/>
                  <a:tab pos="917575" algn="l"/>
                  <a:tab pos="1258888" algn="l"/>
                </a:tabLst>
                <a:defRPr sz="2400">
                  <a:solidFill>
                    <a:schemeClr val="tx1"/>
                  </a:solidFill>
                  <a:latin typeface="Times New Roman" panose="02020603050405020304" pitchFamily="18" charset="0"/>
                </a:defRPr>
              </a:lvl1pPr>
              <a:lvl2pPr>
                <a:tabLst>
                  <a:tab pos="227013" algn="l"/>
                  <a:tab pos="917575" algn="l"/>
                  <a:tab pos="1258888" algn="l"/>
                </a:tabLst>
                <a:defRPr sz="2400">
                  <a:solidFill>
                    <a:schemeClr val="tx1"/>
                  </a:solidFill>
                  <a:latin typeface="Times New Roman" panose="02020603050405020304" pitchFamily="18" charset="0"/>
                </a:defRPr>
              </a:lvl2pPr>
              <a:lvl3pPr>
                <a:tabLst>
                  <a:tab pos="227013" algn="l"/>
                  <a:tab pos="917575" algn="l"/>
                  <a:tab pos="1258888" algn="l"/>
                </a:tabLst>
                <a:defRPr sz="2400">
                  <a:solidFill>
                    <a:schemeClr val="tx1"/>
                  </a:solidFill>
                  <a:latin typeface="Times New Roman" panose="02020603050405020304" pitchFamily="18" charset="0"/>
                </a:defRPr>
              </a:lvl3pPr>
              <a:lvl4pPr>
                <a:tabLst>
                  <a:tab pos="227013" algn="l"/>
                  <a:tab pos="917575" algn="l"/>
                  <a:tab pos="1258888" algn="l"/>
                </a:tabLst>
                <a:defRPr sz="2400">
                  <a:solidFill>
                    <a:schemeClr val="tx1"/>
                  </a:solidFill>
                  <a:latin typeface="Times New Roman" panose="02020603050405020304" pitchFamily="18" charset="0"/>
                </a:defRPr>
              </a:lvl4pPr>
              <a:lvl5pPr>
                <a:tabLst>
                  <a:tab pos="227013" algn="l"/>
                  <a:tab pos="917575" algn="l"/>
                  <a:tab pos="1258888"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227013" algn="l"/>
                  <a:tab pos="917575" algn="l"/>
                  <a:tab pos="1258888" algn="l"/>
                </a:tabLst>
                <a:defRPr sz="2400">
                  <a:solidFill>
                    <a:schemeClr val="tx1"/>
                  </a:solidFill>
                  <a:latin typeface="Times New Roman" panose="02020603050405020304" pitchFamily="18" charset="0"/>
                </a:defRPr>
              </a:lvl9pPr>
            </a:lstStyle>
            <a:p>
              <a:r>
                <a:rPr lang="en-US" altLang="en-US" sz="2000" u="sng">
                  <a:latin typeface="Arial" panose="020B0604020202020204" pitchFamily="34" charset="0"/>
                </a:rPr>
                <a:t>Vertex	Parent</a:t>
              </a:r>
            </a:p>
            <a:p>
              <a:r>
                <a:rPr lang="en-US" altLang="en-US" sz="2000">
                  <a:latin typeface="Arial" panose="020B0604020202020204" pitchFamily="34" charset="0"/>
                </a:rPr>
                <a:t>	e		-</a:t>
              </a:r>
            </a:p>
            <a:p>
              <a:r>
                <a:rPr lang="en-US" altLang="en-US" sz="2000">
                  <a:latin typeface="Arial" panose="020B0604020202020204" pitchFamily="34" charset="0"/>
                </a:rPr>
                <a:t>	b		e</a:t>
              </a:r>
            </a:p>
            <a:p>
              <a:r>
                <a:rPr lang="en-US" altLang="en-US" sz="2000">
                  <a:latin typeface="Arial" panose="020B0604020202020204" pitchFamily="34" charset="0"/>
                </a:rPr>
                <a:t>	c 		d</a:t>
              </a:r>
            </a:p>
            <a:p>
              <a:r>
                <a:rPr lang="en-US" altLang="en-US" sz="2000">
                  <a:latin typeface="Arial" panose="020B0604020202020204" pitchFamily="34" charset="0"/>
                </a:rPr>
                <a:t>	d		e</a:t>
              </a:r>
            </a:p>
            <a:p>
              <a:r>
                <a:rPr lang="en-US" altLang="en-US" sz="2000">
                  <a:latin typeface="Arial" panose="020B0604020202020204" pitchFamily="34" charset="0"/>
                </a:rPr>
                <a:t>	a 		d</a:t>
              </a:r>
            </a:p>
          </p:txBody>
        </p:sp>
      </p:grpSp>
    </p:spTree>
    <p:extLst>
      <p:ext uri="{BB962C8B-B14F-4D97-AF65-F5344CB8AC3E}">
        <p14:creationId xmlns:p14="http://schemas.microsoft.com/office/powerpoint/2010/main" val="15291114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val 2"/>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51" name="Oval 3"/>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7652" name="AutoShape 4"/>
          <p:cNvCxnSpPr>
            <a:cxnSpLocks noChangeShapeType="1"/>
            <a:stCxn id="27650" idx="6"/>
            <a:endCxn id="27651"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3"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7654" name="Oval 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55" name="Oval 7"/>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56"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57" name="Oval 9"/>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58"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7659" name="AutoShape 11"/>
          <p:cNvCxnSpPr>
            <a:cxnSpLocks noChangeShapeType="1"/>
            <a:stCxn id="27650" idx="3"/>
            <a:endCxn id="27655" idx="7"/>
          </p:cNvCxnSpPr>
          <p:nvPr/>
        </p:nvCxnSpPr>
        <p:spPr bwMode="auto">
          <a:xfrm flipH="1">
            <a:off x="2676525" y="2447925"/>
            <a:ext cx="666750" cy="1200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0" name="AutoShape 12"/>
          <p:cNvCxnSpPr>
            <a:cxnSpLocks noChangeShapeType="1"/>
            <a:stCxn id="27655" idx="5"/>
            <a:endCxn id="27656" idx="1"/>
          </p:cNvCxnSpPr>
          <p:nvPr/>
        </p:nvCxnSpPr>
        <p:spPr bwMode="auto">
          <a:xfrm>
            <a:off x="2676525" y="3971925"/>
            <a:ext cx="819150" cy="1809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1" name="AutoShape 13"/>
          <p:cNvCxnSpPr>
            <a:cxnSpLocks noChangeShapeType="1"/>
            <a:stCxn id="27656" idx="7"/>
            <a:endCxn id="27658"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2" name="AutoShape 14"/>
          <p:cNvCxnSpPr>
            <a:cxnSpLocks noChangeShapeType="1"/>
            <a:stCxn id="27657" idx="3"/>
            <a:endCxn id="27658"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3" name="AutoShape 15"/>
          <p:cNvCxnSpPr>
            <a:cxnSpLocks noChangeShapeType="1"/>
            <a:stCxn id="27654" idx="4"/>
            <a:endCxn id="27658"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4" name="AutoShape 16"/>
          <p:cNvCxnSpPr>
            <a:cxnSpLocks noChangeShapeType="1"/>
            <a:stCxn id="27650" idx="4"/>
            <a:endCxn id="27656" idx="0"/>
          </p:cNvCxnSpPr>
          <p:nvPr/>
        </p:nvCxnSpPr>
        <p:spPr bwMode="auto">
          <a:xfrm>
            <a:off x="3505200" y="2514600"/>
            <a:ext cx="152400" cy="3200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5" name="AutoShape 17"/>
          <p:cNvCxnSpPr>
            <a:cxnSpLocks noChangeShapeType="1"/>
            <a:stCxn id="27651" idx="3"/>
            <a:endCxn id="27654"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66" name="AutoShape 18"/>
          <p:cNvCxnSpPr>
            <a:cxnSpLocks noChangeShapeType="1"/>
            <a:stCxn id="27651" idx="4"/>
            <a:endCxn id="27657"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67"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68"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69"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7670" name="Oval 22"/>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7671" name="AutoShape 23"/>
          <p:cNvCxnSpPr>
            <a:cxnSpLocks noChangeShapeType="1"/>
            <a:stCxn id="27656" idx="6"/>
            <a:endCxn id="27668"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2" name="AutoShape 24"/>
          <p:cNvCxnSpPr>
            <a:cxnSpLocks noChangeShapeType="1"/>
            <a:stCxn id="27656" idx="2"/>
            <a:endCxn id="27669"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3" name="AutoShape 25"/>
          <p:cNvCxnSpPr>
            <a:cxnSpLocks noChangeShapeType="1"/>
            <a:stCxn id="27655" idx="1"/>
            <a:endCxn id="27670"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4" name="AutoShape 26"/>
          <p:cNvCxnSpPr>
            <a:cxnSpLocks noChangeShapeType="1"/>
            <a:stCxn id="27668" idx="1"/>
            <a:endCxn id="27658"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5" name="AutoShape 27"/>
          <p:cNvCxnSpPr>
            <a:cxnSpLocks noChangeShapeType="1"/>
            <a:stCxn id="27657" idx="4"/>
            <a:endCxn id="27668"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676" name="AutoShape 28"/>
          <p:cNvCxnSpPr>
            <a:cxnSpLocks noChangeShapeType="1"/>
            <a:stCxn id="27670" idx="7"/>
            <a:endCxn id="27650"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77"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7678"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7679"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7680"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7681"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7682"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7683"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7684"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7685"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7686"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7687"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7688"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7689"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7690"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7691"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7692"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7693"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7694"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7695"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7696"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7697"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7698"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7699"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7700"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7701"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27702" name="AutoShape 54"/>
          <p:cNvCxnSpPr>
            <a:cxnSpLocks noChangeShapeType="1"/>
            <a:stCxn id="27655" idx="4"/>
            <a:endCxn id="27669" idx="0"/>
          </p:cNvCxnSpPr>
          <p:nvPr/>
        </p:nvCxnSpPr>
        <p:spPr bwMode="auto">
          <a:xfrm>
            <a:off x="2514600" y="4038600"/>
            <a:ext cx="152400" cy="1219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03"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Complete Graph</a:t>
            </a:r>
          </a:p>
        </p:txBody>
      </p:sp>
    </p:spTree>
    <p:extLst>
      <p:ext uri="{BB962C8B-B14F-4D97-AF65-F5344CB8AC3E}">
        <p14:creationId xmlns:p14="http://schemas.microsoft.com/office/powerpoint/2010/main" val="25167352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val 2"/>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75" name="Oval 3"/>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8676" name="AutoShape 4"/>
          <p:cNvCxnSpPr>
            <a:cxnSpLocks noChangeShapeType="1"/>
            <a:stCxn id="28674" idx="6"/>
            <a:endCxn id="28675"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8678" name="Oval 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79" name="Oval 7"/>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80"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81" name="Oval 9"/>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82"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8683" name="AutoShape 11"/>
          <p:cNvCxnSpPr>
            <a:cxnSpLocks noChangeShapeType="1"/>
            <a:stCxn id="28674" idx="3"/>
            <a:endCxn id="28679" idx="7"/>
          </p:cNvCxnSpPr>
          <p:nvPr/>
        </p:nvCxnSpPr>
        <p:spPr bwMode="auto">
          <a:xfrm flipH="1">
            <a:off x="2676525" y="2447925"/>
            <a:ext cx="666750" cy="1200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4" name="AutoShape 12"/>
          <p:cNvCxnSpPr>
            <a:cxnSpLocks noChangeShapeType="1"/>
            <a:stCxn id="28679" idx="5"/>
            <a:endCxn id="28680" idx="1"/>
          </p:cNvCxnSpPr>
          <p:nvPr/>
        </p:nvCxnSpPr>
        <p:spPr bwMode="auto">
          <a:xfrm>
            <a:off x="2676525" y="3971925"/>
            <a:ext cx="819150" cy="1809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5" name="AutoShape 13"/>
          <p:cNvCxnSpPr>
            <a:cxnSpLocks noChangeShapeType="1"/>
            <a:stCxn id="28680" idx="7"/>
            <a:endCxn id="28682"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6" name="AutoShape 14"/>
          <p:cNvCxnSpPr>
            <a:cxnSpLocks noChangeShapeType="1"/>
            <a:stCxn id="28681" idx="3"/>
            <a:endCxn id="28682"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7" name="AutoShape 15"/>
          <p:cNvCxnSpPr>
            <a:cxnSpLocks noChangeShapeType="1"/>
            <a:stCxn id="28678" idx="4"/>
            <a:endCxn id="28682"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8" name="AutoShape 16"/>
          <p:cNvCxnSpPr>
            <a:cxnSpLocks noChangeShapeType="1"/>
            <a:stCxn id="28674" idx="4"/>
            <a:endCxn id="28680" idx="0"/>
          </p:cNvCxnSpPr>
          <p:nvPr/>
        </p:nvCxnSpPr>
        <p:spPr bwMode="auto">
          <a:xfrm>
            <a:off x="3505200" y="2514600"/>
            <a:ext cx="152400" cy="3200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89" name="AutoShape 17"/>
          <p:cNvCxnSpPr>
            <a:cxnSpLocks noChangeShapeType="1"/>
            <a:stCxn id="28675" idx="3"/>
            <a:endCxn id="28678"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0" name="AutoShape 18"/>
          <p:cNvCxnSpPr>
            <a:cxnSpLocks noChangeShapeType="1"/>
            <a:stCxn id="28675" idx="4"/>
            <a:endCxn id="28681"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91"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92"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93"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694"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8695" name="AutoShape 23"/>
          <p:cNvCxnSpPr>
            <a:cxnSpLocks noChangeShapeType="1"/>
            <a:stCxn id="28680" idx="6"/>
            <a:endCxn id="28692"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6" name="AutoShape 24"/>
          <p:cNvCxnSpPr>
            <a:cxnSpLocks noChangeShapeType="1"/>
            <a:stCxn id="28680" idx="2"/>
            <a:endCxn id="28693"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7" name="AutoShape 25"/>
          <p:cNvCxnSpPr>
            <a:cxnSpLocks noChangeShapeType="1"/>
            <a:stCxn id="28679" idx="1"/>
            <a:endCxn id="28694" idx="5"/>
          </p:cNvCxnSpPr>
          <p:nvPr/>
        </p:nvCxnSpPr>
        <p:spPr bwMode="auto">
          <a:xfrm flipH="1" flipV="1">
            <a:off x="2066925" y="3286125"/>
            <a:ext cx="285750" cy="3619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8" name="AutoShape 26"/>
          <p:cNvCxnSpPr>
            <a:cxnSpLocks noChangeShapeType="1"/>
            <a:stCxn id="28692" idx="1"/>
            <a:endCxn id="28682"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699" name="AutoShape 27"/>
          <p:cNvCxnSpPr>
            <a:cxnSpLocks noChangeShapeType="1"/>
            <a:stCxn id="28681" idx="4"/>
            <a:endCxn id="28692"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00" name="AutoShape 28"/>
          <p:cNvCxnSpPr>
            <a:cxnSpLocks noChangeShapeType="1"/>
            <a:stCxn id="28694" idx="7"/>
            <a:endCxn id="28674" idx="2"/>
          </p:cNvCxnSpPr>
          <p:nvPr/>
        </p:nvCxnSpPr>
        <p:spPr bwMode="auto">
          <a:xfrm flipV="1">
            <a:off x="2066926" y="2286001"/>
            <a:ext cx="1209675" cy="6762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01"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a:t>
            </a:r>
          </a:p>
        </p:txBody>
      </p:sp>
      <p:sp>
        <p:nvSpPr>
          <p:cNvPr id="28702"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8703"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8704"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8705"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8706"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8707"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8708"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8709"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8710"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8711"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8712"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28713"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28714"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8715"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8716"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8717"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8718"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8719"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8720"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8721"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8722"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8723"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8724"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8725"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28726" name="AutoShape 54"/>
          <p:cNvCxnSpPr>
            <a:cxnSpLocks noChangeShapeType="1"/>
            <a:stCxn id="28679" idx="4"/>
            <a:endCxn id="28693" idx="0"/>
          </p:cNvCxnSpPr>
          <p:nvPr/>
        </p:nvCxnSpPr>
        <p:spPr bwMode="auto">
          <a:xfrm>
            <a:off x="2514600" y="4038600"/>
            <a:ext cx="152400" cy="1219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27"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28728" name="Text Box 108"/>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28729" name="Oval 162"/>
          <p:cNvSpPr>
            <a:spLocks noChangeAspect="1" noChangeArrowheads="1"/>
          </p:cNvSpPr>
          <p:nvPr/>
        </p:nvSpPr>
        <p:spPr bwMode="auto">
          <a:xfrm>
            <a:off x="8153400" y="2286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30" name="Oval 163"/>
          <p:cNvSpPr>
            <a:spLocks noChangeArrowheads="1"/>
          </p:cNvSpPr>
          <p:nvPr/>
        </p:nvSpPr>
        <p:spPr bwMode="auto">
          <a:xfrm>
            <a:off x="9753600" y="2286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8731" name="AutoShape 164"/>
          <p:cNvCxnSpPr>
            <a:cxnSpLocks noChangeShapeType="1"/>
            <a:stCxn id="28729" idx="6"/>
            <a:endCxn id="28730" idx="2"/>
          </p:cNvCxnSpPr>
          <p:nvPr/>
        </p:nvCxnSpPr>
        <p:spPr bwMode="auto">
          <a:xfrm>
            <a:off x="8610600" y="25146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32" name="Text Box 165"/>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28733" name="Oval 166"/>
          <p:cNvSpPr>
            <a:spLocks noChangeArrowheads="1"/>
          </p:cNvSpPr>
          <p:nvPr/>
        </p:nvSpPr>
        <p:spPr bwMode="auto">
          <a:xfrm>
            <a:off x="8915400" y="3200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34" name="Oval 167"/>
          <p:cNvSpPr>
            <a:spLocks noChangeArrowheads="1"/>
          </p:cNvSpPr>
          <p:nvPr/>
        </p:nvSpPr>
        <p:spPr bwMode="auto">
          <a:xfrm>
            <a:off x="7162800" y="3810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35" name="Oval 168"/>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36" name="Oval 169"/>
          <p:cNvSpPr>
            <a:spLocks noChangeArrowheads="1"/>
          </p:cNvSpPr>
          <p:nvPr/>
        </p:nvSpPr>
        <p:spPr bwMode="auto">
          <a:xfrm>
            <a:off x="9677400" y="3276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37" name="Oval 170"/>
          <p:cNvSpPr>
            <a:spLocks noChangeArrowheads="1"/>
          </p:cNvSpPr>
          <p:nvPr/>
        </p:nvSpPr>
        <p:spPr bwMode="auto">
          <a:xfrm>
            <a:off x="89154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8738" name="AutoShape 171"/>
          <p:cNvCxnSpPr>
            <a:cxnSpLocks noChangeShapeType="1"/>
            <a:stCxn id="28729" idx="3"/>
            <a:endCxn id="28734"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39" name="AutoShape 172"/>
          <p:cNvCxnSpPr>
            <a:cxnSpLocks noChangeShapeType="1"/>
            <a:stCxn id="28734" idx="5"/>
            <a:endCxn id="28735" idx="1"/>
          </p:cNvCxnSpPr>
          <p:nvPr/>
        </p:nvCxnSpPr>
        <p:spPr bwMode="auto">
          <a:xfrm>
            <a:off x="7553325" y="42005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40" name="AutoShape 173"/>
          <p:cNvCxnSpPr>
            <a:cxnSpLocks noChangeShapeType="1"/>
            <a:stCxn id="28735" idx="7"/>
            <a:endCxn id="28737"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41" name="AutoShape 174"/>
          <p:cNvCxnSpPr>
            <a:cxnSpLocks noChangeShapeType="1"/>
            <a:stCxn id="28736" idx="3"/>
            <a:endCxn id="28737"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42" name="AutoShape 175"/>
          <p:cNvCxnSpPr>
            <a:cxnSpLocks noChangeShapeType="1"/>
            <a:stCxn id="28733" idx="4"/>
            <a:endCxn id="28737" idx="0"/>
          </p:cNvCxnSpPr>
          <p:nvPr/>
        </p:nvCxnSpPr>
        <p:spPr bwMode="auto">
          <a:xfrm>
            <a:off x="9144000" y="36576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43" name="AutoShape 176"/>
          <p:cNvCxnSpPr>
            <a:cxnSpLocks noChangeShapeType="1"/>
            <a:stCxn id="28729" idx="4"/>
            <a:endCxn id="28735" idx="0"/>
          </p:cNvCxnSpPr>
          <p:nvPr/>
        </p:nvCxnSpPr>
        <p:spPr bwMode="auto">
          <a:xfrm>
            <a:off x="8382000" y="27432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44" name="AutoShape 177"/>
          <p:cNvCxnSpPr>
            <a:cxnSpLocks noChangeShapeType="1"/>
            <a:stCxn id="28730" idx="3"/>
            <a:endCxn id="28733" idx="7"/>
          </p:cNvCxnSpPr>
          <p:nvPr/>
        </p:nvCxnSpPr>
        <p:spPr bwMode="auto">
          <a:xfrm flipH="1">
            <a:off x="9305925" y="26765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45" name="AutoShape 178"/>
          <p:cNvCxnSpPr>
            <a:cxnSpLocks noChangeShapeType="1"/>
            <a:stCxn id="28730" idx="4"/>
            <a:endCxn id="28736" idx="0"/>
          </p:cNvCxnSpPr>
          <p:nvPr/>
        </p:nvCxnSpPr>
        <p:spPr bwMode="auto">
          <a:xfrm flipH="1">
            <a:off x="9906000" y="27432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46" name="Oval 179"/>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47" name="Oval 180"/>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8748" name="Oval 181"/>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8749" name="AutoShape 182"/>
          <p:cNvCxnSpPr>
            <a:cxnSpLocks noChangeShapeType="1"/>
            <a:stCxn id="28735" idx="6"/>
            <a:endCxn id="28746"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50" name="AutoShape 183"/>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51" name="AutoShape 184"/>
          <p:cNvCxnSpPr>
            <a:cxnSpLocks noChangeShapeType="1"/>
            <a:stCxn id="28734" idx="1"/>
            <a:endCxn id="28748" idx="5"/>
          </p:cNvCxnSpPr>
          <p:nvPr/>
        </p:nvCxnSpPr>
        <p:spPr bwMode="auto">
          <a:xfrm flipH="1" flipV="1">
            <a:off x="6943725" y="3514725"/>
            <a:ext cx="285750" cy="3619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52" name="AutoShape 185"/>
          <p:cNvCxnSpPr>
            <a:cxnSpLocks noChangeShapeType="1"/>
            <a:stCxn id="28746" idx="1"/>
            <a:endCxn id="28737" idx="5"/>
          </p:cNvCxnSpPr>
          <p:nvPr/>
        </p:nvCxnSpPr>
        <p:spPr bwMode="auto">
          <a:xfrm flipH="1" flipV="1">
            <a:off x="9305925" y="46577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53" name="AutoShape 186"/>
          <p:cNvCxnSpPr>
            <a:cxnSpLocks noChangeShapeType="1"/>
            <a:stCxn id="28736" idx="4"/>
            <a:endCxn id="28746"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754" name="AutoShape 187"/>
          <p:cNvCxnSpPr>
            <a:cxnSpLocks noChangeShapeType="1"/>
            <a:stCxn id="28748" idx="7"/>
            <a:endCxn id="28729" idx="2"/>
          </p:cNvCxnSpPr>
          <p:nvPr/>
        </p:nvCxnSpPr>
        <p:spPr bwMode="auto">
          <a:xfrm flipV="1">
            <a:off x="6943726" y="2514601"/>
            <a:ext cx="1209675" cy="6762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55" name="Text Box 188"/>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a:t>
            </a:r>
          </a:p>
        </p:txBody>
      </p:sp>
      <p:sp>
        <p:nvSpPr>
          <p:cNvPr id="28756" name="Text Box 189"/>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28757" name="Text Box 190"/>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28758" name="Text Box 191"/>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28759" name="Text Box 192"/>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28760" name="Text Box 193"/>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28761" name="Text Box 194"/>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28762" name="Text Box 195"/>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28763" name="Text Box 196"/>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28764" name="Text Box 197"/>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28765" name="Text Box 198"/>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28766" name="Text Box 199"/>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6</a:t>
            </a:r>
          </a:p>
        </p:txBody>
      </p:sp>
      <p:sp>
        <p:nvSpPr>
          <p:cNvPr id="28767" name="Text Box 200"/>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28768" name="Text Box 201"/>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28769" name="Text Box 202"/>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10</a:t>
            </a:r>
          </a:p>
        </p:txBody>
      </p:sp>
      <p:sp>
        <p:nvSpPr>
          <p:cNvPr id="28770" name="Text Box 203"/>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8771" name="Text Box 204"/>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8772" name="Text Box 205"/>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8773" name="Text Box 206"/>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8774" name="Text Box 207"/>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8775" name="Text Box 208"/>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8776" name="Text Box 209"/>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8777" name="Text Box 210"/>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8778" name="Text Box 211"/>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8779" name="Text Box 212"/>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28780" name="AutoShape 213"/>
          <p:cNvCxnSpPr>
            <a:cxnSpLocks noChangeShapeType="1"/>
            <a:stCxn id="28734" idx="4"/>
            <a:endCxn id="28747" idx="0"/>
          </p:cNvCxnSpPr>
          <p:nvPr/>
        </p:nvCxnSpPr>
        <p:spPr bwMode="auto">
          <a:xfrm>
            <a:off x="7391400" y="42672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369943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val 2"/>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699" name="Oval 3"/>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9700" name="AutoShape 4"/>
          <p:cNvCxnSpPr>
            <a:cxnSpLocks noChangeShapeType="1"/>
            <a:stCxn id="29698" idx="6"/>
            <a:endCxn id="29699"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01"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9702" name="Oval 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03"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04"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05" name="Oval 9"/>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06"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9707" name="AutoShape 11"/>
          <p:cNvCxnSpPr>
            <a:cxnSpLocks noChangeShapeType="1"/>
            <a:stCxn id="29698" idx="3"/>
            <a:endCxn id="29703" idx="7"/>
          </p:cNvCxnSpPr>
          <p:nvPr/>
        </p:nvCxnSpPr>
        <p:spPr bwMode="auto">
          <a:xfrm flipH="1">
            <a:off x="2676525" y="2447925"/>
            <a:ext cx="666750" cy="12001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8" name="AutoShape 12"/>
          <p:cNvCxnSpPr>
            <a:cxnSpLocks noChangeShapeType="1"/>
            <a:stCxn id="29703" idx="5"/>
            <a:endCxn id="29704"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09" name="AutoShape 13"/>
          <p:cNvCxnSpPr>
            <a:cxnSpLocks noChangeShapeType="1"/>
            <a:stCxn id="29704" idx="7"/>
            <a:endCxn id="29706"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0" name="AutoShape 14"/>
          <p:cNvCxnSpPr>
            <a:cxnSpLocks noChangeShapeType="1"/>
            <a:stCxn id="29705" idx="3"/>
            <a:endCxn id="29706"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1" name="AutoShape 15"/>
          <p:cNvCxnSpPr>
            <a:cxnSpLocks noChangeShapeType="1"/>
            <a:stCxn id="29702" idx="4"/>
            <a:endCxn id="29706"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2" name="AutoShape 16"/>
          <p:cNvCxnSpPr>
            <a:cxnSpLocks noChangeShapeType="1"/>
            <a:stCxn id="29698" idx="4"/>
            <a:endCxn id="29704" idx="0"/>
          </p:cNvCxnSpPr>
          <p:nvPr/>
        </p:nvCxnSpPr>
        <p:spPr bwMode="auto">
          <a:xfrm>
            <a:off x="3505200" y="2514600"/>
            <a:ext cx="152400" cy="3200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3" name="AutoShape 17"/>
          <p:cNvCxnSpPr>
            <a:cxnSpLocks noChangeShapeType="1"/>
            <a:stCxn id="29699" idx="3"/>
            <a:endCxn id="29702"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14" name="AutoShape 18"/>
          <p:cNvCxnSpPr>
            <a:cxnSpLocks noChangeShapeType="1"/>
            <a:stCxn id="29699" idx="4"/>
            <a:endCxn id="29705"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15"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16"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17"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18"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9719" name="AutoShape 23"/>
          <p:cNvCxnSpPr>
            <a:cxnSpLocks noChangeShapeType="1"/>
            <a:stCxn id="29704" idx="6"/>
            <a:endCxn id="29716"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0" name="AutoShape 24"/>
          <p:cNvCxnSpPr>
            <a:cxnSpLocks noChangeShapeType="1"/>
            <a:stCxn id="29704" idx="2"/>
            <a:endCxn id="29717"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1" name="AutoShape 25"/>
          <p:cNvCxnSpPr>
            <a:cxnSpLocks noChangeShapeType="1"/>
            <a:stCxn id="29703" idx="1"/>
            <a:endCxn id="29718"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2" name="AutoShape 26"/>
          <p:cNvCxnSpPr>
            <a:cxnSpLocks noChangeShapeType="1"/>
            <a:stCxn id="29716" idx="1"/>
            <a:endCxn id="29706"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3" name="AutoShape 27"/>
          <p:cNvCxnSpPr>
            <a:cxnSpLocks noChangeShapeType="1"/>
            <a:stCxn id="29705" idx="4"/>
            <a:endCxn id="29716"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24" name="AutoShape 28"/>
          <p:cNvCxnSpPr>
            <a:cxnSpLocks noChangeShapeType="1"/>
            <a:stCxn id="29718" idx="7"/>
            <a:endCxn id="29698" idx="2"/>
          </p:cNvCxnSpPr>
          <p:nvPr/>
        </p:nvCxnSpPr>
        <p:spPr bwMode="auto">
          <a:xfrm flipV="1">
            <a:off x="2066926" y="2286001"/>
            <a:ext cx="1209675" cy="6762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5"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29726"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9727"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9728"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9729"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9730"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9731"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29732"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29733"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29734"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29735"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29736"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29737"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29738"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29739"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29740"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9741"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9742"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9743"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9744"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9745"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9746"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9747"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9748"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9749"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29750" name="AutoShape 54"/>
          <p:cNvCxnSpPr>
            <a:cxnSpLocks noChangeShapeType="1"/>
            <a:stCxn id="29703" idx="4"/>
            <a:endCxn id="29717"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51"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29752"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29753" name="Oval 57"/>
          <p:cNvSpPr>
            <a:spLocks noChangeAspect="1" noChangeArrowheads="1"/>
          </p:cNvSpPr>
          <p:nvPr/>
        </p:nvSpPr>
        <p:spPr bwMode="auto">
          <a:xfrm>
            <a:off x="8153400" y="2286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54" name="Oval 58"/>
          <p:cNvSpPr>
            <a:spLocks noChangeArrowheads="1"/>
          </p:cNvSpPr>
          <p:nvPr/>
        </p:nvSpPr>
        <p:spPr bwMode="auto">
          <a:xfrm>
            <a:off x="9753600" y="2286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9755" name="AutoShape 59"/>
          <p:cNvCxnSpPr>
            <a:cxnSpLocks noChangeShapeType="1"/>
            <a:stCxn id="29753" idx="6"/>
            <a:endCxn id="29754" idx="2"/>
          </p:cNvCxnSpPr>
          <p:nvPr/>
        </p:nvCxnSpPr>
        <p:spPr bwMode="auto">
          <a:xfrm>
            <a:off x="8610600" y="25146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56"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29757" name="Oval 61"/>
          <p:cNvSpPr>
            <a:spLocks noChangeArrowheads="1"/>
          </p:cNvSpPr>
          <p:nvPr/>
        </p:nvSpPr>
        <p:spPr bwMode="auto">
          <a:xfrm>
            <a:off x="8915400" y="3200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58"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59"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60" name="Oval 64"/>
          <p:cNvSpPr>
            <a:spLocks noChangeArrowheads="1"/>
          </p:cNvSpPr>
          <p:nvPr/>
        </p:nvSpPr>
        <p:spPr bwMode="auto">
          <a:xfrm>
            <a:off x="9677400" y="3276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61" name="Oval 65"/>
          <p:cNvSpPr>
            <a:spLocks noChangeArrowheads="1"/>
          </p:cNvSpPr>
          <p:nvPr/>
        </p:nvSpPr>
        <p:spPr bwMode="auto">
          <a:xfrm>
            <a:off x="89154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9762" name="AutoShape 66"/>
          <p:cNvCxnSpPr>
            <a:cxnSpLocks noChangeShapeType="1"/>
            <a:stCxn id="29753" idx="3"/>
            <a:endCxn id="29758" idx="7"/>
          </p:cNvCxnSpPr>
          <p:nvPr/>
        </p:nvCxnSpPr>
        <p:spPr bwMode="auto">
          <a:xfrm flipH="1">
            <a:off x="7553325" y="2676525"/>
            <a:ext cx="666750" cy="12001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3" name="AutoShape 67"/>
          <p:cNvCxnSpPr>
            <a:cxnSpLocks noChangeShapeType="1"/>
            <a:stCxn id="29758" idx="5"/>
            <a:endCxn id="29759"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4" name="AutoShape 68"/>
          <p:cNvCxnSpPr>
            <a:cxnSpLocks noChangeShapeType="1"/>
            <a:stCxn id="29759" idx="7"/>
            <a:endCxn id="29761"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5" name="AutoShape 69"/>
          <p:cNvCxnSpPr>
            <a:cxnSpLocks noChangeShapeType="1"/>
            <a:stCxn id="29760" idx="3"/>
            <a:endCxn id="29761"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6" name="AutoShape 70"/>
          <p:cNvCxnSpPr>
            <a:cxnSpLocks noChangeShapeType="1"/>
            <a:stCxn id="29757" idx="4"/>
            <a:endCxn id="29761" idx="0"/>
          </p:cNvCxnSpPr>
          <p:nvPr/>
        </p:nvCxnSpPr>
        <p:spPr bwMode="auto">
          <a:xfrm>
            <a:off x="9144000" y="36576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7" name="AutoShape 71"/>
          <p:cNvCxnSpPr>
            <a:cxnSpLocks noChangeShapeType="1"/>
            <a:stCxn id="29753" idx="4"/>
            <a:endCxn id="29759" idx="0"/>
          </p:cNvCxnSpPr>
          <p:nvPr/>
        </p:nvCxnSpPr>
        <p:spPr bwMode="auto">
          <a:xfrm>
            <a:off x="8382000" y="27432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8" name="AutoShape 72"/>
          <p:cNvCxnSpPr>
            <a:cxnSpLocks noChangeShapeType="1"/>
            <a:stCxn id="29754" idx="3"/>
            <a:endCxn id="29757" idx="7"/>
          </p:cNvCxnSpPr>
          <p:nvPr/>
        </p:nvCxnSpPr>
        <p:spPr bwMode="auto">
          <a:xfrm flipH="1">
            <a:off x="9305925" y="26765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69" name="AutoShape 73"/>
          <p:cNvCxnSpPr>
            <a:cxnSpLocks noChangeShapeType="1"/>
            <a:stCxn id="29754" idx="4"/>
            <a:endCxn id="29760" idx="0"/>
          </p:cNvCxnSpPr>
          <p:nvPr/>
        </p:nvCxnSpPr>
        <p:spPr bwMode="auto">
          <a:xfrm flipH="1">
            <a:off x="9906000" y="27432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70" name="Oval 74"/>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71"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29772"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29773" name="AutoShape 77"/>
          <p:cNvCxnSpPr>
            <a:cxnSpLocks noChangeShapeType="1"/>
            <a:stCxn id="29759" idx="6"/>
            <a:endCxn id="29770"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74"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75" name="AutoShape 79"/>
          <p:cNvCxnSpPr>
            <a:cxnSpLocks noChangeShapeType="1"/>
            <a:stCxn id="29758" idx="1"/>
            <a:endCxn id="29772"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76" name="AutoShape 80"/>
          <p:cNvCxnSpPr>
            <a:cxnSpLocks noChangeShapeType="1"/>
            <a:stCxn id="29770" idx="1"/>
            <a:endCxn id="29761" idx="5"/>
          </p:cNvCxnSpPr>
          <p:nvPr/>
        </p:nvCxnSpPr>
        <p:spPr bwMode="auto">
          <a:xfrm flipH="1" flipV="1">
            <a:off x="9305925" y="46577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77" name="AutoShape 81"/>
          <p:cNvCxnSpPr>
            <a:cxnSpLocks noChangeShapeType="1"/>
            <a:stCxn id="29760" idx="4"/>
            <a:endCxn id="29770"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78" name="AutoShape 82"/>
          <p:cNvCxnSpPr>
            <a:cxnSpLocks noChangeShapeType="1"/>
            <a:stCxn id="29772" idx="7"/>
            <a:endCxn id="29753" idx="2"/>
          </p:cNvCxnSpPr>
          <p:nvPr/>
        </p:nvCxnSpPr>
        <p:spPr bwMode="auto">
          <a:xfrm flipV="1">
            <a:off x="6943726" y="2514601"/>
            <a:ext cx="1209675" cy="6762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79"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29780"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29781"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29782"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29783"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29784"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29785"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29786"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29787"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29788"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29789"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29790"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29791"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29792"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29793"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10</a:t>
            </a:r>
          </a:p>
        </p:txBody>
      </p:sp>
      <p:sp>
        <p:nvSpPr>
          <p:cNvPr id="29794"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29795"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29796"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29797"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29798"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29799"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29800"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29801"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29802"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29803"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29804" name="AutoShape 108"/>
          <p:cNvCxnSpPr>
            <a:cxnSpLocks noChangeShapeType="1"/>
            <a:stCxn id="29758" idx="4"/>
            <a:endCxn id="29771"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705484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23" name="Oval 3"/>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0724" name="AutoShape 4"/>
          <p:cNvCxnSpPr>
            <a:cxnSpLocks noChangeShapeType="1"/>
            <a:stCxn id="30722" idx="6"/>
            <a:endCxn id="30723" idx="2"/>
          </p:cNvCxnSpPr>
          <p:nvPr/>
        </p:nvCxnSpPr>
        <p:spPr bwMode="auto">
          <a:xfrm>
            <a:off x="3733800" y="2286000"/>
            <a:ext cx="1143000" cy="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5"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30726" name="Oval 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27"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28"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29" name="Oval 9"/>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30"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0731" name="AutoShape 11"/>
          <p:cNvCxnSpPr>
            <a:cxnSpLocks noChangeShapeType="1"/>
            <a:stCxn id="30722" idx="3"/>
            <a:endCxn id="30727"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2" name="AutoShape 12"/>
          <p:cNvCxnSpPr>
            <a:cxnSpLocks noChangeShapeType="1"/>
            <a:stCxn id="30727" idx="5"/>
            <a:endCxn id="30728"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3" name="AutoShape 13"/>
          <p:cNvCxnSpPr>
            <a:cxnSpLocks noChangeShapeType="1"/>
            <a:stCxn id="30728" idx="7"/>
            <a:endCxn id="30730"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4" name="AutoShape 14"/>
          <p:cNvCxnSpPr>
            <a:cxnSpLocks noChangeShapeType="1"/>
            <a:stCxn id="30729" idx="3"/>
            <a:endCxn id="30730"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5" name="AutoShape 15"/>
          <p:cNvCxnSpPr>
            <a:cxnSpLocks noChangeShapeType="1"/>
            <a:stCxn id="30726" idx="4"/>
            <a:endCxn id="30730"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6" name="AutoShape 16"/>
          <p:cNvCxnSpPr>
            <a:cxnSpLocks noChangeShapeType="1"/>
            <a:stCxn id="30722" idx="4"/>
            <a:endCxn id="30728" idx="0"/>
          </p:cNvCxnSpPr>
          <p:nvPr/>
        </p:nvCxnSpPr>
        <p:spPr bwMode="auto">
          <a:xfrm>
            <a:off x="3505200" y="25146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7" name="AutoShape 17"/>
          <p:cNvCxnSpPr>
            <a:cxnSpLocks noChangeShapeType="1"/>
            <a:stCxn id="30723" idx="3"/>
            <a:endCxn id="30726"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38" name="AutoShape 18"/>
          <p:cNvCxnSpPr>
            <a:cxnSpLocks noChangeShapeType="1"/>
            <a:stCxn id="30723" idx="4"/>
            <a:endCxn id="30729"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39"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40"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41"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42"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0743" name="AutoShape 23"/>
          <p:cNvCxnSpPr>
            <a:cxnSpLocks noChangeShapeType="1"/>
            <a:stCxn id="30728" idx="6"/>
            <a:endCxn id="30740"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4" name="AutoShape 24"/>
          <p:cNvCxnSpPr>
            <a:cxnSpLocks noChangeShapeType="1"/>
            <a:stCxn id="30728" idx="2"/>
            <a:endCxn id="30741"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5" name="AutoShape 25"/>
          <p:cNvCxnSpPr>
            <a:cxnSpLocks noChangeShapeType="1"/>
            <a:stCxn id="30727" idx="1"/>
            <a:endCxn id="30742"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6" name="AutoShape 26"/>
          <p:cNvCxnSpPr>
            <a:cxnSpLocks noChangeShapeType="1"/>
            <a:stCxn id="30740" idx="1"/>
            <a:endCxn id="30730"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7" name="AutoShape 27"/>
          <p:cNvCxnSpPr>
            <a:cxnSpLocks noChangeShapeType="1"/>
            <a:stCxn id="30729" idx="4"/>
            <a:endCxn id="30740"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48" name="AutoShape 28"/>
          <p:cNvCxnSpPr>
            <a:cxnSpLocks noChangeShapeType="1"/>
            <a:stCxn id="30742" idx="7"/>
            <a:endCxn id="30722"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49"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0750"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0751"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0752"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0753"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0754"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0755"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30756"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0757"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0758"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0759"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0760"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0761"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0762"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0763"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0764"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0765"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0766"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0767"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0768"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0769"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0770"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0771"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0772"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0773"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0774" name="AutoShape 54"/>
          <p:cNvCxnSpPr>
            <a:cxnSpLocks noChangeShapeType="1"/>
            <a:stCxn id="30727" idx="4"/>
            <a:endCxn id="30741"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75"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0776"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0777"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78" name="Oval 58"/>
          <p:cNvSpPr>
            <a:spLocks noChangeArrowheads="1"/>
          </p:cNvSpPr>
          <p:nvPr/>
        </p:nvSpPr>
        <p:spPr bwMode="auto">
          <a:xfrm>
            <a:off x="9753600" y="2286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0779" name="AutoShape 59"/>
          <p:cNvCxnSpPr>
            <a:cxnSpLocks noChangeShapeType="1"/>
            <a:stCxn id="30777" idx="6"/>
            <a:endCxn id="30778" idx="2"/>
          </p:cNvCxnSpPr>
          <p:nvPr/>
        </p:nvCxnSpPr>
        <p:spPr bwMode="auto">
          <a:xfrm>
            <a:off x="8610600" y="2514600"/>
            <a:ext cx="1143000" cy="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80"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30781" name="Oval 61"/>
          <p:cNvSpPr>
            <a:spLocks noChangeArrowheads="1"/>
          </p:cNvSpPr>
          <p:nvPr/>
        </p:nvSpPr>
        <p:spPr bwMode="auto">
          <a:xfrm>
            <a:off x="8915400" y="3200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82"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83"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84" name="Oval 64"/>
          <p:cNvSpPr>
            <a:spLocks noChangeArrowheads="1"/>
          </p:cNvSpPr>
          <p:nvPr/>
        </p:nvSpPr>
        <p:spPr bwMode="auto">
          <a:xfrm>
            <a:off x="9677400" y="3276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85" name="Oval 65"/>
          <p:cNvSpPr>
            <a:spLocks noChangeArrowheads="1"/>
          </p:cNvSpPr>
          <p:nvPr/>
        </p:nvSpPr>
        <p:spPr bwMode="auto">
          <a:xfrm>
            <a:off x="89154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0786" name="AutoShape 66"/>
          <p:cNvCxnSpPr>
            <a:cxnSpLocks noChangeShapeType="1"/>
            <a:stCxn id="30777" idx="3"/>
            <a:endCxn id="30782"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7" name="AutoShape 67"/>
          <p:cNvCxnSpPr>
            <a:cxnSpLocks noChangeShapeType="1"/>
            <a:stCxn id="30782" idx="5"/>
            <a:endCxn id="30783"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8" name="AutoShape 68"/>
          <p:cNvCxnSpPr>
            <a:cxnSpLocks noChangeShapeType="1"/>
            <a:stCxn id="30783" idx="7"/>
            <a:endCxn id="30785"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89" name="AutoShape 69"/>
          <p:cNvCxnSpPr>
            <a:cxnSpLocks noChangeShapeType="1"/>
            <a:stCxn id="30784" idx="3"/>
            <a:endCxn id="30785"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0" name="AutoShape 70"/>
          <p:cNvCxnSpPr>
            <a:cxnSpLocks noChangeShapeType="1"/>
            <a:stCxn id="30781" idx="4"/>
            <a:endCxn id="30785" idx="0"/>
          </p:cNvCxnSpPr>
          <p:nvPr/>
        </p:nvCxnSpPr>
        <p:spPr bwMode="auto">
          <a:xfrm>
            <a:off x="9144000" y="36576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1" name="AutoShape 71"/>
          <p:cNvCxnSpPr>
            <a:cxnSpLocks noChangeShapeType="1"/>
            <a:stCxn id="30777" idx="4"/>
            <a:endCxn id="30783" idx="0"/>
          </p:cNvCxnSpPr>
          <p:nvPr/>
        </p:nvCxnSpPr>
        <p:spPr bwMode="auto">
          <a:xfrm>
            <a:off x="8382000" y="27432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2" name="AutoShape 72"/>
          <p:cNvCxnSpPr>
            <a:cxnSpLocks noChangeShapeType="1"/>
            <a:stCxn id="30778" idx="3"/>
            <a:endCxn id="30781" idx="7"/>
          </p:cNvCxnSpPr>
          <p:nvPr/>
        </p:nvCxnSpPr>
        <p:spPr bwMode="auto">
          <a:xfrm flipH="1">
            <a:off x="9305925" y="26765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3" name="AutoShape 73"/>
          <p:cNvCxnSpPr>
            <a:cxnSpLocks noChangeShapeType="1"/>
            <a:stCxn id="30778" idx="4"/>
            <a:endCxn id="30784" idx="0"/>
          </p:cNvCxnSpPr>
          <p:nvPr/>
        </p:nvCxnSpPr>
        <p:spPr bwMode="auto">
          <a:xfrm flipH="1">
            <a:off x="9906000" y="27432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94" name="Oval 74"/>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95"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0796"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0797" name="AutoShape 77"/>
          <p:cNvCxnSpPr>
            <a:cxnSpLocks noChangeShapeType="1"/>
            <a:stCxn id="30783" idx="6"/>
            <a:endCxn id="30794"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8"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99" name="AutoShape 79"/>
          <p:cNvCxnSpPr>
            <a:cxnSpLocks noChangeShapeType="1"/>
            <a:stCxn id="30782" idx="1"/>
            <a:endCxn id="30796"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00" name="AutoShape 80"/>
          <p:cNvCxnSpPr>
            <a:cxnSpLocks noChangeShapeType="1"/>
            <a:stCxn id="30794" idx="1"/>
            <a:endCxn id="30785" idx="5"/>
          </p:cNvCxnSpPr>
          <p:nvPr/>
        </p:nvCxnSpPr>
        <p:spPr bwMode="auto">
          <a:xfrm flipH="1" flipV="1">
            <a:off x="9305925" y="46577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01" name="AutoShape 81"/>
          <p:cNvCxnSpPr>
            <a:cxnSpLocks noChangeShapeType="1"/>
            <a:stCxn id="30784" idx="4"/>
            <a:endCxn id="30794"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02" name="AutoShape 82"/>
          <p:cNvCxnSpPr>
            <a:cxnSpLocks noChangeShapeType="1"/>
            <a:stCxn id="30796" idx="7"/>
            <a:endCxn id="30777"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03"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0804"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0805"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0806"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0807"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0808"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0809"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0810"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0811"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0812"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0813"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0814"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0815"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0816"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0817"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0818"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0819"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0820"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0821"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0822"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0823"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0824"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0825"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0826"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0827"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0828" name="AutoShape 108"/>
          <p:cNvCxnSpPr>
            <a:cxnSpLocks noChangeShapeType="1"/>
            <a:stCxn id="30782" idx="4"/>
            <a:endCxn id="30795"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323638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47"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1748" name="AutoShape 4"/>
          <p:cNvCxnSpPr>
            <a:cxnSpLocks noChangeShapeType="1"/>
            <a:stCxn id="31746" idx="6"/>
            <a:endCxn id="31747"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49"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1750" name="Oval 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51"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52"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53" name="Oval 9"/>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54"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1755" name="AutoShape 11"/>
          <p:cNvCxnSpPr>
            <a:cxnSpLocks noChangeShapeType="1"/>
            <a:stCxn id="31746" idx="3"/>
            <a:endCxn id="31751"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6" name="AutoShape 12"/>
          <p:cNvCxnSpPr>
            <a:cxnSpLocks noChangeShapeType="1"/>
            <a:stCxn id="31751" idx="5"/>
            <a:endCxn id="31752"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7" name="AutoShape 13"/>
          <p:cNvCxnSpPr>
            <a:cxnSpLocks noChangeShapeType="1"/>
            <a:stCxn id="31752" idx="7"/>
            <a:endCxn id="31754"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8" name="AutoShape 14"/>
          <p:cNvCxnSpPr>
            <a:cxnSpLocks noChangeShapeType="1"/>
            <a:stCxn id="31753" idx="3"/>
            <a:endCxn id="31754"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59" name="AutoShape 15"/>
          <p:cNvCxnSpPr>
            <a:cxnSpLocks noChangeShapeType="1"/>
            <a:stCxn id="31750" idx="4"/>
            <a:endCxn id="31754"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0" name="AutoShape 16"/>
          <p:cNvCxnSpPr>
            <a:cxnSpLocks noChangeShapeType="1"/>
            <a:stCxn id="31746" idx="4"/>
            <a:endCxn id="31752" idx="0"/>
          </p:cNvCxnSpPr>
          <p:nvPr/>
        </p:nvCxnSpPr>
        <p:spPr bwMode="auto">
          <a:xfrm>
            <a:off x="3505200" y="25146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1" name="AutoShape 17"/>
          <p:cNvCxnSpPr>
            <a:cxnSpLocks noChangeShapeType="1"/>
            <a:stCxn id="31747" idx="3"/>
            <a:endCxn id="31750" idx="7"/>
          </p:cNvCxnSpPr>
          <p:nvPr/>
        </p:nvCxnSpPr>
        <p:spPr bwMode="auto">
          <a:xfrm flipH="1">
            <a:off x="4429125" y="2447925"/>
            <a:ext cx="514350" cy="5905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2" name="AutoShape 18"/>
          <p:cNvCxnSpPr>
            <a:cxnSpLocks noChangeShapeType="1"/>
            <a:stCxn id="31747" idx="4"/>
            <a:endCxn id="31753" idx="0"/>
          </p:cNvCxnSpPr>
          <p:nvPr/>
        </p:nvCxnSpPr>
        <p:spPr bwMode="auto">
          <a:xfrm flipH="1">
            <a:off x="5029200" y="2514600"/>
            <a:ext cx="76200" cy="533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63"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64"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65"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766"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1767" name="AutoShape 23"/>
          <p:cNvCxnSpPr>
            <a:cxnSpLocks noChangeShapeType="1"/>
            <a:stCxn id="31752" idx="6"/>
            <a:endCxn id="31764"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8" name="AutoShape 24"/>
          <p:cNvCxnSpPr>
            <a:cxnSpLocks noChangeShapeType="1"/>
            <a:stCxn id="31752" idx="2"/>
            <a:endCxn id="31765"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69" name="AutoShape 25"/>
          <p:cNvCxnSpPr>
            <a:cxnSpLocks noChangeShapeType="1"/>
            <a:stCxn id="31751" idx="1"/>
            <a:endCxn id="31766"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70" name="AutoShape 26"/>
          <p:cNvCxnSpPr>
            <a:cxnSpLocks noChangeShapeType="1"/>
            <a:stCxn id="31764" idx="1"/>
            <a:endCxn id="31754"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71" name="AutoShape 27"/>
          <p:cNvCxnSpPr>
            <a:cxnSpLocks noChangeShapeType="1"/>
            <a:stCxn id="31753" idx="4"/>
            <a:endCxn id="31764"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772" name="AutoShape 28"/>
          <p:cNvCxnSpPr>
            <a:cxnSpLocks noChangeShapeType="1"/>
            <a:stCxn id="31766" idx="7"/>
            <a:endCxn id="31746"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73"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1774"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1775"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1776"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1777"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a:t>
            </a:r>
          </a:p>
        </p:txBody>
      </p:sp>
      <p:sp>
        <p:nvSpPr>
          <p:cNvPr id="31778"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1779"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31780"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1781"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1782"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1783"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1784"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1785"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1786"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1787"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1788"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1789"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1790"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1791"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1792"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1793"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1794"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1795"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1796"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1797"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1798" name="AutoShape 54"/>
          <p:cNvCxnSpPr>
            <a:cxnSpLocks noChangeShapeType="1"/>
            <a:stCxn id="31751" idx="4"/>
            <a:endCxn id="31765"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799"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1800"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1801"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02"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1803" name="AutoShape 59"/>
          <p:cNvCxnSpPr>
            <a:cxnSpLocks noChangeShapeType="1"/>
            <a:stCxn id="31801" idx="6"/>
            <a:endCxn id="31802"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804"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1805" name="Oval 61"/>
          <p:cNvSpPr>
            <a:spLocks noChangeArrowheads="1"/>
          </p:cNvSpPr>
          <p:nvPr/>
        </p:nvSpPr>
        <p:spPr bwMode="auto">
          <a:xfrm>
            <a:off x="8915400" y="3200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06"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07"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08" name="Oval 64"/>
          <p:cNvSpPr>
            <a:spLocks noChangeArrowheads="1"/>
          </p:cNvSpPr>
          <p:nvPr/>
        </p:nvSpPr>
        <p:spPr bwMode="auto">
          <a:xfrm>
            <a:off x="9677400" y="3276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09" name="Oval 65"/>
          <p:cNvSpPr>
            <a:spLocks noChangeArrowheads="1"/>
          </p:cNvSpPr>
          <p:nvPr/>
        </p:nvSpPr>
        <p:spPr bwMode="auto">
          <a:xfrm>
            <a:off x="89154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1810" name="AutoShape 66"/>
          <p:cNvCxnSpPr>
            <a:cxnSpLocks noChangeShapeType="1"/>
            <a:stCxn id="31801" idx="3"/>
            <a:endCxn id="31806"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1" name="AutoShape 67"/>
          <p:cNvCxnSpPr>
            <a:cxnSpLocks noChangeShapeType="1"/>
            <a:stCxn id="31806" idx="5"/>
            <a:endCxn id="31807"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2" name="AutoShape 68"/>
          <p:cNvCxnSpPr>
            <a:cxnSpLocks noChangeShapeType="1"/>
            <a:stCxn id="31807" idx="7"/>
            <a:endCxn id="31809"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3" name="AutoShape 69"/>
          <p:cNvCxnSpPr>
            <a:cxnSpLocks noChangeShapeType="1"/>
            <a:stCxn id="31808" idx="3"/>
            <a:endCxn id="31809"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4" name="AutoShape 70"/>
          <p:cNvCxnSpPr>
            <a:cxnSpLocks noChangeShapeType="1"/>
            <a:stCxn id="31805" idx="4"/>
            <a:endCxn id="31809" idx="0"/>
          </p:cNvCxnSpPr>
          <p:nvPr/>
        </p:nvCxnSpPr>
        <p:spPr bwMode="auto">
          <a:xfrm>
            <a:off x="9144000" y="36576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5" name="AutoShape 71"/>
          <p:cNvCxnSpPr>
            <a:cxnSpLocks noChangeShapeType="1"/>
            <a:stCxn id="31801" idx="4"/>
            <a:endCxn id="31807" idx="0"/>
          </p:cNvCxnSpPr>
          <p:nvPr/>
        </p:nvCxnSpPr>
        <p:spPr bwMode="auto">
          <a:xfrm>
            <a:off x="8382000" y="27432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6" name="AutoShape 72"/>
          <p:cNvCxnSpPr>
            <a:cxnSpLocks noChangeShapeType="1"/>
            <a:stCxn id="31802" idx="3"/>
            <a:endCxn id="31805" idx="7"/>
          </p:cNvCxnSpPr>
          <p:nvPr/>
        </p:nvCxnSpPr>
        <p:spPr bwMode="auto">
          <a:xfrm flipH="1">
            <a:off x="9305925" y="2676525"/>
            <a:ext cx="514350" cy="5905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17" name="AutoShape 73"/>
          <p:cNvCxnSpPr>
            <a:cxnSpLocks noChangeShapeType="1"/>
          </p:cNvCxnSpPr>
          <p:nvPr/>
        </p:nvCxnSpPr>
        <p:spPr bwMode="auto">
          <a:xfrm flipH="1">
            <a:off x="9906000" y="2743200"/>
            <a:ext cx="76200" cy="533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818" name="Oval 74"/>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19"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1820"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1821" name="AutoShape 77"/>
          <p:cNvCxnSpPr>
            <a:cxnSpLocks noChangeShapeType="1"/>
            <a:stCxn id="31807" idx="6"/>
            <a:endCxn id="31818"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22"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23" name="AutoShape 79"/>
          <p:cNvCxnSpPr>
            <a:cxnSpLocks noChangeShapeType="1"/>
            <a:stCxn id="31806" idx="1"/>
            <a:endCxn id="31820"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24" name="AutoShape 80"/>
          <p:cNvCxnSpPr>
            <a:cxnSpLocks noChangeShapeType="1"/>
            <a:stCxn id="31818" idx="1"/>
            <a:endCxn id="31809" idx="5"/>
          </p:cNvCxnSpPr>
          <p:nvPr/>
        </p:nvCxnSpPr>
        <p:spPr bwMode="auto">
          <a:xfrm flipH="1" flipV="1">
            <a:off x="9305925" y="46577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25" name="AutoShape 81"/>
          <p:cNvCxnSpPr>
            <a:cxnSpLocks noChangeShapeType="1"/>
            <a:stCxn id="31808" idx="4"/>
            <a:endCxn id="31818"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26" name="AutoShape 82"/>
          <p:cNvCxnSpPr>
            <a:cxnSpLocks noChangeShapeType="1"/>
            <a:stCxn id="31820" idx="7"/>
            <a:endCxn id="31801"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827"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1828"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1829"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1830"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1831"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a:t>
            </a:r>
          </a:p>
        </p:txBody>
      </p:sp>
      <p:sp>
        <p:nvSpPr>
          <p:cNvPr id="31832"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1833"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1834"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1835"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1836"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1837"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1838"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1839"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1840"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1841"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1842"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1843"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1844"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1845"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1846"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1847"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1848"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1849"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1850"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1851"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1852" name="AutoShape 108"/>
          <p:cNvCxnSpPr>
            <a:cxnSpLocks noChangeShapeType="1"/>
            <a:stCxn id="31806" idx="4"/>
            <a:endCxn id="31819"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590525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3" name="Content Placeholder 2"/>
          <p:cNvSpPr>
            <a:spLocks noGrp="1"/>
          </p:cNvSpPr>
          <p:nvPr>
            <p:ph idx="1"/>
          </p:nvPr>
        </p:nvSpPr>
        <p:spPr>
          <a:xfrm>
            <a:off x="762000" y="1427019"/>
            <a:ext cx="10972800" cy="4851548"/>
          </a:xfrm>
        </p:spPr>
        <p:txBody>
          <a:bodyPr>
            <a:noAutofit/>
          </a:bodyPr>
          <a:lstStyle/>
          <a:p>
            <a:r>
              <a:rPr lang="en-US" sz="2200" dirty="0"/>
              <a:t>Step 1: Sort the given activities in ascending order according to their finishing time.</a:t>
            </a:r>
          </a:p>
          <a:p>
            <a:endParaRPr lang="en-US" sz="2200" dirty="0"/>
          </a:p>
          <a:p>
            <a:r>
              <a:rPr lang="en-US" sz="2200" dirty="0"/>
              <a:t>Step 2: Select the first activity from sorted array act[] and add it to sol[] array.</a:t>
            </a:r>
          </a:p>
          <a:p>
            <a:endParaRPr lang="en-US" sz="2200" dirty="0"/>
          </a:p>
          <a:p>
            <a:r>
              <a:rPr lang="en-US" sz="2200" dirty="0"/>
              <a:t>Step 3: Repeat steps 4 and 5 for the remaining activities in act[].</a:t>
            </a:r>
          </a:p>
          <a:p>
            <a:endParaRPr lang="en-US" sz="2200" dirty="0"/>
          </a:p>
          <a:p>
            <a:r>
              <a:rPr lang="en-US" sz="2200" dirty="0"/>
              <a:t>Step 4: If the start time of the currently selected activity is greater than or equal to the finish time of previously selected activity, then add it to the sol[] array.</a:t>
            </a:r>
          </a:p>
          <a:p>
            <a:endParaRPr lang="en-US" sz="2200" dirty="0"/>
          </a:p>
          <a:p>
            <a:r>
              <a:rPr lang="en-US" sz="2200" dirty="0"/>
              <a:t>Step 5: Select the next activity in act[] array.</a:t>
            </a:r>
          </a:p>
          <a:p>
            <a:endParaRPr lang="en-US" sz="2200" dirty="0"/>
          </a:p>
          <a:p>
            <a:r>
              <a:rPr lang="en-US" sz="2200" dirty="0"/>
              <a:t>Step 6: Print the sol[] array.</a:t>
            </a:r>
          </a:p>
        </p:txBody>
      </p:sp>
    </p:spTree>
    <p:extLst>
      <p:ext uri="{BB962C8B-B14F-4D97-AF65-F5344CB8AC3E}">
        <p14:creationId xmlns:p14="http://schemas.microsoft.com/office/powerpoint/2010/main" val="1819525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71"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2772" name="AutoShape 4"/>
          <p:cNvCxnSpPr>
            <a:cxnSpLocks noChangeShapeType="1"/>
            <a:stCxn id="32770" idx="6"/>
            <a:endCxn id="32771"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73"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2774" name="Oval 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75"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76"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77" name="Oval 9"/>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78"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2779" name="AutoShape 11"/>
          <p:cNvCxnSpPr>
            <a:cxnSpLocks noChangeShapeType="1"/>
            <a:stCxn id="32770" idx="3"/>
            <a:endCxn id="32775"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0" name="AutoShape 12"/>
          <p:cNvCxnSpPr>
            <a:cxnSpLocks noChangeShapeType="1"/>
            <a:stCxn id="32775" idx="5"/>
            <a:endCxn id="32776"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1" name="AutoShape 13"/>
          <p:cNvCxnSpPr>
            <a:cxnSpLocks noChangeShapeType="1"/>
            <a:stCxn id="32776" idx="7"/>
            <a:endCxn id="32778"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2" name="AutoShape 14"/>
          <p:cNvCxnSpPr>
            <a:cxnSpLocks noChangeShapeType="1"/>
            <a:stCxn id="32777" idx="3"/>
            <a:endCxn id="32778" idx="7"/>
          </p:cNvCxnSpPr>
          <p:nvPr/>
        </p:nvCxnSpPr>
        <p:spPr bwMode="auto">
          <a:xfrm flipH="1">
            <a:off x="4429125" y="3438525"/>
            <a:ext cx="438150" cy="666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3" name="AutoShape 15"/>
          <p:cNvCxnSpPr>
            <a:cxnSpLocks noChangeShapeType="1"/>
            <a:stCxn id="32774" idx="4"/>
            <a:endCxn id="32778"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4" name="AutoShape 16"/>
          <p:cNvCxnSpPr>
            <a:cxnSpLocks noChangeShapeType="1"/>
            <a:stCxn id="32770" idx="4"/>
            <a:endCxn id="32776" idx="0"/>
          </p:cNvCxnSpPr>
          <p:nvPr/>
        </p:nvCxnSpPr>
        <p:spPr bwMode="auto">
          <a:xfrm>
            <a:off x="3505200" y="25146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5" name="AutoShape 17"/>
          <p:cNvCxnSpPr>
            <a:cxnSpLocks noChangeShapeType="1"/>
            <a:stCxn id="32771" idx="3"/>
            <a:endCxn id="32774" idx="7"/>
          </p:cNvCxnSpPr>
          <p:nvPr/>
        </p:nvCxnSpPr>
        <p:spPr bwMode="auto">
          <a:xfrm flipH="1">
            <a:off x="4429125" y="2447925"/>
            <a:ext cx="514350" cy="5905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6" name="AutoShape 18"/>
          <p:cNvCxnSpPr>
            <a:cxnSpLocks noChangeShapeType="1"/>
            <a:stCxn id="32771" idx="4"/>
            <a:endCxn id="32777"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87"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88"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89"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790"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2791" name="AutoShape 23"/>
          <p:cNvCxnSpPr>
            <a:cxnSpLocks noChangeShapeType="1"/>
            <a:stCxn id="32776" idx="6"/>
            <a:endCxn id="32788"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2" name="AutoShape 24"/>
          <p:cNvCxnSpPr>
            <a:cxnSpLocks noChangeShapeType="1"/>
            <a:stCxn id="32776" idx="2"/>
            <a:endCxn id="32789"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3" name="AutoShape 25"/>
          <p:cNvCxnSpPr>
            <a:cxnSpLocks noChangeShapeType="1"/>
            <a:stCxn id="32775" idx="1"/>
            <a:endCxn id="32790"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4" name="AutoShape 26"/>
          <p:cNvCxnSpPr>
            <a:cxnSpLocks noChangeShapeType="1"/>
            <a:stCxn id="32788" idx="1"/>
            <a:endCxn id="32778"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5" name="AutoShape 27"/>
          <p:cNvCxnSpPr>
            <a:cxnSpLocks noChangeShapeType="1"/>
            <a:stCxn id="32777" idx="4"/>
            <a:endCxn id="32788" idx="0"/>
          </p:cNvCxnSpPr>
          <p:nvPr/>
        </p:nvCxnSpPr>
        <p:spPr bwMode="auto">
          <a:xfrm>
            <a:off x="5029200" y="3505200"/>
            <a:ext cx="0" cy="15240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6" name="AutoShape 28"/>
          <p:cNvCxnSpPr>
            <a:cxnSpLocks noChangeShapeType="1"/>
            <a:stCxn id="32790" idx="7"/>
            <a:endCxn id="32770"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797"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2798"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2799"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2800"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2801"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2802"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2803"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2804"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2805"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2806"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2807"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2808"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2809"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2810"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2811"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2812"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2813"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2814"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2815"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2816"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2817"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2818"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2819"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2820"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2821"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2822" name="AutoShape 54"/>
          <p:cNvCxnSpPr>
            <a:cxnSpLocks noChangeShapeType="1"/>
            <a:stCxn id="32775" idx="4"/>
            <a:endCxn id="32789"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23"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2824"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2825"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26"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2827" name="AutoShape 59"/>
          <p:cNvCxnSpPr>
            <a:cxnSpLocks noChangeShapeType="1"/>
            <a:stCxn id="32825" idx="6"/>
            <a:endCxn id="32826"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28"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2829" name="Oval 61"/>
          <p:cNvSpPr>
            <a:spLocks noChangeArrowheads="1"/>
          </p:cNvSpPr>
          <p:nvPr/>
        </p:nvSpPr>
        <p:spPr bwMode="auto">
          <a:xfrm>
            <a:off x="8915400" y="3200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30"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31"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32"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33" name="Oval 65"/>
          <p:cNvSpPr>
            <a:spLocks noChangeArrowheads="1"/>
          </p:cNvSpPr>
          <p:nvPr/>
        </p:nvSpPr>
        <p:spPr bwMode="auto">
          <a:xfrm>
            <a:off x="89154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2834" name="AutoShape 66"/>
          <p:cNvCxnSpPr>
            <a:cxnSpLocks noChangeShapeType="1"/>
            <a:stCxn id="32825" idx="3"/>
            <a:endCxn id="32830"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5" name="AutoShape 67"/>
          <p:cNvCxnSpPr>
            <a:cxnSpLocks noChangeShapeType="1"/>
            <a:stCxn id="32830" idx="5"/>
            <a:endCxn id="32831"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6" name="AutoShape 68"/>
          <p:cNvCxnSpPr>
            <a:cxnSpLocks noChangeShapeType="1"/>
            <a:stCxn id="32831" idx="7"/>
            <a:endCxn id="32833"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7" name="AutoShape 69"/>
          <p:cNvCxnSpPr>
            <a:cxnSpLocks noChangeShapeType="1"/>
            <a:stCxn id="32832" idx="3"/>
            <a:endCxn id="32833" idx="7"/>
          </p:cNvCxnSpPr>
          <p:nvPr/>
        </p:nvCxnSpPr>
        <p:spPr bwMode="auto">
          <a:xfrm flipH="1">
            <a:off x="9305925" y="3667125"/>
            <a:ext cx="438150" cy="666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8" name="AutoShape 70"/>
          <p:cNvCxnSpPr>
            <a:cxnSpLocks noChangeShapeType="1"/>
            <a:stCxn id="32829" idx="4"/>
            <a:endCxn id="32833" idx="0"/>
          </p:cNvCxnSpPr>
          <p:nvPr/>
        </p:nvCxnSpPr>
        <p:spPr bwMode="auto">
          <a:xfrm>
            <a:off x="9144000" y="36576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39" name="AutoShape 71"/>
          <p:cNvCxnSpPr>
            <a:cxnSpLocks noChangeShapeType="1"/>
            <a:stCxn id="32825" idx="4"/>
            <a:endCxn id="32831" idx="0"/>
          </p:cNvCxnSpPr>
          <p:nvPr/>
        </p:nvCxnSpPr>
        <p:spPr bwMode="auto">
          <a:xfrm>
            <a:off x="8382000" y="27432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0" name="AutoShape 72"/>
          <p:cNvCxnSpPr>
            <a:cxnSpLocks noChangeShapeType="1"/>
            <a:stCxn id="32826" idx="3"/>
            <a:endCxn id="32829" idx="7"/>
          </p:cNvCxnSpPr>
          <p:nvPr/>
        </p:nvCxnSpPr>
        <p:spPr bwMode="auto">
          <a:xfrm flipH="1">
            <a:off x="9305925" y="2676525"/>
            <a:ext cx="514350" cy="5905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1"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42" name="Oval 74"/>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43"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2844"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2845" name="AutoShape 77"/>
          <p:cNvCxnSpPr>
            <a:cxnSpLocks noChangeShapeType="1"/>
            <a:stCxn id="32831" idx="6"/>
            <a:endCxn id="32842"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6"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7" name="AutoShape 79"/>
          <p:cNvCxnSpPr>
            <a:cxnSpLocks noChangeShapeType="1"/>
            <a:stCxn id="32830" idx="1"/>
            <a:endCxn id="32844"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8" name="AutoShape 80"/>
          <p:cNvCxnSpPr>
            <a:cxnSpLocks noChangeShapeType="1"/>
            <a:stCxn id="32842" idx="1"/>
            <a:endCxn id="32833" idx="5"/>
          </p:cNvCxnSpPr>
          <p:nvPr/>
        </p:nvCxnSpPr>
        <p:spPr bwMode="auto">
          <a:xfrm flipH="1" flipV="1">
            <a:off x="9305925" y="46577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49" name="AutoShape 81"/>
          <p:cNvCxnSpPr>
            <a:cxnSpLocks noChangeShapeType="1"/>
            <a:stCxn id="32832" idx="4"/>
            <a:endCxn id="32842" idx="0"/>
          </p:cNvCxnSpPr>
          <p:nvPr/>
        </p:nvCxnSpPr>
        <p:spPr bwMode="auto">
          <a:xfrm>
            <a:off x="9906000" y="3733800"/>
            <a:ext cx="0" cy="15240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850" name="AutoShape 82"/>
          <p:cNvCxnSpPr>
            <a:cxnSpLocks noChangeShapeType="1"/>
            <a:stCxn id="32844" idx="7"/>
            <a:endCxn id="32825"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851"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2852"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2853"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2854"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2855"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2856"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2857"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2858"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2859"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2860"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2861"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2862"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2863"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2864"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2865"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2866"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2867"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2868"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2869"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2870"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2871"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2872"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2873"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2874"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2875"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2876" name="AutoShape 108"/>
          <p:cNvCxnSpPr>
            <a:cxnSpLocks noChangeShapeType="1"/>
            <a:stCxn id="32830" idx="4"/>
            <a:endCxn id="32843"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16883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795"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3796" name="AutoShape 4"/>
          <p:cNvCxnSpPr>
            <a:cxnSpLocks noChangeShapeType="1"/>
            <a:stCxn id="33794" idx="6"/>
            <a:endCxn id="33795"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797"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3798" name="Oval 6"/>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799"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00"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01" name="Oval 9"/>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02" name="Oval 1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3803" name="AutoShape 11"/>
          <p:cNvCxnSpPr>
            <a:cxnSpLocks noChangeShapeType="1"/>
            <a:stCxn id="33794" idx="3"/>
            <a:endCxn id="33799"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4" name="AutoShape 12"/>
          <p:cNvCxnSpPr>
            <a:cxnSpLocks noChangeShapeType="1"/>
            <a:stCxn id="33799" idx="5"/>
            <a:endCxn id="33800"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5" name="AutoShape 13"/>
          <p:cNvCxnSpPr>
            <a:cxnSpLocks noChangeShapeType="1"/>
            <a:stCxn id="33800" idx="7"/>
            <a:endCxn id="33802"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6" name="AutoShape 14"/>
          <p:cNvCxnSpPr>
            <a:cxnSpLocks noChangeShapeType="1"/>
            <a:stCxn id="33801" idx="3"/>
            <a:endCxn id="33802" idx="7"/>
          </p:cNvCxnSpPr>
          <p:nvPr/>
        </p:nvCxnSpPr>
        <p:spPr bwMode="auto">
          <a:xfrm flipH="1">
            <a:off x="4429125" y="3438525"/>
            <a:ext cx="438150" cy="666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7" name="AutoShape 15"/>
          <p:cNvCxnSpPr>
            <a:cxnSpLocks noChangeShapeType="1"/>
            <a:stCxn id="33798" idx="4"/>
            <a:endCxn id="33802" idx="0"/>
          </p:cNvCxnSpPr>
          <p:nvPr/>
        </p:nvCxnSpPr>
        <p:spPr bwMode="auto">
          <a:xfrm>
            <a:off x="4267200" y="3429000"/>
            <a:ext cx="0" cy="6096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8" name="AutoShape 16"/>
          <p:cNvCxnSpPr>
            <a:cxnSpLocks noChangeShapeType="1"/>
            <a:stCxn id="33794" idx="4"/>
            <a:endCxn id="33800" idx="0"/>
          </p:cNvCxnSpPr>
          <p:nvPr/>
        </p:nvCxnSpPr>
        <p:spPr bwMode="auto">
          <a:xfrm>
            <a:off x="3505200" y="25146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09" name="AutoShape 17"/>
          <p:cNvCxnSpPr>
            <a:cxnSpLocks noChangeShapeType="1"/>
            <a:stCxn id="33795" idx="3"/>
            <a:endCxn id="33798"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0" name="AutoShape 18"/>
          <p:cNvCxnSpPr>
            <a:cxnSpLocks noChangeShapeType="1"/>
            <a:stCxn id="33795" idx="4"/>
            <a:endCxn id="33801"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11"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12"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13"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14"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3815" name="AutoShape 23"/>
          <p:cNvCxnSpPr>
            <a:cxnSpLocks noChangeShapeType="1"/>
            <a:stCxn id="33800" idx="6"/>
            <a:endCxn id="33812"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6" name="AutoShape 24"/>
          <p:cNvCxnSpPr>
            <a:cxnSpLocks noChangeShapeType="1"/>
            <a:stCxn id="33800" idx="2"/>
            <a:endCxn id="33813"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7" name="AutoShape 25"/>
          <p:cNvCxnSpPr>
            <a:cxnSpLocks noChangeShapeType="1"/>
            <a:stCxn id="33799" idx="1"/>
            <a:endCxn id="33814"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8" name="AutoShape 26"/>
          <p:cNvCxnSpPr>
            <a:cxnSpLocks noChangeShapeType="1"/>
            <a:stCxn id="33812" idx="1"/>
            <a:endCxn id="33802"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19" name="AutoShape 27"/>
          <p:cNvCxnSpPr>
            <a:cxnSpLocks noChangeShapeType="1"/>
            <a:stCxn id="33801" idx="4"/>
            <a:endCxn id="33812" idx="0"/>
          </p:cNvCxnSpPr>
          <p:nvPr/>
        </p:nvCxnSpPr>
        <p:spPr bwMode="auto">
          <a:xfrm>
            <a:off x="5029200" y="3505200"/>
            <a:ext cx="0" cy="15240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20" name="AutoShape 28"/>
          <p:cNvCxnSpPr>
            <a:cxnSpLocks noChangeShapeType="1"/>
            <a:stCxn id="33814" idx="7"/>
            <a:endCxn id="33794"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21"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3822"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3823"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3824"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3825"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3826"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3827"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3828"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3829"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3830"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3831"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3832"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3833"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3834"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3835"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3836"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3837"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3838"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3839"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3840"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3841"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3842"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3843"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3844"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3845"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3846" name="AutoShape 54"/>
          <p:cNvCxnSpPr>
            <a:cxnSpLocks noChangeShapeType="1"/>
            <a:stCxn id="33799" idx="4"/>
            <a:endCxn id="33813"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47"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3848"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3849"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50"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3851" name="AutoShape 59"/>
          <p:cNvCxnSpPr>
            <a:cxnSpLocks noChangeShapeType="1"/>
            <a:stCxn id="33849" idx="6"/>
            <a:endCxn id="33850"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52"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3853" name="Oval 61"/>
          <p:cNvSpPr>
            <a:spLocks noChangeArrowheads="1"/>
          </p:cNvSpPr>
          <p:nvPr/>
        </p:nvSpPr>
        <p:spPr bwMode="auto">
          <a:xfrm>
            <a:off x="8915400" y="3200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54"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55"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56"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57" name="Oval 65"/>
          <p:cNvSpPr>
            <a:spLocks noChangeArrowheads="1"/>
          </p:cNvSpPr>
          <p:nvPr/>
        </p:nvSpPr>
        <p:spPr bwMode="auto">
          <a:xfrm>
            <a:off x="8915400" y="4267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3858" name="AutoShape 66"/>
          <p:cNvCxnSpPr>
            <a:cxnSpLocks noChangeShapeType="1"/>
            <a:stCxn id="33849" idx="3"/>
            <a:endCxn id="33854"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59" name="AutoShape 67"/>
          <p:cNvCxnSpPr>
            <a:cxnSpLocks noChangeShapeType="1"/>
            <a:stCxn id="33854" idx="5"/>
            <a:endCxn id="33855"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60" name="AutoShape 68"/>
          <p:cNvCxnSpPr>
            <a:cxnSpLocks noChangeShapeType="1"/>
            <a:stCxn id="33855" idx="7"/>
            <a:endCxn id="33857"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61" name="AutoShape 69"/>
          <p:cNvCxnSpPr>
            <a:cxnSpLocks noChangeShapeType="1"/>
            <a:stCxn id="33856" idx="3"/>
            <a:endCxn id="33857" idx="7"/>
          </p:cNvCxnSpPr>
          <p:nvPr/>
        </p:nvCxnSpPr>
        <p:spPr bwMode="auto">
          <a:xfrm flipH="1">
            <a:off x="9305925" y="3667125"/>
            <a:ext cx="438150" cy="666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62" name="AutoShape 70"/>
          <p:cNvCxnSpPr>
            <a:cxnSpLocks noChangeShapeType="1"/>
            <a:stCxn id="33853" idx="4"/>
            <a:endCxn id="33857" idx="0"/>
          </p:cNvCxnSpPr>
          <p:nvPr/>
        </p:nvCxnSpPr>
        <p:spPr bwMode="auto">
          <a:xfrm>
            <a:off x="9144000" y="3657600"/>
            <a:ext cx="0" cy="6096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63" name="AutoShape 71"/>
          <p:cNvCxnSpPr>
            <a:cxnSpLocks noChangeShapeType="1"/>
            <a:stCxn id="33849" idx="4"/>
            <a:endCxn id="33855" idx="0"/>
          </p:cNvCxnSpPr>
          <p:nvPr/>
        </p:nvCxnSpPr>
        <p:spPr bwMode="auto">
          <a:xfrm>
            <a:off x="8382000" y="27432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64" name="AutoShape 72"/>
          <p:cNvCxnSpPr>
            <a:cxnSpLocks noChangeShapeType="1"/>
            <a:stCxn id="33850" idx="3"/>
            <a:endCxn id="33853" idx="7"/>
          </p:cNvCxnSpPr>
          <p:nvPr/>
        </p:nvCxnSpPr>
        <p:spPr bwMode="auto">
          <a:xfrm flipH="1">
            <a:off x="9305925" y="26765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65"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66" name="Oval 74"/>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67"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3868"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3869" name="AutoShape 77"/>
          <p:cNvCxnSpPr>
            <a:cxnSpLocks noChangeShapeType="1"/>
            <a:stCxn id="33855" idx="6"/>
            <a:endCxn id="33866"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70"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71" name="AutoShape 79"/>
          <p:cNvCxnSpPr>
            <a:cxnSpLocks noChangeShapeType="1"/>
            <a:stCxn id="33854" idx="1"/>
            <a:endCxn id="33868"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72" name="AutoShape 80"/>
          <p:cNvCxnSpPr>
            <a:cxnSpLocks noChangeShapeType="1"/>
            <a:stCxn id="33866" idx="1"/>
            <a:endCxn id="33857" idx="5"/>
          </p:cNvCxnSpPr>
          <p:nvPr/>
        </p:nvCxnSpPr>
        <p:spPr bwMode="auto">
          <a:xfrm flipH="1" flipV="1">
            <a:off x="9305925" y="46577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73" name="AutoShape 81"/>
          <p:cNvCxnSpPr>
            <a:cxnSpLocks noChangeShapeType="1"/>
            <a:stCxn id="33856" idx="4"/>
            <a:endCxn id="33866" idx="0"/>
          </p:cNvCxnSpPr>
          <p:nvPr/>
        </p:nvCxnSpPr>
        <p:spPr bwMode="auto">
          <a:xfrm>
            <a:off x="9906000" y="3733800"/>
            <a:ext cx="0" cy="15240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874" name="AutoShape 82"/>
          <p:cNvCxnSpPr>
            <a:cxnSpLocks noChangeShapeType="1"/>
            <a:stCxn id="33868" idx="7"/>
            <a:endCxn id="33849"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875"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3876"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3877"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3878"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3879"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3880"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3881"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3882"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3883"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3884"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3885"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3886"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3887"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3888"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3889"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3890"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3891"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3892"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3893"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3894"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3895"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3896"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3897"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3898"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3899"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3900" name="AutoShape 108"/>
          <p:cNvCxnSpPr>
            <a:cxnSpLocks noChangeShapeType="1"/>
            <a:stCxn id="33854" idx="4"/>
            <a:endCxn id="33867"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307080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19"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4820" name="AutoShape 4"/>
          <p:cNvCxnSpPr>
            <a:cxnSpLocks noChangeShapeType="1"/>
            <a:stCxn id="34818" idx="6"/>
            <a:endCxn id="34819"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21"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4822" name="Oval 6"/>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23"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24"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25" name="Oval 9"/>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26" name="Oval 10"/>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4827" name="AutoShape 11"/>
          <p:cNvCxnSpPr>
            <a:cxnSpLocks noChangeShapeType="1"/>
            <a:stCxn id="34818" idx="3"/>
            <a:endCxn id="34823"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28" name="AutoShape 12"/>
          <p:cNvCxnSpPr>
            <a:cxnSpLocks noChangeShapeType="1"/>
            <a:stCxn id="34823" idx="5"/>
            <a:endCxn id="34824"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29" name="AutoShape 13"/>
          <p:cNvCxnSpPr>
            <a:cxnSpLocks noChangeShapeType="1"/>
            <a:stCxn id="34824" idx="7"/>
            <a:endCxn id="34826" idx="4"/>
          </p:cNvCxnSpPr>
          <p:nvPr/>
        </p:nvCxnSpPr>
        <p:spPr bwMode="auto">
          <a:xfrm flipV="1">
            <a:off x="3819526" y="4495801"/>
            <a:ext cx="447675" cy="12858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0" name="AutoShape 14"/>
          <p:cNvCxnSpPr>
            <a:cxnSpLocks noChangeShapeType="1"/>
            <a:stCxn id="34825" idx="3"/>
            <a:endCxn id="34826"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1" name="AutoShape 15"/>
          <p:cNvCxnSpPr>
            <a:cxnSpLocks noChangeShapeType="1"/>
            <a:stCxn id="34822" idx="4"/>
            <a:endCxn id="34826"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2" name="AutoShape 16"/>
          <p:cNvCxnSpPr>
            <a:cxnSpLocks noChangeShapeType="1"/>
            <a:stCxn id="34818" idx="4"/>
            <a:endCxn id="34824" idx="0"/>
          </p:cNvCxnSpPr>
          <p:nvPr/>
        </p:nvCxnSpPr>
        <p:spPr bwMode="auto">
          <a:xfrm>
            <a:off x="3505200" y="25146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3" name="AutoShape 17"/>
          <p:cNvCxnSpPr>
            <a:cxnSpLocks noChangeShapeType="1"/>
            <a:stCxn id="34819" idx="3"/>
            <a:endCxn id="34822"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34" name="AutoShape 18"/>
          <p:cNvCxnSpPr>
            <a:cxnSpLocks noChangeShapeType="1"/>
            <a:stCxn id="34819" idx="4"/>
            <a:endCxn id="34825"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35"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36" name="Oval 20"/>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37"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38"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4839" name="AutoShape 23"/>
          <p:cNvCxnSpPr>
            <a:cxnSpLocks noChangeShapeType="1"/>
            <a:stCxn id="34824" idx="6"/>
            <a:endCxn id="34836"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0" name="AutoShape 24"/>
          <p:cNvCxnSpPr>
            <a:cxnSpLocks noChangeShapeType="1"/>
            <a:stCxn id="34824" idx="2"/>
            <a:endCxn id="34837"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1" name="AutoShape 25"/>
          <p:cNvCxnSpPr>
            <a:cxnSpLocks noChangeShapeType="1"/>
            <a:stCxn id="34823" idx="1"/>
            <a:endCxn id="34838"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2" name="AutoShape 26"/>
          <p:cNvCxnSpPr>
            <a:cxnSpLocks noChangeShapeType="1"/>
            <a:stCxn id="34836" idx="1"/>
            <a:endCxn id="34826" idx="5"/>
          </p:cNvCxnSpPr>
          <p:nvPr/>
        </p:nvCxnSpPr>
        <p:spPr bwMode="auto">
          <a:xfrm flipH="1" flipV="1">
            <a:off x="4429125" y="4429125"/>
            <a:ext cx="438150" cy="666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3" name="AutoShape 27"/>
          <p:cNvCxnSpPr>
            <a:cxnSpLocks noChangeShapeType="1"/>
            <a:stCxn id="34825" idx="4"/>
            <a:endCxn id="34836" idx="0"/>
          </p:cNvCxnSpPr>
          <p:nvPr/>
        </p:nvCxnSpPr>
        <p:spPr bwMode="auto">
          <a:xfrm>
            <a:off x="5029200" y="3505200"/>
            <a:ext cx="0" cy="15240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44" name="AutoShape 28"/>
          <p:cNvCxnSpPr>
            <a:cxnSpLocks noChangeShapeType="1"/>
            <a:stCxn id="34838" idx="7"/>
            <a:endCxn id="34818"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45"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4846"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4847"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4848"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4849"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4850"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4851"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4852"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4853"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34854"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4855"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4856"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4857"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4858"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4859"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4860"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4861"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4862"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4863"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4864"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4865"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4866"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4867"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4868"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4869"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4870" name="AutoShape 54"/>
          <p:cNvCxnSpPr>
            <a:cxnSpLocks noChangeShapeType="1"/>
            <a:stCxn id="34823" idx="4"/>
            <a:endCxn id="34837"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71"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4872"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4873"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74"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4875" name="AutoShape 59"/>
          <p:cNvCxnSpPr>
            <a:cxnSpLocks noChangeShapeType="1"/>
            <a:stCxn id="34873" idx="6"/>
            <a:endCxn id="34874"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76"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4877" name="Oval 61"/>
          <p:cNvSpPr>
            <a:spLocks noChangeArrowheads="1"/>
          </p:cNvSpPr>
          <p:nvPr/>
        </p:nvSpPr>
        <p:spPr bwMode="auto">
          <a:xfrm>
            <a:off x="8915400" y="3200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78"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79"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80"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81" name="Oval 65"/>
          <p:cNvSpPr>
            <a:spLocks noChangeArrowheads="1"/>
          </p:cNvSpPr>
          <p:nvPr/>
        </p:nvSpPr>
        <p:spPr bwMode="auto">
          <a:xfrm>
            <a:off x="89154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4882" name="AutoShape 66"/>
          <p:cNvCxnSpPr>
            <a:cxnSpLocks noChangeShapeType="1"/>
            <a:stCxn id="34873" idx="3"/>
            <a:endCxn id="34878"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3" name="AutoShape 67"/>
          <p:cNvCxnSpPr>
            <a:cxnSpLocks noChangeShapeType="1"/>
            <a:stCxn id="34878" idx="5"/>
            <a:endCxn id="34879"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4" name="AutoShape 68"/>
          <p:cNvCxnSpPr>
            <a:cxnSpLocks noChangeShapeType="1"/>
            <a:stCxn id="34879" idx="7"/>
            <a:endCxn id="34881" idx="4"/>
          </p:cNvCxnSpPr>
          <p:nvPr/>
        </p:nvCxnSpPr>
        <p:spPr bwMode="auto">
          <a:xfrm flipV="1">
            <a:off x="8696326" y="4724401"/>
            <a:ext cx="447675" cy="12858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5" name="AutoShape 69"/>
          <p:cNvCxnSpPr>
            <a:cxnSpLocks noChangeShapeType="1"/>
            <a:stCxn id="34880" idx="3"/>
            <a:endCxn id="34881"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6" name="AutoShape 70"/>
          <p:cNvCxnSpPr>
            <a:cxnSpLocks noChangeShapeType="1"/>
            <a:stCxn id="34877" idx="4"/>
            <a:endCxn id="34881" idx="0"/>
          </p:cNvCxnSpPr>
          <p:nvPr/>
        </p:nvCxnSpPr>
        <p:spPr bwMode="auto">
          <a:xfrm>
            <a:off x="9144000" y="36576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7" name="AutoShape 71"/>
          <p:cNvCxnSpPr>
            <a:cxnSpLocks noChangeShapeType="1"/>
            <a:stCxn id="34873" idx="4"/>
            <a:endCxn id="34879" idx="0"/>
          </p:cNvCxnSpPr>
          <p:nvPr/>
        </p:nvCxnSpPr>
        <p:spPr bwMode="auto">
          <a:xfrm>
            <a:off x="8382000" y="27432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8" name="AutoShape 72"/>
          <p:cNvCxnSpPr>
            <a:cxnSpLocks noChangeShapeType="1"/>
            <a:stCxn id="34874" idx="3"/>
            <a:endCxn id="34877" idx="7"/>
          </p:cNvCxnSpPr>
          <p:nvPr/>
        </p:nvCxnSpPr>
        <p:spPr bwMode="auto">
          <a:xfrm flipH="1">
            <a:off x="9305925" y="26765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89"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90" name="Oval 74"/>
          <p:cNvSpPr>
            <a:spLocks noChangeArrowheads="1"/>
          </p:cNvSpPr>
          <p:nvPr/>
        </p:nvSpPr>
        <p:spPr bwMode="auto">
          <a:xfrm>
            <a:off x="9677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91"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4892"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4893" name="AutoShape 77"/>
          <p:cNvCxnSpPr>
            <a:cxnSpLocks noChangeShapeType="1"/>
            <a:stCxn id="34879" idx="6"/>
            <a:endCxn id="34890" idx="3"/>
          </p:cNvCxnSpPr>
          <p:nvPr/>
        </p:nvCxnSpPr>
        <p:spPr bwMode="auto">
          <a:xfrm flipV="1">
            <a:off x="8763001" y="56483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94"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95" name="AutoShape 79"/>
          <p:cNvCxnSpPr>
            <a:cxnSpLocks noChangeShapeType="1"/>
            <a:stCxn id="34878" idx="1"/>
            <a:endCxn id="34892"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96" name="AutoShape 80"/>
          <p:cNvCxnSpPr>
            <a:cxnSpLocks noChangeShapeType="1"/>
            <a:stCxn id="34890" idx="1"/>
            <a:endCxn id="34881" idx="5"/>
          </p:cNvCxnSpPr>
          <p:nvPr/>
        </p:nvCxnSpPr>
        <p:spPr bwMode="auto">
          <a:xfrm flipH="1" flipV="1">
            <a:off x="9305925" y="4657725"/>
            <a:ext cx="438150" cy="666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97" name="AutoShape 81"/>
          <p:cNvCxnSpPr>
            <a:cxnSpLocks noChangeShapeType="1"/>
            <a:stCxn id="34880" idx="4"/>
            <a:endCxn id="34890" idx="0"/>
          </p:cNvCxnSpPr>
          <p:nvPr/>
        </p:nvCxnSpPr>
        <p:spPr bwMode="auto">
          <a:xfrm>
            <a:off x="9906000" y="3733800"/>
            <a:ext cx="0" cy="15240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898" name="AutoShape 82"/>
          <p:cNvCxnSpPr>
            <a:cxnSpLocks noChangeShapeType="1"/>
            <a:stCxn id="34892" idx="7"/>
            <a:endCxn id="34873"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899"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4900"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4901"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4902"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4903"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4904"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4905"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4906"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4907"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34908"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4909"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4910"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4911"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4912"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4913"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4914"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4915"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4916"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4917"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4918"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4919"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4920"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4921"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4922"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4923"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4924" name="AutoShape 108"/>
          <p:cNvCxnSpPr>
            <a:cxnSpLocks noChangeShapeType="1"/>
            <a:stCxn id="34878" idx="4"/>
            <a:endCxn id="34891"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013850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43"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844" name="AutoShape 4"/>
          <p:cNvCxnSpPr>
            <a:cxnSpLocks noChangeShapeType="1"/>
            <a:stCxn id="35842" idx="6"/>
            <a:endCxn id="35843"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45"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5846" name="Oval 6"/>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47"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48" name="Oval 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49" name="Oval 9"/>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50" name="Oval 10"/>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851" name="AutoShape 11"/>
          <p:cNvCxnSpPr>
            <a:cxnSpLocks noChangeShapeType="1"/>
            <a:stCxn id="35842" idx="3"/>
            <a:endCxn id="35847"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2" name="AutoShape 12"/>
          <p:cNvCxnSpPr>
            <a:cxnSpLocks noChangeShapeType="1"/>
            <a:stCxn id="35847" idx="5"/>
            <a:endCxn id="35848"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3" name="AutoShape 13"/>
          <p:cNvCxnSpPr>
            <a:cxnSpLocks noChangeShapeType="1"/>
            <a:stCxn id="35848" idx="7"/>
            <a:endCxn id="35850" idx="4"/>
          </p:cNvCxnSpPr>
          <p:nvPr/>
        </p:nvCxnSpPr>
        <p:spPr bwMode="auto">
          <a:xfrm flipV="1">
            <a:off x="3819526" y="4495801"/>
            <a:ext cx="447675" cy="12858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4" name="AutoShape 14"/>
          <p:cNvCxnSpPr>
            <a:cxnSpLocks noChangeShapeType="1"/>
            <a:stCxn id="35849" idx="3"/>
            <a:endCxn id="35850"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5" name="AutoShape 15"/>
          <p:cNvCxnSpPr>
            <a:cxnSpLocks noChangeShapeType="1"/>
            <a:stCxn id="35846" idx="4"/>
            <a:endCxn id="35850"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6" name="AutoShape 16"/>
          <p:cNvCxnSpPr>
            <a:cxnSpLocks noChangeShapeType="1"/>
            <a:stCxn id="35842" idx="4"/>
            <a:endCxn id="35848" idx="0"/>
          </p:cNvCxnSpPr>
          <p:nvPr/>
        </p:nvCxnSpPr>
        <p:spPr bwMode="auto">
          <a:xfrm>
            <a:off x="3505200" y="25146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7" name="AutoShape 17"/>
          <p:cNvCxnSpPr>
            <a:cxnSpLocks noChangeShapeType="1"/>
            <a:stCxn id="35843" idx="3"/>
            <a:endCxn id="35846"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8" name="AutoShape 18"/>
          <p:cNvCxnSpPr>
            <a:cxnSpLocks noChangeShapeType="1"/>
            <a:stCxn id="35843" idx="4"/>
            <a:endCxn id="35849"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59"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60" name="Oval 20"/>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61"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62"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863" name="AutoShape 23"/>
          <p:cNvCxnSpPr>
            <a:cxnSpLocks noChangeShapeType="1"/>
            <a:stCxn id="35848" idx="6"/>
            <a:endCxn id="35860" idx="3"/>
          </p:cNvCxnSpPr>
          <p:nvPr/>
        </p:nvCxnSpPr>
        <p:spPr bwMode="auto">
          <a:xfrm flipV="1">
            <a:off x="3886201" y="5419726"/>
            <a:ext cx="981075" cy="5238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4" name="AutoShape 24"/>
          <p:cNvCxnSpPr>
            <a:cxnSpLocks noChangeShapeType="1"/>
            <a:stCxn id="35848" idx="2"/>
            <a:endCxn id="35861"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5" name="AutoShape 25"/>
          <p:cNvCxnSpPr>
            <a:cxnSpLocks noChangeShapeType="1"/>
            <a:stCxn id="35847" idx="1"/>
            <a:endCxn id="35862"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6" name="AutoShape 26"/>
          <p:cNvCxnSpPr>
            <a:cxnSpLocks noChangeShapeType="1"/>
            <a:stCxn id="35860" idx="1"/>
            <a:endCxn id="35850"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7" name="AutoShape 27"/>
          <p:cNvCxnSpPr>
            <a:cxnSpLocks noChangeShapeType="1"/>
            <a:stCxn id="35849" idx="4"/>
            <a:endCxn id="35860"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68" name="AutoShape 28"/>
          <p:cNvCxnSpPr>
            <a:cxnSpLocks noChangeShapeType="1"/>
            <a:stCxn id="35862" idx="7"/>
            <a:endCxn id="35842"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69"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5870"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5871"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5872"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5873"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5874"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5875"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5876"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5877"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35878"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5879"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5880"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5881"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5882"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5883"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5884"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5885"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5886"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5887"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5888"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5889"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5890"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5891"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5892"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5893"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5894" name="AutoShape 54"/>
          <p:cNvCxnSpPr>
            <a:cxnSpLocks noChangeShapeType="1"/>
            <a:stCxn id="35847" idx="4"/>
            <a:endCxn id="35861"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95"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5896"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5897"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898"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899" name="AutoShape 59"/>
          <p:cNvCxnSpPr>
            <a:cxnSpLocks noChangeShapeType="1"/>
            <a:stCxn id="35897" idx="6"/>
            <a:endCxn id="35898"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00"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5901" name="Oval 61"/>
          <p:cNvSpPr>
            <a:spLocks noChangeArrowheads="1"/>
          </p:cNvSpPr>
          <p:nvPr/>
        </p:nvSpPr>
        <p:spPr bwMode="auto">
          <a:xfrm>
            <a:off x="8915400" y="3200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902"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903" name="Oval 63"/>
          <p:cNvSpPr>
            <a:spLocks noChangeArrowheads="1"/>
          </p:cNvSpPr>
          <p:nvPr/>
        </p:nvSpPr>
        <p:spPr bwMode="auto">
          <a:xfrm>
            <a:off x="8305800" y="5943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904"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905" name="Oval 65"/>
          <p:cNvSpPr>
            <a:spLocks noChangeArrowheads="1"/>
          </p:cNvSpPr>
          <p:nvPr/>
        </p:nvSpPr>
        <p:spPr bwMode="auto">
          <a:xfrm>
            <a:off x="89154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906" name="AutoShape 66"/>
          <p:cNvCxnSpPr>
            <a:cxnSpLocks noChangeShapeType="1"/>
            <a:stCxn id="35897" idx="3"/>
            <a:endCxn id="35902"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7" name="AutoShape 67"/>
          <p:cNvCxnSpPr>
            <a:cxnSpLocks noChangeShapeType="1"/>
            <a:stCxn id="35902" idx="5"/>
            <a:endCxn id="35903"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8" name="AutoShape 68"/>
          <p:cNvCxnSpPr>
            <a:cxnSpLocks noChangeShapeType="1"/>
            <a:stCxn id="35903" idx="7"/>
            <a:endCxn id="35905" idx="4"/>
          </p:cNvCxnSpPr>
          <p:nvPr/>
        </p:nvCxnSpPr>
        <p:spPr bwMode="auto">
          <a:xfrm flipV="1">
            <a:off x="8696326" y="4724401"/>
            <a:ext cx="447675" cy="12858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09" name="AutoShape 69"/>
          <p:cNvCxnSpPr>
            <a:cxnSpLocks noChangeShapeType="1"/>
            <a:stCxn id="35904" idx="3"/>
            <a:endCxn id="35905"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0" name="AutoShape 70"/>
          <p:cNvCxnSpPr>
            <a:cxnSpLocks noChangeShapeType="1"/>
            <a:stCxn id="35901" idx="4"/>
            <a:endCxn id="35905" idx="0"/>
          </p:cNvCxnSpPr>
          <p:nvPr/>
        </p:nvCxnSpPr>
        <p:spPr bwMode="auto">
          <a:xfrm>
            <a:off x="9144000" y="36576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1" name="AutoShape 71"/>
          <p:cNvCxnSpPr>
            <a:cxnSpLocks noChangeShapeType="1"/>
            <a:stCxn id="35897" idx="4"/>
            <a:endCxn id="35903" idx="0"/>
          </p:cNvCxnSpPr>
          <p:nvPr/>
        </p:nvCxnSpPr>
        <p:spPr bwMode="auto">
          <a:xfrm>
            <a:off x="8382000" y="2743200"/>
            <a:ext cx="152400" cy="32004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2" name="AutoShape 72"/>
          <p:cNvCxnSpPr>
            <a:cxnSpLocks noChangeShapeType="1"/>
            <a:stCxn id="35898" idx="3"/>
            <a:endCxn id="35901" idx="7"/>
          </p:cNvCxnSpPr>
          <p:nvPr/>
        </p:nvCxnSpPr>
        <p:spPr bwMode="auto">
          <a:xfrm flipH="1">
            <a:off x="9305925" y="26765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3"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14" name="Oval 74"/>
          <p:cNvSpPr>
            <a:spLocks noChangeArrowheads="1"/>
          </p:cNvSpPr>
          <p:nvPr/>
        </p:nvSpPr>
        <p:spPr bwMode="auto">
          <a:xfrm>
            <a:off x="9677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915"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5916"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5917" name="AutoShape 77"/>
          <p:cNvCxnSpPr>
            <a:cxnSpLocks noChangeShapeType="1"/>
            <a:stCxn id="35903" idx="6"/>
            <a:endCxn id="35914" idx="3"/>
          </p:cNvCxnSpPr>
          <p:nvPr/>
        </p:nvCxnSpPr>
        <p:spPr bwMode="auto">
          <a:xfrm flipV="1">
            <a:off x="8763001" y="5648326"/>
            <a:ext cx="981075" cy="5238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8" name="AutoShape 78"/>
          <p:cNvCxnSpPr>
            <a:cxnSpLocks noChangeShapeType="1"/>
          </p:cNvCxnSpPr>
          <p:nvPr/>
        </p:nvCxnSpPr>
        <p:spPr bwMode="auto">
          <a:xfrm flipH="1" flipV="1">
            <a:off x="7696201" y="5867401"/>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19" name="AutoShape 79"/>
          <p:cNvCxnSpPr>
            <a:cxnSpLocks noChangeShapeType="1"/>
            <a:stCxn id="35902" idx="1"/>
            <a:endCxn id="35916"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20" name="AutoShape 80"/>
          <p:cNvCxnSpPr>
            <a:cxnSpLocks noChangeShapeType="1"/>
            <a:stCxn id="35914" idx="1"/>
            <a:endCxn id="35905" idx="5"/>
          </p:cNvCxnSpPr>
          <p:nvPr/>
        </p:nvCxnSpPr>
        <p:spPr bwMode="auto">
          <a:xfrm flipH="1" flipV="1">
            <a:off x="9305925" y="46577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21" name="AutoShape 81"/>
          <p:cNvCxnSpPr>
            <a:cxnSpLocks noChangeShapeType="1"/>
            <a:stCxn id="35904" idx="4"/>
            <a:endCxn id="35914"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22" name="AutoShape 82"/>
          <p:cNvCxnSpPr>
            <a:cxnSpLocks noChangeShapeType="1"/>
            <a:stCxn id="35916" idx="7"/>
            <a:endCxn id="35897"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923"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5924"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5925"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5926"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5927"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5928"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5929"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5930"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3</a:t>
            </a:r>
          </a:p>
        </p:txBody>
      </p:sp>
      <p:sp>
        <p:nvSpPr>
          <p:cNvPr id="35931"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4</a:t>
            </a:r>
          </a:p>
        </p:txBody>
      </p:sp>
      <p:sp>
        <p:nvSpPr>
          <p:cNvPr id="35932"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5933"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5934"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5935"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5936"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5937"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10</a:t>
            </a:r>
          </a:p>
        </p:txBody>
      </p:sp>
      <p:sp>
        <p:nvSpPr>
          <p:cNvPr id="35938"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5939"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5940"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5941"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5942"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5943"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5944"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5945"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5946"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5947"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5948" name="AutoShape 108"/>
          <p:cNvCxnSpPr>
            <a:cxnSpLocks noChangeShapeType="1"/>
            <a:stCxn id="35902" idx="4"/>
            <a:endCxn id="35915"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587470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67"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6868" name="AutoShape 4"/>
          <p:cNvCxnSpPr>
            <a:cxnSpLocks noChangeShapeType="1"/>
            <a:stCxn id="36866" idx="6"/>
            <a:endCxn id="36867"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69"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6870" name="Oval 6"/>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71"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72" name="Oval 8"/>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73" name="Oval 9"/>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74" name="Oval 10"/>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6875" name="AutoShape 11"/>
          <p:cNvCxnSpPr>
            <a:cxnSpLocks noChangeShapeType="1"/>
            <a:stCxn id="36866" idx="3"/>
            <a:endCxn id="36871"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12"/>
          <p:cNvCxnSpPr>
            <a:cxnSpLocks noChangeShapeType="1"/>
            <a:stCxn id="36871" idx="5"/>
            <a:endCxn id="36872" idx="1"/>
          </p:cNvCxnSpPr>
          <p:nvPr/>
        </p:nvCxnSpPr>
        <p:spPr bwMode="auto">
          <a:xfrm>
            <a:off x="2676525" y="39719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13"/>
          <p:cNvCxnSpPr>
            <a:cxnSpLocks noChangeShapeType="1"/>
            <a:stCxn id="36872" idx="7"/>
            <a:endCxn id="36874"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14"/>
          <p:cNvCxnSpPr>
            <a:cxnSpLocks noChangeShapeType="1"/>
            <a:stCxn id="36873" idx="3"/>
            <a:endCxn id="36874"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15"/>
          <p:cNvCxnSpPr>
            <a:cxnSpLocks noChangeShapeType="1"/>
            <a:stCxn id="36870" idx="4"/>
            <a:endCxn id="36874"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16"/>
          <p:cNvCxnSpPr>
            <a:cxnSpLocks noChangeShapeType="1"/>
            <a:stCxn id="36866" idx="4"/>
            <a:endCxn id="36872"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17"/>
          <p:cNvCxnSpPr>
            <a:cxnSpLocks noChangeShapeType="1"/>
            <a:stCxn id="36867" idx="3"/>
            <a:endCxn id="36870"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18"/>
          <p:cNvCxnSpPr>
            <a:cxnSpLocks noChangeShapeType="1"/>
            <a:stCxn id="36867" idx="4"/>
            <a:endCxn id="36873"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83"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84" name="Oval 20"/>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85" name="Oval 21"/>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886"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6887" name="AutoShape 23"/>
          <p:cNvCxnSpPr>
            <a:cxnSpLocks noChangeShapeType="1"/>
            <a:stCxn id="36872" idx="6"/>
            <a:endCxn id="36884"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4"/>
          <p:cNvCxnSpPr>
            <a:cxnSpLocks noChangeShapeType="1"/>
            <a:stCxn id="36872" idx="2"/>
            <a:endCxn id="36885" idx="5"/>
          </p:cNvCxnSpPr>
          <p:nvPr/>
        </p:nvCxnSpPr>
        <p:spPr bwMode="auto">
          <a:xfrm flipH="1" flipV="1">
            <a:off x="2828926" y="5648326"/>
            <a:ext cx="600075" cy="2952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5"/>
          <p:cNvCxnSpPr>
            <a:cxnSpLocks noChangeShapeType="1"/>
            <a:stCxn id="36871" idx="1"/>
            <a:endCxn id="36886"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90" name="AutoShape 26"/>
          <p:cNvCxnSpPr>
            <a:cxnSpLocks noChangeShapeType="1"/>
            <a:stCxn id="36884" idx="1"/>
            <a:endCxn id="36874"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91" name="AutoShape 27"/>
          <p:cNvCxnSpPr>
            <a:cxnSpLocks noChangeShapeType="1"/>
            <a:stCxn id="36873" idx="4"/>
            <a:endCxn id="36884"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92" name="AutoShape 28"/>
          <p:cNvCxnSpPr>
            <a:cxnSpLocks noChangeShapeType="1"/>
            <a:stCxn id="36886" idx="7"/>
            <a:endCxn id="36866"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3"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6894"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6895"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6896"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6897"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6898"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6899"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6900"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6901"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6902"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6903"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6904"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6905"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6906"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6907"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10</a:t>
            </a:r>
          </a:p>
        </p:txBody>
      </p:sp>
      <p:sp>
        <p:nvSpPr>
          <p:cNvPr id="36908"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6909"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6910"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6911"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6912"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6913"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6914"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6915"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6916"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6917"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6918" name="AutoShape 54"/>
          <p:cNvCxnSpPr>
            <a:cxnSpLocks noChangeShapeType="1"/>
            <a:stCxn id="36871" idx="4"/>
            <a:endCxn id="36885" idx="0"/>
          </p:cNvCxnSpPr>
          <p:nvPr/>
        </p:nvCxnSpPr>
        <p:spPr bwMode="auto">
          <a:xfrm>
            <a:off x="2514600" y="40386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919"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6920"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6921"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22"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6923" name="AutoShape 59"/>
          <p:cNvCxnSpPr>
            <a:cxnSpLocks noChangeShapeType="1"/>
            <a:stCxn id="36921" idx="6"/>
            <a:endCxn id="36922"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924"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6925" name="Oval 61"/>
          <p:cNvSpPr>
            <a:spLocks noChangeArrowheads="1"/>
          </p:cNvSpPr>
          <p:nvPr/>
        </p:nvSpPr>
        <p:spPr bwMode="auto">
          <a:xfrm>
            <a:off x="8915400" y="3200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26"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27" name="Oval 63"/>
          <p:cNvSpPr>
            <a:spLocks noChangeArrowheads="1"/>
          </p:cNvSpPr>
          <p:nvPr/>
        </p:nvSpPr>
        <p:spPr bwMode="auto">
          <a:xfrm>
            <a:off x="8305800" y="5943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28"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29" name="Oval 65"/>
          <p:cNvSpPr>
            <a:spLocks noChangeArrowheads="1"/>
          </p:cNvSpPr>
          <p:nvPr/>
        </p:nvSpPr>
        <p:spPr bwMode="auto">
          <a:xfrm>
            <a:off x="89154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6930" name="AutoShape 66"/>
          <p:cNvCxnSpPr>
            <a:cxnSpLocks noChangeShapeType="1"/>
            <a:stCxn id="36921" idx="3"/>
            <a:endCxn id="36926"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1" name="AutoShape 67"/>
          <p:cNvCxnSpPr>
            <a:cxnSpLocks noChangeShapeType="1"/>
            <a:stCxn id="36926" idx="5"/>
            <a:endCxn id="36927" idx="1"/>
          </p:cNvCxnSpPr>
          <p:nvPr/>
        </p:nvCxnSpPr>
        <p:spPr bwMode="auto">
          <a:xfrm>
            <a:off x="7553325" y="4200525"/>
            <a:ext cx="819150" cy="180975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2" name="AutoShape 68"/>
          <p:cNvCxnSpPr>
            <a:cxnSpLocks noChangeShapeType="1"/>
            <a:stCxn id="36927" idx="7"/>
            <a:endCxn id="36929"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3" name="AutoShape 69"/>
          <p:cNvCxnSpPr>
            <a:cxnSpLocks noChangeShapeType="1"/>
            <a:stCxn id="36928" idx="3"/>
            <a:endCxn id="36929"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4" name="AutoShape 70"/>
          <p:cNvCxnSpPr>
            <a:cxnSpLocks noChangeShapeType="1"/>
            <a:stCxn id="36925" idx="4"/>
            <a:endCxn id="36929" idx="0"/>
          </p:cNvCxnSpPr>
          <p:nvPr/>
        </p:nvCxnSpPr>
        <p:spPr bwMode="auto">
          <a:xfrm>
            <a:off x="9144000" y="36576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5" name="AutoShape 71"/>
          <p:cNvCxnSpPr>
            <a:cxnSpLocks noChangeShapeType="1"/>
          </p:cNvCxnSpPr>
          <p:nvPr/>
        </p:nvCxnSpPr>
        <p:spPr bwMode="auto">
          <a:xfrm>
            <a:off x="8382000" y="27432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6" name="AutoShape 72"/>
          <p:cNvCxnSpPr>
            <a:cxnSpLocks noChangeShapeType="1"/>
            <a:stCxn id="36922" idx="3"/>
            <a:endCxn id="36925" idx="7"/>
          </p:cNvCxnSpPr>
          <p:nvPr/>
        </p:nvCxnSpPr>
        <p:spPr bwMode="auto">
          <a:xfrm flipH="1">
            <a:off x="9305925" y="26765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37"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938" name="Oval 74"/>
          <p:cNvSpPr>
            <a:spLocks noChangeArrowheads="1"/>
          </p:cNvSpPr>
          <p:nvPr/>
        </p:nvSpPr>
        <p:spPr bwMode="auto">
          <a:xfrm>
            <a:off x="9677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39" name="Oval 75"/>
          <p:cNvSpPr>
            <a:spLocks noChangeArrowheads="1"/>
          </p:cNvSpPr>
          <p:nvPr/>
        </p:nvSpPr>
        <p:spPr bwMode="auto">
          <a:xfrm>
            <a:off x="7315200" y="5486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6940"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6941" name="AutoShape 77"/>
          <p:cNvCxnSpPr>
            <a:cxnSpLocks noChangeShapeType="1"/>
            <a:stCxn id="36927" idx="6"/>
            <a:endCxn id="36938" idx="3"/>
          </p:cNvCxnSpPr>
          <p:nvPr/>
        </p:nvCxnSpPr>
        <p:spPr bwMode="auto">
          <a:xfrm flipV="1">
            <a:off x="8763001" y="56483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42" name="AutoShape 78"/>
          <p:cNvCxnSpPr>
            <a:cxnSpLocks noChangeShapeType="1"/>
          </p:cNvCxnSpPr>
          <p:nvPr/>
        </p:nvCxnSpPr>
        <p:spPr bwMode="auto">
          <a:xfrm flipH="1" flipV="1">
            <a:off x="7696201" y="5867401"/>
            <a:ext cx="600075" cy="295275"/>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43" name="AutoShape 79"/>
          <p:cNvCxnSpPr>
            <a:cxnSpLocks noChangeShapeType="1"/>
            <a:stCxn id="36926" idx="1"/>
            <a:endCxn id="36940"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44" name="AutoShape 80"/>
          <p:cNvCxnSpPr>
            <a:cxnSpLocks noChangeShapeType="1"/>
            <a:stCxn id="36938" idx="1"/>
            <a:endCxn id="36929" idx="5"/>
          </p:cNvCxnSpPr>
          <p:nvPr/>
        </p:nvCxnSpPr>
        <p:spPr bwMode="auto">
          <a:xfrm flipH="1" flipV="1">
            <a:off x="9305925" y="46577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45" name="AutoShape 81"/>
          <p:cNvCxnSpPr>
            <a:cxnSpLocks noChangeShapeType="1"/>
            <a:stCxn id="36928" idx="4"/>
            <a:endCxn id="36938"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946" name="AutoShape 82"/>
          <p:cNvCxnSpPr>
            <a:cxnSpLocks noChangeShapeType="1"/>
            <a:stCxn id="36940" idx="7"/>
            <a:endCxn id="36921"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947"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6948"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6949"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6950"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6951"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6952"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6953"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6954"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6955"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6956"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2</a:t>
            </a:r>
          </a:p>
        </p:txBody>
      </p:sp>
      <p:sp>
        <p:nvSpPr>
          <p:cNvPr id="36957"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5</a:t>
            </a:r>
          </a:p>
        </p:txBody>
      </p:sp>
      <p:sp>
        <p:nvSpPr>
          <p:cNvPr id="36958"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0000FF"/>
                </a:solidFill>
              </a:rPr>
              <a:t>6</a:t>
            </a:r>
          </a:p>
        </p:txBody>
      </p:sp>
      <p:sp>
        <p:nvSpPr>
          <p:cNvPr id="36959"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6960"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6961"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10</a:t>
            </a:r>
          </a:p>
        </p:txBody>
      </p:sp>
      <p:sp>
        <p:nvSpPr>
          <p:cNvPr id="36962"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6963"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6964"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6965"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6966"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6967"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6968"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6969"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6970"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6971"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6972" name="AutoShape 108"/>
          <p:cNvCxnSpPr>
            <a:cxnSpLocks noChangeShapeType="1"/>
            <a:stCxn id="36926" idx="4"/>
            <a:endCxn id="36939" idx="0"/>
          </p:cNvCxnSpPr>
          <p:nvPr/>
        </p:nvCxnSpPr>
        <p:spPr bwMode="auto">
          <a:xfrm>
            <a:off x="7391400" y="4267200"/>
            <a:ext cx="152400" cy="1219200"/>
          </a:xfrm>
          <a:prstGeom prst="straightConnector1">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699795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Oval 2"/>
          <p:cNvSpPr>
            <a:spLocks noChangeAspect="1" noChangeArrowheads="1"/>
          </p:cNvSpPr>
          <p:nvPr/>
        </p:nvSpPr>
        <p:spPr bwMode="auto">
          <a:xfrm>
            <a:off x="32766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891" name="Oval 3"/>
          <p:cNvSpPr>
            <a:spLocks noChangeArrowheads="1"/>
          </p:cNvSpPr>
          <p:nvPr/>
        </p:nvSpPr>
        <p:spPr bwMode="auto">
          <a:xfrm>
            <a:off x="4876800" y="2057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7892" name="AutoShape 4"/>
          <p:cNvCxnSpPr>
            <a:cxnSpLocks noChangeShapeType="1"/>
            <a:stCxn id="37890" idx="6"/>
            <a:endCxn id="37891" idx="2"/>
          </p:cNvCxnSpPr>
          <p:nvPr/>
        </p:nvCxnSpPr>
        <p:spPr bwMode="auto">
          <a:xfrm>
            <a:off x="3733800" y="2286000"/>
            <a:ext cx="1143000" cy="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893" name="Text Box 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7894" name="Oval 6"/>
          <p:cNvSpPr>
            <a:spLocks noChangeArrowheads="1"/>
          </p:cNvSpPr>
          <p:nvPr/>
        </p:nvSpPr>
        <p:spPr bwMode="auto">
          <a:xfrm>
            <a:off x="4038600" y="2971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895" name="Oval 7"/>
          <p:cNvSpPr>
            <a:spLocks noChangeArrowheads="1"/>
          </p:cNvSpPr>
          <p:nvPr/>
        </p:nvSpPr>
        <p:spPr bwMode="auto">
          <a:xfrm>
            <a:off x="2286000" y="35814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896" name="Oval 8"/>
          <p:cNvSpPr>
            <a:spLocks noChangeArrowheads="1"/>
          </p:cNvSpPr>
          <p:nvPr/>
        </p:nvSpPr>
        <p:spPr bwMode="auto">
          <a:xfrm>
            <a:off x="3429000" y="5715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897" name="Oval 9"/>
          <p:cNvSpPr>
            <a:spLocks noChangeArrowheads="1"/>
          </p:cNvSpPr>
          <p:nvPr/>
        </p:nvSpPr>
        <p:spPr bwMode="auto">
          <a:xfrm>
            <a:off x="4800600" y="30480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898" name="Oval 10"/>
          <p:cNvSpPr>
            <a:spLocks noChangeArrowheads="1"/>
          </p:cNvSpPr>
          <p:nvPr/>
        </p:nvSpPr>
        <p:spPr bwMode="auto">
          <a:xfrm>
            <a:off x="4038600" y="4038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7899" name="AutoShape 11"/>
          <p:cNvCxnSpPr>
            <a:cxnSpLocks noChangeShapeType="1"/>
            <a:stCxn id="37890" idx="3"/>
            <a:endCxn id="37895" idx="7"/>
          </p:cNvCxnSpPr>
          <p:nvPr/>
        </p:nvCxnSpPr>
        <p:spPr bwMode="auto">
          <a:xfrm flipH="1">
            <a:off x="2676525" y="24479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0" name="AutoShape 12"/>
          <p:cNvCxnSpPr>
            <a:cxnSpLocks noChangeShapeType="1"/>
            <a:stCxn id="37895" idx="5"/>
            <a:endCxn id="37896" idx="1"/>
          </p:cNvCxnSpPr>
          <p:nvPr/>
        </p:nvCxnSpPr>
        <p:spPr bwMode="auto">
          <a:xfrm>
            <a:off x="2676525" y="39719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1" name="AutoShape 13"/>
          <p:cNvCxnSpPr>
            <a:cxnSpLocks noChangeShapeType="1"/>
            <a:stCxn id="37896" idx="7"/>
            <a:endCxn id="37898" idx="4"/>
          </p:cNvCxnSpPr>
          <p:nvPr/>
        </p:nvCxnSpPr>
        <p:spPr bwMode="auto">
          <a:xfrm flipV="1">
            <a:off x="3819526" y="44958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2" name="AutoShape 14"/>
          <p:cNvCxnSpPr>
            <a:cxnSpLocks noChangeShapeType="1"/>
            <a:stCxn id="37897" idx="3"/>
            <a:endCxn id="37898" idx="7"/>
          </p:cNvCxnSpPr>
          <p:nvPr/>
        </p:nvCxnSpPr>
        <p:spPr bwMode="auto">
          <a:xfrm flipH="1">
            <a:off x="4429125" y="34385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3" name="AutoShape 15"/>
          <p:cNvCxnSpPr>
            <a:cxnSpLocks noChangeShapeType="1"/>
            <a:stCxn id="37894" idx="4"/>
            <a:endCxn id="37898" idx="0"/>
          </p:cNvCxnSpPr>
          <p:nvPr/>
        </p:nvCxnSpPr>
        <p:spPr bwMode="auto">
          <a:xfrm>
            <a:off x="4267200" y="3429000"/>
            <a:ext cx="0" cy="6096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4" name="AutoShape 16"/>
          <p:cNvCxnSpPr>
            <a:cxnSpLocks noChangeShapeType="1"/>
            <a:stCxn id="37890" idx="4"/>
            <a:endCxn id="37896" idx="0"/>
          </p:cNvCxnSpPr>
          <p:nvPr/>
        </p:nvCxnSpPr>
        <p:spPr bwMode="auto">
          <a:xfrm>
            <a:off x="3505200" y="25146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5" name="AutoShape 17"/>
          <p:cNvCxnSpPr>
            <a:cxnSpLocks noChangeShapeType="1"/>
            <a:stCxn id="37891" idx="3"/>
            <a:endCxn id="37894" idx="7"/>
          </p:cNvCxnSpPr>
          <p:nvPr/>
        </p:nvCxnSpPr>
        <p:spPr bwMode="auto">
          <a:xfrm flipH="1">
            <a:off x="4429125" y="2447925"/>
            <a:ext cx="514350" cy="5905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06" name="AutoShape 18"/>
          <p:cNvCxnSpPr>
            <a:cxnSpLocks noChangeShapeType="1"/>
            <a:stCxn id="37891" idx="4"/>
            <a:endCxn id="37897" idx="0"/>
          </p:cNvCxnSpPr>
          <p:nvPr/>
        </p:nvCxnSpPr>
        <p:spPr bwMode="auto">
          <a:xfrm flipH="1">
            <a:off x="5029200" y="2514600"/>
            <a:ext cx="76200" cy="533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07"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08" name="Oval 20"/>
          <p:cNvSpPr>
            <a:spLocks noChangeArrowheads="1"/>
          </p:cNvSpPr>
          <p:nvPr/>
        </p:nvSpPr>
        <p:spPr bwMode="auto">
          <a:xfrm>
            <a:off x="4800600" y="50292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09" name="Oval 21"/>
          <p:cNvSpPr>
            <a:spLocks noChangeArrowheads="1"/>
          </p:cNvSpPr>
          <p:nvPr/>
        </p:nvSpPr>
        <p:spPr bwMode="auto">
          <a:xfrm>
            <a:off x="2438400" y="52578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10" name="Oval 22"/>
          <p:cNvSpPr>
            <a:spLocks noChangeArrowheads="1"/>
          </p:cNvSpPr>
          <p:nvPr/>
        </p:nvSpPr>
        <p:spPr bwMode="auto">
          <a:xfrm>
            <a:off x="1676400" y="2895600"/>
            <a:ext cx="457200" cy="457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7911" name="AutoShape 23"/>
          <p:cNvCxnSpPr>
            <a:cxnSpLocks noChangeShapeType="1"/>
            <a:stCxn id="37896" idx="6"/>
            <a:endCxn id="37908" idx="3"/>
          </p:cNvCxnSpPr>
          <p:nvPr/>
        </p:nvCxnSpPr>
        <p:spPr bwMode="auto">
          <a:xfrm flipV="1">
            <a:off x="3886201" y="5419726"/>
            <a:ext cx="981075" cy="523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12" name="AutoShape 24"/>
          <p:cNvCxnSpPr>
            <a:cxnSpLocks noChangeShapeType="1"/>
            <a:stCxn id="37896" idx="2"/>
            <a:endCxn id="37909" idx="5"/>
          </p:cNvCxnSpPr>
          <p:nvPr/>
        </p:nvCxnSpPr>
        <p:spPr bwMode="auto">
          <a:xfrm flipH="1" flipV="1">
            <a:off x="2828926" y="5648326"/>
            <a:ext cx="600075" cy="295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13" name="AutoShape 25"/>
          <p:cNvCxnSpPr>
            <a:cxnSpLocks noChangeShapeType="1"/>
            <a:stCxn id="37895" idx="1"/>
            <a:endCxn id="37910" idx="5"/>
          </p:cNvCxnSpPr>
          <p:nvPr/>
        </p:nvCxnSpPr>
        <p:spPr bwMode="auto">
          <a:xfrm flipH="1" flipV="1">
            <a:off x="2066925" y="3286125"/>
            <a:ext cx="285750" cy="3619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14" name="AutoShape 26"/>
          <p:cNvCxnSpPr>
            <a:cxnSpLocks noChangeShapeType="1"/>
            <a:stCxn id="37908" idx="1"/>
            <a:endCxn id="37898" idx="5"/>
          </p:cNvCxnSpPr>
          <p:nvPr/>
        </p:nvCxnSpPr>
        <p:spPr bwMode="auto">
          <a:xfrm flipH="1" flipV="1">
            <a:off x="4429125" y="4429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15" name="AutoShape 27"/>
          <p:cNvCxnSpPr>
            <a:cxnSpLocks noChangeShapeType="1"/>
            <a:stCxn id="37897" idx="4"/>
            <a:endCxn id="37908" idx="0"/>
          </p:cNvCxnSpPr>
          <p:nvPr/>
        </p:nvCxnSpPr>
        <p:spPr bwMode="auto">
          <a:xfrm>
            <a:off x="5029200" y="35052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16" name="AutoShape 28"/>
          <p:cNvCxnSpPr>
            <a:cxnSpLocks noChangeShapeType="1"/>
            <a:stCxn id="37910" idx="7"/>
            <a:endCxn id="37890" idx="2"/>
          </p:cNvCxnSpPr>
          <p:nvPr/>
        </p:nvCxnSpPr>
        <p:spPr bwMode="auto">
          <a:xfrm flipV="1">
            <a:off x="2066926" y="2286001"/>
            <a:ext cx="1209675" cy="6762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17" name="Text Box 29"/>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7918" name="Text Box 30"/>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7919" name="Text Box 31"/>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7920" name="Text Box 32"/>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7921" name="Text Box 33"/>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a:t>
            </a:r>
          </a:p>
        </p:txBody>
      </p:sp>
      <p:sp>
        <p:nvSpPr>
          <p:cNvPr id="37922" name="Text Box 34"/>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7923" name="Text Box 35"/>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7924" name="Text Box 36"/>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7925" name="Text Box 37"/>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7926" name="Text Box 38"/>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2</a:t>
            </a:r>
          </a:p>
        </p:txBody>
      </p:sp>
      <p:sp>
        <p:nvSpPr>
          <p:cNvPr id="37927" name="Text Box 39"/>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7928" name="Text Box 40"/>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6</a:t>
            </a:r>
          </a:p>
        </p:txBody>
      </p:sp>
      <p:sp>
        <p:nvSpPr>
          <p:cNvPr id="37929" name="Text Box 41"/>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7930" name="Text Box 42"/>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7931" name="Text Box 43"/>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10</a:t>
            </a:r>
          </a:p>
        </p:txBody>
      </p:sp>
      <p:sp>
        <p:nvSpPr>
          <p:cNvPr id="37932" name="Text Box 44"/>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7933" name="Text Box 45"/>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7934" name="Text Box 46"/>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7935" name="Text Box 47"/>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7936" name="Text Box 48"/>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7937" name="Text Box 49"/>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7938" name="Text Box 50"/>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7939" name="Text Box 51"/>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7940" name="Text Box 52"/>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7941" name="Text Box 53"/>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7942" name="AutoShape 54"/>
          <p:cNvCxnSpPr>
            <a:cxnSpLocks noChangeShapeType="1"/>
            <a:stCxn id="37895" idx="4"/>
            <a:endCxn id="37909" idx="0"/>
          </p:cNvCxnSpPr>
          <p:nvPr/>
        </p:nvCxnSpPr>
        <p:spPr bwMode="auto">
          <a:xfrm>
            <a:off x="2514600" y="40386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43" name="Text Box 55"/>
          <p:cNvSpPr txBox="1">
            <a:spLocks noChangeArrowheads="1"/>
          </p:cNvSpPr>
          <p:nvPr/>
        </p:nvSpPr>
        <p:spPr bwMode="auto">
          <a:xfrm>
            <a:off x="23622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Old Graph</a:t>
            </a:r>
          </a:p>
        </p:txBody>
      </p:sp>
      <p:sp>
        <p:nvSpPr>
          <p:cNvPr id="37944" name="Text Box 56"/>
          <p:cNvSpPr txBox="1">
            <a:spLocks noChangeArrowheads="1"/>
          </p:cNvSpPr>
          <p:nvPr/>
        </p:nvSpPr>
        <p:spPr bwMode="auto">
          <a:xfrm>
            <a:off x="7010400" y="4572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New Graph</a:t>
            </a:r>
          </a:p>
        </p:txBody>
      </p:sp>
      <p:sp>
        <p:nvSpPr>
          <p:cNvPr id="37945"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46"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7947" name="AutoShape 59"/>
          <p:cNvCxnSpPr>
            <a:cxnSpLocks noChangeShapeType="1"/>
            <a:stCxn id="37945" idx="6"/>
            <a:endCxn id="37946"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48"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7949" name="Oval 61"/>
          <p:cNvSpPr>
            <a:spLocks noChangeArrowheads="1"/>
          </p:cNvSpPr>
          <p:nvPr/>
        </p:nvSpPr>
        <p:spPr bwMode="auto">
          <a:xfrm>
            <a:off x="8915400" y="3200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50"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51" name="Oval 63"/>
          <p:cNvSpPr>
            <a:spLocks noChangeArrowheads="1"/>
          </p:cNvSpPr>
          <p:nvPr/>
        </p:nvSpPr>
        <p:spPr bwMode="auto">
          <a:xfrm>
            <a:off x="8305800" y="5943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52"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53" name="Oval 65"/>
          <p:cNvSpPr>
            <a:spLocks noChangeArrowheads="1"/>
          </p:cNvSpPr>
          <p:nvPr/>
        </p:nvSpPr>
        <p:spPr bwMode="auto">
          <a:xfrm>
            <a:off x="89154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7954" name="AutoShape 66"/>
          <p:cNvCxnSpPr>
            <a:cxnSpLocks noChangeShapeType="1"/>
            <a:stCxn id="37945" idx="3"/>
            <a:endCxn id="37950" idx="7"/>
          </p:cNvCxnSpPr>
          <p:nvPr/>
        </p:nvCxnSpPr>
        <p:spPr bwMode="auto">
          <a:xfrm flipH="1">
            <a:off x="7553325" y="2676525"/>
            <a:ext cx="666750" cy="12001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55" name="AutoShape 67"/>
          <p:cNvCxnSpPr>
            <a:cxnSpLocks noChangeShapeType="1"/>
            <a:stCxn id="37950" idx="5"/>
            <a:endCxn id="37951" idx="1"/>
          </p:cNvCxnSpPr>
          <p:nvPr/>
        </p:nvCxnSpPr>
        <p:spPr bwMode="auto">
          <a:xfrm>
            <a:off x="7553325" y="4200525"/>
            <a:ext cx="819150" cy="1809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56" name="AutoShape 68"/>
          <p:cNvCxnSpPr>
            <a:cxnSpLocks noChangeShapeType="1"/>
            <a:stCxn id="37951" idx="7"/>
            <a:endCxn id="37953" idx="4"/>
          </p:cNvCxnSpPr>
          <p:nvPr/>
        </p:nvCxnSpPr>
        <p:spPr bwMode="auto">
          <a:xfrm flipV="1">
            <a:off x="8696326" y="4724401"/>
            <a:ext cx="447675" cy="1285875"/>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57" name="AutoShape 69"/>
          <p:cNvCxnSpPr>
            <a:cxnSpLocks noChangeShapeType="1"/>
            <a:stCxn id="37952" idx="3"/>
            <a:endCxn id="37953" idx="7"/>
          </p:cNvCxnSpPr>
          <p:nvPr/>
        </p:nvCxnSpPr>
        <p:spPr bwMode="auto">
          <a:xfrm flipH="1">
            <a:off x="9305925" y="3667125"/>
            <a:ext cx="438150" cy="66675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58" name="AutoShape 70"/>
          <p:cNvCxnSpPr>
            <a:cxnSpLocks noChangeShapeType="1"/>
            <a:stCxn id="37949" idx="4"/>
            <a:endCxn id="37953" idx="0"/>
          </p:cNvCxnSpPr>
          <p:nvPr/>
        </p:nvCxnSpPr>
        <p:spPr bwMode="auto">
          <a:xfrm>
            <a:off x="9144000" y="36576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59" name="AutoShape 71"/>
          <p:cNvCxnSpPr>
            <a:cxnSpLocks noChangeShapeType="1"/>
            <a:stCxn id="37945" idx="4"/>
            <a:endCxn id="37951" idx="0"/>
          </p:cNvCxnSpPr>
          <p:nvPr/>
        </p:nvCxnSpPr>
        <p:spPr bwMode="auto">
          <a:xfrm>
            <a:off x="8382000" y="2743200"/>
            <a:ext cx="152400" cy="32004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0" name="AutoShape 72"/>
          <p:cNvCxnSpPr>
            <a:cxnSpLocks noChangeShapeType="1"/>
            <a:stCxn id="37946" idx="3"/>
            <a:endCxn id="37949" idx="7"/>
          </p:cNvCxnSpPr>
          <p:nvPr/>
        </p:nvCxnSpPr>
        <p:spPr bwMode="auto">
          <a:xfrm flipH="1">
            <a:off x="9305925" y="26765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1"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62" name="Oval 74"/>
          <p:cNvSpPr>
            <a:spLocks noChangeArrowheads="1"/>
          </p:cNvSpPr>
          <p:nvPr/>
        </p:nvSpPr>
        <p:spPr bwMode="auto">
          <a:xfrm>
            <a:off x="9677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63" name="Oval 75"/>
          <p:cNvSpPr>
            <a:spLocks noChangeArrowheads="1"/>
          </p:cNvSpPr>
          <p:nvPr/>
        </p:nvSpPr>
        <p:spPr bwMode="auto">
          <a:xfrm>
            <a:off x="7315200" y="5486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7964"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7965" name="AutoShape 77"/>
          <p:cNvCxnSpPr>
            <a:cxnSpLocks noChangeShapeType="1"/>
            <a:stCxn id="37951" idx="6"/>
            <a:endCxn id="37962" idx="3"/>
          </p:cNvCxnSpPr>
          <p:nvPr/>
        </p:nvCxnSpPr>
        <p:spPr bwMode="auto">
          <a:xfrm flipV="1">
            <a:off x="8763001" y="56483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6" name="AutoShape 78"/>
          <p:cNvCxnSpPr>
            <a:cxnSpLocks noChangeShapeType="1"/>
          </p:cNvCxnSpPr>
          <p:nvPr/>
        </p:nvCxnSpPr>
        <p:spPr bwMode="auto">
          <a:xfrm flipH="1" flipV="1">
            <a:off x="7696201" y="5867401"/>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7" name="AutoShape 79"/>
          <p:cNvCxnSpPr>
            <a:cxnSpLocks noChangeShapeType="1"/>
            <a:stCxn id="37950" idx="1"/>
            <a:endCxn id="37964"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8" name="AutoShape 80"/>
          <p:cNvCxnSpPr>
            <a:cxnSpLocks noChangeShapeType="1"/>
            <a:stCxn id="37962" idx="1"/>
            <a:endCxn id="37953" idx="5"/>
          </p:cNvCxnSpPr>
          <p:nvPr/>
        </p:nvCxnSpPr>
        <p:spPr bwMode="auto">
          <a:xfrm flipH="1" flipV="1">
            <a:off x="9305925" y="46577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69" name="AutoShape 81"/>
          <p:cNvCxnSpPr>
            <a:cxnSpLocks noChangeShapeType="1"/>
            <a:stCxn id="37952" idx="4"/>
            <a:endCxn id="37962" idx="0"/>
          </p:cNvCxnSpPr>
          <p:nvPr/>
        </p:nvCxnSpPr>
        <p:spPr bwMode="auto">
          <a:xfrm>
            <a:off x="9906000" y="3733800"/>
            <a:ext cx="0" cy="15240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70" name="AutoShape 82"/>
          <p:cNvCxnSpPr>
            <a:cxnSpLocks noChangeShapeType="1"/>
            <a:stCxn id="37964" idx="7"/>
            <a:endCxn id="37945"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971"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7972"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7973" name="Text Box 85"/>
          <p:cNvSpPr txBox="1">
            <a:spLocks noChangeArrowheads="1"/>
          </p:cNvSpPr>
          <p:nvPr/>
        </p:nvSpPr>
        <p:spPr bwMode="auto">
          <a:xfrm>
            <a:off x="9448800" y="3886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3</a:t>
            </a:r>
          </a:p>
        </p:txBody>
      </p:sp>
      <p:sp>
        <p:nvSpPr>
          <p:cNvPr id="37974"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7975"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7976"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7977" name="Text Box 89"/>
          <p:cNvSpPr txBox="1">
            <a:spLocks noChangeArrowheads="1"/>
          </p:cNvSpPr>
          <p:nvPr/>
        </p:nvSpPr>
        <p:spPr bwMode="auto">
          <a:xfrm>
            <a:off x="9906000" y="4267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7978"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7979" name="Text Box 91"/>
          <p:cNvSpPr txBox="1">
            <a:spLocks noChangeArrowheads="1"/>
          </p:cNvSpPr>
          <p:nvPr/>
        </p:nvSpPr>
        <p:spPr bwMode="auto">
          <a:xfrm>
            <a:off x="8915400" y="5105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7980"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7981" name="Text Box 93"/>
          <p:cNvSpPr txBox="1">
            <a:spLocks noChangeArrowheads="1"/>
          </p:cNvSpPr>
          <p:nvPr/>
        </p:nvSpPr>
        <p:spPr bwMode="auto">
          <a:xfrm>
            <a:off x="7162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5</a:t>
            </a:r>
          </a:p>
        </p:txBody>
      </p:sp>
      <p:sp>
        <p:nvSpPr>
          <p:cNvPr id="37982" name="Text Box 94"/>
          <p:cNvSpPr txBox="1">
            <a:spLocks noChangeArrowheads="1"/>
          </p:cNvSpPr>
          <p:nvPr/>
        </p:nvSpPr>
        <p:spPr bwMode="auto">
          <a:xfrm>
            <a:off x="78486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6</a:t>
            </a:r>
          </a:p>
        </p:txBody>
      </p:sp>
      <p:sp>
        <p:nvSpPr>
          <p:cNvPr id="37983"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7984" name="Text Box 96"/>
          <p:cNvSpPr txBox="1">
            <a:spLocks noChangeArrowheads="1"/>
          </p:cNvSpPr>
          <p:nvPr/>
        </p:nvSpPr>
        <p:spPr bwMode="auto">
          <a:xfrm>
            <a:off x="7848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4</a:t>
            </a:r>
          </a:p>
        </p:txBody>
      </p:sp>
      <p:sp>
        <p:nvSpPr>
          <p:cNvPr id="37985" name="Text Box 97"/>
          <p:cNvSpPr txBox="1">
            <a:spLocks noChangeArrowheads="1"/>
          </p:cNvSpPr>
          <p:nvPr/>
        </p:nvSpPr>
        <p:spPr bwMode="auto">
          <a:xfrm>
            <a:off x="8458200" y="41148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solidFill>
                  <a:srgbClr val="FFFF00"/>
                </a:solidFill>
              </a:rPr>
              <a:t>10</a:t>
            </a:r>
          </a:p>
        </p:txBody>
      </p:sp>
      <p:sp>
        <p:nvSpPr>
          <p:cNvPr id="37986"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7987"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7988"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7989"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7990"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7991"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7992"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7993"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7994"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7995"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7996" name="AutoShape 108"/>
          <p:cNvCxnSpPr>
            <a:cxnSpLocks noChangeShapeType="1"/>
            <a:stCxn id="37950" idx="4"/>
            <a:endCxn id="37963" idx="0"/>
          </p:cNvCxnSpPr>
          <p:nvPr/>
        </p:nvCxnSpPr>
        <p:spPr bwMode="auto">
          <a:xfrm>
            <a:off x="7391400" y="4267200"/>
            <a:ext cx="152400" cy="1219200"/>
          </a:xfrm>
          <a:prstGeom prst="straightConnector1">
            <a:avLst/>
          </a:prstGeom>
          <a:noFill/>
          <a:ln w="95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668640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9"/>
          <p:cNvSpPr>
            <a:spLocks noChangeArrowheads="1"/>
          </p:cNvSpPr>
          <p:nvPr/>
        </p:nvSpPr>
        <p:spPr bwMode="auto">
          <a:xfrm>
            <a:off x="5715000" y="0"/>
            <a:ext cx="762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15" name="Oval 57"/>
          <p:cNvSpPr>
            <a:spLocks noChangeAspect="1" noChangeArrowheads="1"/>
          </p:cNvSpPr>
          <p:nvPr/>
        </p:nvSpPr>
        <p:spPr bwMode="auto">
          <a:xfrm>
            <a:off x="81534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16" name="Oval 58"/>
          <p:cNvSpPr>
            <a:spLocks noChangeArrowheads="1"/>
          </p:cNvSpPr>
          <p:nvPr/>
        </p:nvSpPr>
        <p:spPr bwMode="auto">
          <a:xfrm>
            <a:off x="9753600" y="2286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8917" name="AutoShape 59"/>
          <p:cNvCxnSpPr>
            <a:cxnSpLocks noChangeShapeType="1"/>
            <a:stCxn id="38915" idx="6"/>
            <a:endCxn id="38916" idx="2"/>
          </p:cNvCxnSpPr>
          <p:nvPr/>
        </p:nvCxnSpPr>
        <p:spPr bwMode="auto">
          <a:xfrm>
            <a:off x="8610600" y="25146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18" name="Text Box 60"/>
          <p:cNvSpPr txBox="1">
            <a:spLocks noChangeArrowheads="1"/>
          </p:cNvSpPr>
          <p:nvPr/>
        </p:nvSpPr>
        <p:spPr bwMode="auto">
          <a:xfrm>
            <a:off x="9067800" y="2286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8919" name="Oval 61"/>
          <p:cNvSpPr>
            <a:spLocks noChangeArrowheads="1"/>
          </p:cNvSpPr>
          <p:nvPr/>
        </p:nvSpPr>
        <p:spPr bwMode="auto">
          <a:xfrm>
            <a:off x="8915400" y="3200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20" name="Oval 62"/>
          <p:cNvSpPr>
            <a:spLocks noChangeArrowheads="1"/>
          </p:cNvSpPr>
          <p:nvPr/>
        </p:nvSpPr>
        <p:spPr bwMode="auto">
          <a:xfrm>
            <a:off x="7162800" y="3810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21" name="Oval 63"/>
          <p:cNvSpPr>
            <a:spLocks noChangeArrowheads="1"/>
          </p:cNvSpPr>
          <p:nvPr/>
        </p:nvSpPr>
        <p:spPr bwMode="auto">
          <a:xfrm>
            <a:off x="8305800" y="5943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22" name="Oval 64"/>
          <p:cNvSpPr>
            <a:spLocks noChangeArrowheads="1"/>
          </p:cNvSpPr>
          <p:nvPr/>
        </p:nvSpPr>
        <p:spPr bwMode="auto">
          <a:xfrm>
            <a:off x="9677400" y="3276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23" name="Oval 65"/>
          <p:cNvSpPr>
            <a:spLocks noChangeArrowheads="1"/>
          </p:cNvSpPr>
          <p:nvPr/>
        </p:nvSpPr>
        <p:spPr bwMode="auto">
          <a:xfrm>
            <a:off x="8915400" y="4267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8924" name="AutoShape 70"/>
          <p:cNvCxnSpPr>
            <a:cxnSpLocks noChangeShapeType="1"/>
            <a:stCxn id="38919" idx="4"/>
            <a:endCxn id="38923" idx="0"/>
          </p:cNvCxnSpPr>
          <p:nvPr/>
        </p:nvCxnSpPr>
        <p:spPr bwMode="auto">
          <a:xfrm>
            <a:off x="9144000" y="36576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5" name="AutoShape 72"/>
          <p:cNvCxnSpPr>
            <a:cxnSpLocks noChangeShapeType="1"/>
            <a:stCxn id="38916" idx="3"/>
            <a:endCxn id="38919" idx="7"/>
          </p:cNvCxnSpPr>
          <p:nvPr/>
        </p:nvCxnSpPr>
        <p:spPr bwMode="auto">
          <a:xfrm flipH="1">
            <a:off x="9305925" y="26765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6" name="AutoShape 73"/>
          <p:cNvCxnSpPr>
            <a:cxnSpLocks noChangeShapeType="1"/>
          </p:cNvCxnSpPr>
          <p:nvPr/>
        </p:nvCxnSpPr>
        <p:spPr bwMode="auto">
          <a:xfrm flipH="1">
            <a:off x="9906000" y="27432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27" name="Oval 74"/>
          <p:cNvSpPr>
            <a:spLocks noChangeArrowheads="1"/>
          </p:cNvSpPr>
          <p:nvPr/>
        </p:nvSpPr>
        <p:spPr bwMode="auto">
          <a:xfrm>
            <a:off x="9677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28" name="Oval 75"/>
          <p:cNvSpPr>
            <a:spLocks noChangeArrowheads="1"/>
          </p:cNvSpPr>
          <p:nvPr/>
        </p:nvSpPr>
        <p:spPr bwMode="auto">
          <a:xfrm>
            <a:off x="7315200" y="5486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29" name="Oval 76"/>
          <p:cNvSpPr>
            <a:spLocks noChangeArrowheads="1"/>
          </p:cNvSpPr>
          <p:nvPr/>
        </p:nvSpPr>
        <p:spPr bwMode="auto">
          <a:xfrm>
            <a:off x="6553200" y="3124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8930" name="AutoShape 77"/>
          <p:cNvCxnSpPr>
            <a:cxnSpLocks noChangeShapeType="1"/>
            <a:stCxn id="38921" idx="6"/>
            <a:endCxn id="38927" idx="3"/>
          </p:cNvCxnSpPr>
          <p:nvPr/>
        </p:nvCxnSpPr>
        <p:spPr bwMode="auto">
          <a:xfrm flipV="1">
            <a:off x="8763001" y="56483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1" name="AutoShape 78"/>
          <p:cNvCxnSpPr>
            <a:cxnSpLocks noChangeShapeType="1"/>
          </p:cNvCxnSpPr>
          <p:nvPr/>
        </p:nvCxnSpPr>
        <p:spPr bwMode="auto">
          <a:xfrm flipH="1" flipV="1">
            <a:off x="7696201" y="5867401"/>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2" name="AutoShape 79"/>
          <p:cNvCxnSpPr>
            <a:cxnSpLocks noChangeShapeType="1"/>
            <a:stCxn id="38920" idx="1"/>
            <a:endCxn id="38929" idx="5"/>
          </p:cNvCxnSpPr>
          <p:nvPr/>
        </p:nvCxnSpPr>
        <p:spPr bwMode="auto">
          <a:xfrm flipH="1" flipV="1">
            <a:off x="6943725" y="35147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3" name="AutoShape 80"/>
          <p:cNvCxnSpPr>
            <a:cxnSpLocks noChangeShapeType="1"/>
            <a:stCxn id="38927" idx="1"/>
            <a:endCxn id="38923" idx="5"/>
          </p:cNvCxnSpPr>
          <p:nvPr/>
        </p:nvCxnSpPr>
        <p:spPr bwMode="auto">
          <a:xfrm flipH="1" flipV="1">
            <a:off x="9305925" y="46577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34" name="AutoShape 82"/>
          <p:cNvCxnSpPr>
            <a:cxnSpLocks noChangeShapeType="1"/>
            <a:stCxn id="38929" idx="7"/>
            <a:endCxn id="38915" idx="2"/>
          </p:cNvCxnSpPr>
          <p:nvPr/>
        </p:nvCxnSpPr>
        <p:spPr bwMode="auto">
          <a:xfrm flipV="1">
            <a:off x="6943726" y="25146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35" name="Text Box 83"/>
          <p:cNvSpPr txBox="1">
            <a:spLocks noChangeArrowheads="1"/>
          </p:cNvSpPr>
          <p:nvPr/>
        </p:nvSpPr>
        <p:spPr bwMode="auto">
          <a:xfrm>
            <a:off x="7010400" y="3429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8936" name="Text Box 84"/>
          <p:cNvSpPr txBox="1">
            <a:spLocks noChangeArrowheads="1"/>
          </p:cNvSpPr>
          <p:nvPr/>
        </p:nvSpPr>
        <p:spPr bwMode="auto">
          <a:xfrm>
            <a:off x="8839200" y="3810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8937" name="Text Box 86"/>
          <p:cNvSpPr txBox="1">
            <a:spLocks noChangeArrowheads="1"/>
          </p:cNvSpPr>
          <p:nvPr/>
        </p:nvSpPr>
        <p:spPr bwMode="auto">
          <a:xfrm>
            <a:off x="9372600" y="2743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8938" name="Text Box 87"/>
          <p:cNvSpPr txBox="1">
            <a:spLocks noChangeArrowheads="1"/>
          </p:cNvSpPr>
          <p:nvPr/>
        </p:nvSpPr>
        <p:spPr bwMode="auto">
          <a:xfrm>
            <a:off x="9982200" y="2819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8939" name="Text Box 88"/>
          <p:cNvSpPr txBox="1">
            <a:spLocks noChangeArrowheads="1"/>
          </p:cNvSpPr>
          <p:nvPr/>
        </p:nvSpPr>
        <p:spPr bwMode="auto">
          <a:xfrm>
            <a:off x="9448800" y="4724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8940" name="Text Box 90"/>
          <p:cNvSpPr txBox="1">
            <a:spLocks noChangeArrowheads="1"/>
          </p:cNvSpPr>
          <p:nvPr/>
        </p:nvSpPr>
        <p:spPr bwMode="auto">
          <a:xfrm>
            <a:off x="9296400" y="586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8941" name="Text Box 92"/>
          <p:cNvSpPr txBox="1">
            <a:spLocks noChangeArrowheads="1"/>
          </p:cNvSpPr>
          <p:nvPr/>
        </p:nvSpPr>
        <p:spPr bwMode="auto">
          <a:xfrm>
            <a:off x="7848600" y="5943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8942" name="Text Box 95"/>
          <p:cNvSpPr txBox="1">
            <a:spLocks noChangeArrowheads="1"/>
          </p:cNvSpPr>
          <p:nvPr/>
        </p:nvSpPr>
        <p:spPr bwMode="auto">
          <a:xfrm>
            <a:off x="73152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8943" name="Text Box 98"/>
          <p:cNvSpPr txBox="1">
            <a:spLocks noChangeArrowheads="1"/>
          </p:cNvSpPr>
          <p:nvPr/>
        </p:nvSpPr>
        <p:spPr bwMode="auto">
          <a:xfrm>
            <a:off x="6629400" y="3200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8944" name="Text Box 99"/>
          <p:cNvSpPr txBox="1">
            <a:spLocks noChangeArrowheads="1"/>
          </p:cNvSpPr>
          <p:nvPr/>
        </p:nvSpPr>
        <p:spPr bwMode="auto">
          <a:xfrm>
            <a:off x="82296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8945" name="Text Box 100"/>
          <p:cNvSpPr txBox="1">
            <a:spLocks noChangeArrowheads="1"/>
          </p:cNvSpPr>
          <p:nvPr/>
        </p:nvSpPr>
        <p:spPr bwMode="auto">
          <a:xfrm>
            <a:off x="9829801" y="23622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8946" name="Text Box 101"/>
          <p:cNvSpPr txBox="1">
            <a:spLocks noChangeArrowheads="1"/>
          </p:cNvSpPr>
          <p:nvPr/>
        </p:nvSpPr>
        <p:spPr bwMode="auto">
          <a:xfrm>
            <a:off x="7239000" y="38862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8947" name="Text Box 102"/>
          <p:cNvSpPr txBox="1">
            <a:spLocks noChangeArrowheads="1"/>
          </p:cNvSpPr>
          <p:nvPr/>
        </p:nvSpPr>
        <p:spPr bwMode="auto">
          <a:xfrm>
            <a:off x="8991600" y="32766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8948" name="Text Box 103"/>
          <p:cNvSpPr txBox="1">
            <a:spLocks noChangeArrowheads="1"/>
          </p:cNvSpPr>
          <p:nvPr/>
        </p:nvSpPr>
        <p:spPr bwMode="auto">
          <a:xfrm>
            <a:off x="9753601" y="33528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8949" name="Text Box 104"/>
          <p:cNvSpPr txBox="1">
            <a:spLocks noChangeArrowheads="1"/>
          </p:cNvSpPr>
          <p:nvPr/>
        </p:nvSpPr>
        <p:spPr bwMode="auto">
          <a:xfrm>
            <a:off x="8991600" y="43434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8950" name="Text Box 105"/>
          <p:cNvSpPr txBox="1">
            <a:spLocks noChangeArrowheads="1"/>
          </p:cNvSpPr>
          <p:nvPr/>
        </p:nvSpPr>
        <p:spPr bwMode="auto">
          <a:xfrm>
            <a:off x="7391400" y="5562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8951" name="Text Box 106"/>
          <p:cNvSpPr txBox="1">
            <a:spLocks noChangeArrowheads="1"/>
          </p:cNvSpPr>
          <p:nvPr/>
        </p:nvSpPr>
        <p:spPr bwMode="auto">
          <a:xfrm>
            <a:off x="9753600" y="53340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8952" name="Text Box 107"/>
          <p:cNvSpPr txBox="1">
            <a:spLocks noChangeArrowheads="1"/>
          </p:cNvSpPr>
          <p:nvPr/>
        </p:nvSpPr>
        <p:spPr bwMode="auto">
          <a:xfrm>
            <a:off x="8382000" y="60198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sp>
        <p:nvSpPr>
          <p:cNvPr id="38953" name="Text Box 110"/>
          <p:cNvSpPr txBox="1">
            <a:spLocks noChangeArrowheads="1"/>
          </p:cNvSpPr>
          <p:nvPr/>
        </p:nvSpPr>
        <p:spPr bwMode="auto">
          <a:xfrm>
            <a:off x="1828800" y="4572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Complete Graph</a:t>
            </a:r>
          </a:p>
        </p:txBody>
      </p:sp>
      <p:sp>
        <p:nvSpPr>
          <p:cNvPr id="38954" name="Text Box 111"/>
          <p:cNvSpPr txBox="1">
            <a:spLocks noChangeArrowheads="1"/>
          </p:cNvSpPr>
          <p:nvPr/>
        </p:nvSpPr>
        <p:spPr bwMode="auto">
          <a:xfrm>
            <a:off x="6781800" y="4572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l-GR" sz="2400"/>
              <a:t>Minimum Spanning Tree</a:t>
            </a:r>
          </a:p>
        </p:txBody>
      </p:sp>
      <p:sp>
        <p:nvSpPr>
          <p:cNvPr id="38955" name="Oval 112"/>
          <p:cNvSpPr>
            <a:spLocks noChangeAspect="1" noChangeArrowheads="1"/>
          </p:cNvSpPr>
          <p:nvPr/>
        </p:nvSpPr>
        <p:spPr bwMode="auto">
          <a:xfrm>
            <a:off x="32766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56" name="Oval 113"/>
          <p:cNvSpPr>
            <a:spLocks noChangeArrowheads="1"/>
          </p:cNvSpPr>
          <p:nvPr/>
        </p:nvSpPr>
        <p:spPr bwMode="auto">
          <a:xfrm>
            <a:off x="4876800" y="2057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8957" name="AutoShape 114"/>
          <p:cNvCxnSpPr>
            <a:cxnSpLocks noChangeShapeType="1"/>
            <a:stCxn id="38955" idx="6"/>
            <a:endCxn id="38956" idx="2"/>
          </p:cNvCxnSpPr>
          <p:nvPr/>
        </p:nvCxnSpPr>
        <p:spPr bwMode="auto">
          <a:xfrm>
            <a:off x="3733800" y="2286000"/>
            <a:ext cx="114300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58" name="Text Box 115"/>
          <p:cNvSpPr txBox="1">
            <a:spLocks noChangeArrowheads="1"/>
          </p:cNvSpPr>
          <p:nvPr/>
        </p:nvSpPr>
        <p:spPr bwMode="auto">
          <a:xfrm>
            <a:off x="4191000" y="2057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8959" name="Oval 116"/>
          <p:cNvSpPr>
            <a:spLocks noChangeArrowheads="1"/>
          </p:cNvSpPr>
          <p:nvPr/>
        </p:nvSpPr>
        <p:spPr bwMode="auto">
          <a:xfrm>
            <a:off x="4038600" y="2971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60" name="Oval 117"/>
          <p:cNvSpPr>
            <a:spLocks noChangeArrowheads="1"/>
          </p:cNvSpPr>
          <p:nvPr/>
        </p:nvSpPr>
        <p:spPr bwMode="auto">
          <a:xfrm>
            <a:off x="2286000" y="35814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61" name="Oval 118"/>
          <p:cNvSpPr>
            <a:spLocks noChangeArrowheads="1"/>
          </p:cNvSpPr>
          <p:nvPr/>
        </p:nvSpPr>
        <p:spPr bwMode="auto">
          <a:xfrm>
            <a:off x="3429000" y="5715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62" name="Oval 119"/>
          <p:cNvSpPr>
            <a:spLocks noChangeArrowheads="1"/>
          </p:cNvSpPr>
          <p:nvPr/>
        </p:nvSpPr>
        <p:spPr bwMode="auto">
          <a:xfrm>
            <a:off x="4800600" y="30480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63" name="Oval 120"/>
          <p:cNvSpPr>
            <a:spLocks noChangeArrowheads="1"/>
          </p:cNvSpPr>
          <p:nvPr/>
        </p:nvSpPr>
        <p:spPr bwMode="auto">
          <a:xfrm>
            <a:off x="4038600" y="4038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8964" name="AutoShape 121"/>
          <p:cNvCxnSpPr>
            <a:cxnSpLocks noChangeShapeType="1"/>
            <a:stCxn id="38955" idx="3"/>
            <a:endCxn id="38960" idx="7"/>
          </p:cNvCxnSpPr>
          <p:nvPr/>
        </p:nvCxnSpPr>
        <p:spPr bwMode="auto">
          <a:xfrm flipH="1">
            <a:off x="2676525" y="2447925"/>
            <a:ext cx="666750" cy="12001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5" name="AutoShape 122"/>
          <p:cNvCxnSpPr>
            <a:cxnSpLocks noChangeShapeType="1"/>
            <a:stCxn id="38960" idx="5"/>
            <a:endCxn id="38961" idx="1"/>
          </p:cNvCxnSpPr>
          <p:nvPr/>
        </p:nvCxnSpPr>
        <p:spPr bwMode="auto">
          <a:xfrm>
            <a:off x="2676525" y="3971925"/>
            <a:ext cx="819150" cy="1809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6" name="AutoShape 123"/>
          <p:cNvCxnSpPr>
            <a:cxnSpLocks noChangeShapeType="1"/>
            <a:stCxn id="38961" idx="7"/>
            <a:endCxn id="38963" idx="4"/>
          </p:cNvCxnSpPr>
          <p:nvPr/>
        </p:nvCxnSpPr>
        <p:spPr bwMode="auto">
          <a:xfrm flipV="1">
            <a:off x="3819526" y="4495801"/>
            <a:ext cx="447675" cy="1285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7" name="AutoShape 124"/>
          <p:cNvCxnSpPr>
            <a:cxnSpLocks noChangeShapeType="1"/>
            <a:stCxn id="38962" idx="3"/>
            <a:endCxn id="38963" idx="7"/>
          </p:cNvCxnSpPr>
          <p:nvPr/>
        </p:nvCxnSpPr>
        <p:spPr bwMode="auto">
          <a:xfrm flipH="1">
            <a:off x="4429125" y="34385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8" name="AutoShape 125"/>
          <p:cNvCxnSpPr>
            <a:cxnSpLocks noChangeShapeType="1"/>
            <a:stCxn id="38959" idx="4"/>
            <a:endCxn id="38963" idx="0"/>
          </p:cNvCxnSpPr>
          <p:nvPr/>
        </p:nvCxnSpPr>
        <p:spPr bwMode="auto">
          <a:xfrm>
            <a:off x="4267200" y="3429000"/>
            <a:ext cx="0" cy="6096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69" name="AutoShape 126"/>
          <p:cNvCxnSpPr>
            <a:cxnSpLocks noChangeShapeType="1"/>
            <a:stCxn id="38955" idx="4"/>
            <a:endCxn id="38961" idx="0"/>
          </p:cNvCxnSpPr>
          <p:nvPr/>
        </p:nvCxnSpPr>
        <p:spPr bwMode="auto">
          <a:xfrm>
            <a:off x="3505200" y="2514600"/>
            <a:ext cx="152400" cy="3200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0" name="AutoShape 127"/>
          <p:cNvCxnSpPr>
            <a:cxnSpLocks noChangeShapeType="1"/>
            <a:stCxn id="38956" idx="3"/>
            <a:endCxn id="38959" idx="7"/>
          </p:cNvCxnSpPr>
          <p:nvPr/>
        </p:nvCxnSpPr>
        <p:spPr bwMode="auto">
          <a:xfrm flipH="1">
            <a:off x="4429125" y="2447925"/>
            <a:ext cx="514350" cy="5905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1" name="AutoShape 128"/>
          <p:cNvCxnSpPr>
            <a:cxnSpLocks noChangeShapeType="1"/>
            <a:stCxn id="38956" idx="4"/>
            <a:endCxn id="38962" idx="0"/>
          </p:cNvCxnSpPr>
          <p:nvPr/>
        </p:nvCxnSpPr>
        <p:spPr bwMode="auto">
          <a:xfrm flipH="1">
            <a:off x="5029200" y="2514600"/>
            <a:ext cx="762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72" name="Oval 129"/>
          <p:cNvSpPr>
            <a:spLocks noChangeArrowheads="1"/>
          </p:cNvSpPr>
          <p:nvPr/>
        </p:nvSpPr>
        <p:spPr bwMode="auto">
          <a:xfrm>
            <a:off x="4800600" y="50292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73" name="Oval 130"/>
          <p:cNvSpPr>
            <a:spLocks noChangeArrowheads="1"/>
          </p:cNvSpPr>
          <p:nvPr/>
        </p:nvSpPr>
        <p:spPr bwMode="auto">
          <a:xfrm>
            <a:off x="2438400" y="52578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sp>
        <p:nvSpPr>
          <p:cNvPr id="38974" name="Oval 131"/>
          <p:cNvSpPr>
            <a:spLocks noChangeArrowheads="1"/>
          </p:cNvSpPr>
          <p:nvPr/>
        </p:nvSpPr>
        <p:spPr bwMode="auto">
          <a:xfrm>
            <a:off x="1676400" y="2895600"/>
            <a:ext cx="4572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l-GR" altLang="el-GR" sz="2400"/>
          </a:p>
        </p:txBody>
      </p:sp>
      <p:cxnSp>
        <p:nvCxnSpPr>
          <p:cNvPr id="38975" name="AutoShape 132"/>
          <p:cNvCxnSpPr>
            <a:cxnSpLocks noChangeShapeType="1"/>
            <a:stCxn id="38961" idx="6"/>
            <a:endCxn id="38972" idx="3"/>
          </p:cNvCxnSpPr>
          <p:nvPr/>
        </p:nvCxnSpPr>
        <p:spPr bwMode="auto">
          <a:xfrm flipV="1">
            <a:off x="3886201" y="5419726"/>
            <a:ext cx="981075" cy="5238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6" name="AutoShape 133"/>
          <p:cNvCxnSpPr>
            <a:cxnSpLocks noChangeShapeType="1"/>
            <a:stCxn id="38961" idx="2"/>
            <a:endCxn id="38973" idx="5"/>
          </p:cNvCxnSpPr>
          <p:nvPr/>
        </p:nvCxnSpPr>
        <p:spPr bwMode="auto">
          <a:xfrm flipH="1" flipV="1">
            <a:off x="2828926" y="5648326"/>
            <a:ext cx="600075" cy="295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7" name="AutoShape 134"/>
          <p:cNvCxnSpPr>
            <a:cxnSpLocks noChangeShapeType="1"/>
            <a:stCxn id="38960" idx="1"/>
            <a:endCxn id="38974" idx="5"/>
          </p:cNvCxnSpPr>
          <p:nvPr/>
        </p:nvCxnSpPr>
        <p:spPr bwMode="auto">
          <a:xfrm flipH="1" flipV="1">
            <a:off x="2066925" y="3286125"/>
            <a:ext cx="285750" cy="3619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8" name="AutoShape 135"/>
          <p:cNvCxnSpPr>
            <a:cxnSpLocks noChangeShapeType="1"/>
            <a:stCxn id="38972" idx="1"/>
            <a:endCxn id="38963" idx="5"/>
          </p:cNvCxnSpPr>
          <p:nvPr/>
        </p:nvCxnSpPr>
        <p:spPr bwMode="auto">
          <a:xfrm flipH="1" flipV="1">
            <a:off x="4429125" y="4429125"/>
            <a:ext cx="438150" cy="66675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79" name="AutoShape 136"/>
          <p:cNvCxnSpPr>
            <a:cxnSpLocks noChangeShapeType="1"/>
            <a:stCxn id="38962" idx="4"/>
            <a:endCxn id="38972" idx="0"/>
          </p:cNvCxnSpPr>
          <p:nvPr/>
        </p:nvCxnSpPr>
        <p:spPr bwMode="auto">
          <a:xfrm>
            <a:off x="5029200" y="3505200"/>
            <a:ext cx="0" cy="1524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80" name="AutoShape 137"/>
          <p:cNvCxnSpPr>
            <a:cxnSpLocks noChangeShapeType="1"/>
            <a:stCxn id="38974" idx="7"/>
            <a:endCxn id="38955" idx="2"/>
          </p:cNvCxnSpPr>
          <p:nvPr/>
        </p:nvCxnSpPr>
        <p:spPr bwMode="auto">
          <a:xfrm flipV="1">
            <a:off x="2066926" y="2286001"/>
            <a:ext cx="1209675" cy="676275"/>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981" name="Text Box 138"/>
          <p:cNvSpPr txBox="1">
            <a:spLocks noChangeArrowheads="1"/>
          </p:cNvSpPr>
          <p:nvPr/>
        </p:nvSpPr>
        <p:spPr bwMode="auto">
          <a:xfrm>
            <a:off x="2133600" y="3200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8982" name="Text Box 139"/>
          <p:cNvSpPr txBox="1">
            <a:spLocks noChangeArrowheads="1"/>
          </p:cNvSpPr>
          <p:nvPr/>
        </p:nvSpPr>
        <p:spPr bwMode="auto">
          <a:xfrm>
            <a:off x="3962400" y="35814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8983" name="Text Box 140"/>
          <p:cNvSpPr txBox="1">
            <a:spLocks noChangeArrowheads="1"/>
          </p:cNvSpPr>
          <p:nvPr/>
        </p:nvSpPr>
        <p:spPr bwMode="auto">
          <a:xfrm>
            <a:off x="4572000" y="3657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8984" name="Text Box 141"/>
          <p:cNvSpPr txBox="1">
            <a:spLocks noChangeArrowheads="1"/>
          </p:cNvSpPr>
          <p:nvPr/>
        </p:nvSpPr>
        <p:spPr bwMode="auto">
          <a:xfrm>
            <a:off x="4495800" y="2514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8985" name="Text Box 142"/>
          <p:cNvSpPr txBox="1">
            <a:spLocks noChangeArrowheads="1"/>
          </p:cNvSpPr>
          <p:nvPr/>
        </p:nvSpPr>
        <p:spPr bwMode="auto">
          <a:xfrm>
            <a:off x="5105400" y="2590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a:t>
            </a:r>
          </a:p>
        </p:txBody>
      </p:sp>
      <p:sp>
        <p:nvSpPr>
          <p:cNvPr id="38986" name="Text Box 143"/>
          <p:cNvSpPr txBox="1">
            <a:spLocks noChangeArrowheads="1"/>
          </p:cNvSpPr>
          <p:nvPr/>
        </p:nvSpPr>
        <p:spPr bwMode="auto">
          <a:xfrm>
            <a:off x="4572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8987" name="Text Box 144"/>
          <p:cNvSpPr txBox="1">
            <a:spLocks noChangeArrowheads="1"/>
          </p:cNvSpPr>
          <p:nvPr/>
        </p:nvSpPr>
        <p:spPr bwMode="auto">
          <a:xfrm>
            <a:off x="5029200" y="40386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38988" name="Text Box 145"/>
          <p:cNvSpPr txBox="1">
            <a:spLocks noChangeArrowheads="1"/>
          </p:cNvSpPr>
          <p:nvPr/>
        </p:nvSpPr>
        <p:spPr bwMode="auto">
          <a:xfrm>
            <a:off x="4419600" y="5638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3</a:t>
            </a:r>
          </a:p>
        </p:txBody>
      </p:sp>
      <p:sp>
        <p:nvSpPr>
          <p:cNvPr id="38989" name="Text Box 146"/>
          <p:cNvSpPr txBox="1">
            <a:spLocks noChangeArrowheads="1"/>
          </p:cNvSpPr>
          <p:nvPr/>
        </p:nvSpPr>
        <p:spPr bwMode="auto">
          <a:xfrm>
            <a:off x="4038600" y="4876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8990" name="Text Box 147"/>
          <p:cNvSpPr txBox="1">
            <a:spLocks noChangeArrowheads="1"/>
          </p:cNvSpPr>
          <p:nvPr/>
        </p:nvSpPr>
        <p:spPr bwMode="auto">
          <a:xfrm>
            <a:off x="2971800" y="57150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2</a:t>
            </a:r>
          </a:p>
        </p:txBody>
      </p:sp>
      <p:sp>
        <p:nvSpPr>
          <p:cNvPr id="38991" name="Text Box 148"/>
          <p:cNvSpPr txBox="1">
            <a:spLocks noChangeArrowheads="1"/>
          </p:cNvSpPr>
          <p:nvPr/>
        </p:nvSpPr>
        <p:spPr bwMode="auto">
          <a:xfrm>
            <a:off x="22860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5</a:t>
            </a:r>
          </a:p>
        </p:txBody>
      </p:sp>
      <p:sp>
        <p:nvSpPr>
          <p:cNvPr id="38992" name="Text Box 149"/>
          <p:cNvSpPr txBox="1">
            <a:spLocks noChangeArrowheads="1"/>
          </p:cNvSpPr>
          <p:nvPr/>
        </p:nvSpPr>
        <p:spPr bwMode="auto">
          <a:xfrm>
            <a:off x="2971800" y="4495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6</a:t>
            </a:r>
          </a:p>
        </p:txBody>
      </p:sp>
      <p:sp>
        <p:nvSpPr>
          <p:cNvPr id="38993" name="Text Box 150"/>
          <p:cNvSpPr txBox="1">
            <a:spLocks noChangeArrowheads="1"/>
          </p:cNvSpPr>
          <p:nvPr/>
        </p:nvSpPr>
        <p:spPr bwMode="auto">
          <a:xfrm>
            <a:off x="2438400" y="23622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8994" name="Text Box 151"/>
          <p:cNvSpPr txBox="1">
            <a:spLocks noChangeArrowheads="1"/>
          </p:cNvSpPr>
          <p:nvPr/>
        </p:nvSpPr>
        <p:spPr bwMode="auto">
          <a:xfrm>
            <a:off x="2971800" y="2971800"/>
            <a:ext cx="273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4</a:t>
            </a:r>
          </a:p>
        </p:txBody>
      </p:sp>
      <p:sp>
        <p:nvSpPr>
          <p:cNvPr id="38995" name="Text Box 152"/>
          <p:cNvSpPr txBox="1">
            <a:spLocks noChangeArrowheads="1"/>
          </p:cNvSpPr>
          <p:nvPr/>
        </p:nvSpPr>
        <p:spPr bwMode="auto">
          <a:xfrm>
            <a:off x="3581400" y="3886200"/>
            <a:ext cx="3619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10</a:t>
            </a:r>
          </a:p>
        </p:txBody>
      </p:sp>
      <p:sp>
        <p:nvSpPr>
          <p:cNvPr id="38996" name="Text Box 153"/>
          <p:cNvSpPr txBox="1">
            <a:spLocks noChangeArrowheads="1"/>
          </p:cNvSpPr>
          <p:nvPr/>
        </p:nvSpPr>
        <p:spPr bwMode="auto">
          <a:xfrm>
            <a:off x="1752600" y="2971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A</a:t>
            </a:r>
          </a:p>
        </p:txBody>
      </p:sp>
      <p:sp>
        <p:nvSpPr>
          <p:cNvPr id="38997" name="Text Box 154"/>
          <p:cNvSpPr txBox="1">
            <a:spLocks noChangeArrowheads="1"/>
          </p:cNvSpPr>
          <p:nvPr/>
        </p:nvSpPr>
        <p:spPr bwMode="auto">
          <a:xfrm>
            <a:off x="33528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B</a:t>
            </a:r>
          </a:p>
        </p:txBody>
      </p:sp>
      <p:sp>
        <p:nvSpPr>
          <p:cNvPr id="38998" name="Text Box 155"/>
          <p:cNvSpPr txBox="1">
            <a:spLocks noChangeArrowheads="1"/>
          </p:cNvSpPr>
          <p:nvPr/>
        </p:nvSpPr>
        <p:spPr bwMode="auto">
          <a:xfrm>
            <a:off x="4953001" y="2133600"/>
            <a:ext cx="3032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C</a:t>
            </a:r>
          </a:p>
        </p:txBody>
      </p:sp>
      <p:sp>
        <p:nvSpPr>
          <p:cNvPr id="38999" name="Text Box 156"/>
          <p:cNvSpPr txBox="1">
            <a:spLocks noChangeArrowheads="1"/>
          </p:cNvSpPr>
          <p:nvPr/>
        </p:nvSpPr>
        <p:spPr bwMode="auto">
          <a:xfrm>
            <a:off x="2362200" y="36576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D</a:t>
            </a:r>
          </a:p>
        </p:txBody>
      </p:sp>
      <p:sp>
        <p:nvSpPr>
          <p:cNvPr id="39000" name="Text Box 157"/>
          <p:cNvSpPr txBox="1">
            <a:spLocks noChangeArrowheads="1"/>
          </p:cNvSpPr>
          <p:nvPr/>
        </p:nvSpPr>
        <p:spPr bwMode="auto">
          <a:xfrm>
            <a:off x="4114800" y="3048000"/>
            <a:ext cx="292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E</a:t>
            </a:r>
          </a:p>
        </p:txBody>
      </p:sp>
      <p:sp>
        <p:nvSpPr>
          <p:cNvPr id="39001" name="Text Box 158"/>
          <p:cNvSpPr txBox="1">
            <a:spLocks noChangeArrowheads="1"/>
          </p:cNvSpPr>
          <p:nvPr/>
        </p:nvSpPr>
        <p:spPr bwMode="auto">
          <a:xfrm>
            <a:off x="4876801" y="3124200"/>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F</a:t>
            </a:r>
          </a:p>
        </p:txBody>
      </p:sp>
      <p:sp>
        <p:nvSpPr>
          <p:cNvPr id="39002" name="Text Box 159"/>
          <p:cNvSpPr txBox="1">
            <a:spLocks noChangeArrowheads="1"/>
          </p:cNvSpPr>
          <p:nvPr/>
        </p:nvSpPr>
        <p:spPr bwMode="auto">
          <a:xfrm>
            <a:off x="4114800" y="41148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G</a:t>
            </a:r>
          </a:p>
        </p:txBody>
      </p:sp>
      <p:sp>
        <p:nvSpPr>
          <p:cNvPr id="39003" name="Text Box 160"/>
          <p:cNvSpPr txBox="1">
            <a:spLocks noChangeArrowheads="1"/>
          </p:cNvSpPr>
          <p:nvPr/>
        </p:nvSpPr>
        <p:spPr bwMode="auto">
          <a:xfrm>
            <a:off x="2514600" y="5334000"/>
            <a:ext cx="3127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H</a:t>
            </a:r>
          </a:p>
        </p:txBody>
      </p:sp>
      <p:sp>
        <p:nvSpPr>
          <p:cNvPr id="39004" name="Text Box 161"/>
          <p:cNvSpPr txBox="1">
            <a:spLocks noChangeArrowheads="1"/>
          </p:cNvSpPr>
          <p:nvPr/>
        </p:nvSpPr>
        <p:spPr bwMode="auto">
          <a:xfrm>
            <a:off x="4876800" y="5105400"/>
            <a:ext cx="2428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I</a:t>
            </a:r>
          </a:p>
        </p:txBody>
      </p:sp>
      <p:sp>
        <p:nvSpPr>
          <p:cNvPr id="39005" name="Text Box 162"/>
          <p:cNvSpPr txBox="1">
            <a:spLocks noChangeArrowheads="1"/>
          </p:cNvSpPr>
          <p:nvPr/>
        </p:nvSpPr>
        <p:spPr bwMode="auto">
          <a:xfrm>
            <a:off x="3505200" y="5791200"/>
            <a:ext cx="254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l-GR" sz="1400"/>
              <a:t>J</a:t>
            </a:r>
          </a:p>
        </p:txBody>
      </p:sp>
      <p:cxnSp>
        <p:nvCxnSpPr>
          <p:cNvPr id="39006" name="AutoShape 163"/>
          <p:cNvCxnSpPr>
            <a:cxnSpLocks noChangeShapeType="1"/>
            <a:stCxn id="38960" idx="4"/>
            <a:endCxn id="38973" idx="0"/>
          </p:cNvCxnSpPr>
          <p:nvPr/>
        </p:nvCxnSpPr>
        <p:spPr bwMode="auto">
          <a:xfrm>
            <a:off x="2514600" y="4038600"/>
            <a:ext cx="152400" cy="1219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826088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fontAlgn="base">
              <a:spcAft>
                <a:spcPct val="0"/>
              </a:spcAft>
            </a:pPr>
            <a:r>
              <a:rPr lang="en-US" sz="2000" dirty="0"/>
              <a:t>P</a:t>
            </a:r>
            <a:r>
              <a:rPr lang="en-US" sz="2000" dirty="0" smtClean="0"/>
              <a:t>rim's </a:t>
            </a:r>
            <a:r>
              <a:rPr lang="en-US" sz="2000" dirty="0"/>
              <a:t>A</a:t>
            </a:r>
            <a:r>
              <a:rPr lang="en-US" sz="2000" dirty="0" smtClean="0"/>
              <a:t>lgorithm </a:t>
            </a:r>
            <a:r>
              <a:rPr lang="en-US" sz="2000" dirty="0"/>
              <a:t>shows how we create two sets of vertices U and V-U. U contains the list of vertices that have been visited and V-U the list of vertices that haven't. One by one, we move vertices from set V-U to set U by connecting the least weight edge</a:t>
            </a:r>
            <a:r>
              <a:rPr lang="en-US" sz="2000" dirty="0" smtClean="0"/>
              <a:t>.</a:t>
            </a:r>
          </a:p>
          <a:p>
            <a:pPr fontAlgn="base">
              <a:spcAft>
                <a:spcPct val="0"/>
              </a:spcAft>
            </a:pPr>
            <a:endParaRPr lang="en-IN" sz="2000" dirty="0"/>
          </a:p>
        </p:txBody>
      </p:sp>
      <p:sp>
        <p:nvSpPr>
          <p:cNvPr id="4" name="Rectangle 1"/>
          <p:cNvSpPr>
            <a:spLocks noChangeArrowheads="1"/>
          </p:cNvSpPr>
          <p:nvPr/>
        </p:nvSpPr>
        <p:spPr bwMode="auto">
          <a:xfrm>
            <a:off x="1105632" y="2563608"/>
            <a:ext cx="11086368" cy="215443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defTabSz="914400" eaLnBrk="0" fontAlgn="base" hangingPunct="0">
              <a:spcBef>
                <a:spcPct val="0"/>
              </a:spcBef>
              <a:spcAft>
                <a:spcPct val="0"/>
              </a:spcAft>
            </a:pPr>
            <a:r>
              <a:rPr lang="en-US" altLang="en-US" sz="2000" b="1" dirty="0" smtClean="0">
                <a:solidFill>
                  <a:srgbClr val="000000"/>
                </a:solidFill>
                <a:latin typeface="Courier New" panose="02070309020205020404" pitchFamily="49" charset="0"/>
              </a:rPr>
              <a:t>Algorithm </a:t>
            </a:r>
            <a:r>
              <a:rPr lang="en-US" altLang="en-US" sz="2000" dirty="0" smtClean="0">
                <a:solidFill>
                  <a:srgbClr val="000000"/>
                </a:solidFill>
                <a:latin typeface="Courier New" panose="02070309020205020404" pitchFamily="49" charset="0"/>
              </a:rPr>
              <a:t>Prims(G)</a:t>
            </a:r>
          </a:p>
          <a:p>
            <a:pPr defTabSz="914400" eaLnBrk="0" fontAlgn="base" hangingPunct="0">
              <a:spcBef>
                <a:spcPct val="0"/>
              </a:spcBef>
              <a:spcAft>
                <a:spcPct val="0"/>
              </a:spcAft>
            </a:pPr>
            <a:r>
              <a:rPr lang="en-US" altLang="en-US" sz="2000" dirty="0" smtClean="0">
                <a:solidFill>
                  <a:srgbClr val="000000"/>
                </a:solidFill>
                <a:latin typeface="Courier New" panose="02070309020205020404" pitchFamily="49" charset="0"/>
              </a:rPr>
              <a:t>T </a:t>
            </a:r>
            <a:r>
              <a:rPr lang="en-US" altLang="en-US" sz="2000" dirty="0">
                <a:solidFill>
                  <a:srgbClr val="000000"/>
                </a:solidFill>
                <a:latin typeface="Courier New" panose="02070309020205020404" pitchFamily="49" charset="0"/>
              </a:rPr>
              <a:t>= ∅; </a:t>
            </a:r>
          </a:p>
          <a:p>
            <a:pPr defTabSz="914400" eaLnBrk="0" fontAlgn="base" hangingPunct="0">
              <a:spcBef>
                <a:spcPct val="0"/>
              </a:spcBef>
              <a:spcAft>
                <a:spcPct val="0"/>
              </a:spcAft>
            </a:pPr>
            <a:r>
              <a:rPr lang="en-US" altLang="en-US" sz="2000" dirty="0">
                <a:solidFill>
                  <a:srgbClr val="000000"/>
                </a:solidFill>
                <a:latin typeface="Courier New" panose="02070309020205020404" pitchFamily="49" charset="0"/>
              </a:rPr>
              <a:t>U = { 1 }; </a:t>
            </a:r>
          </a:p>
          <a:p>
            <a:pPr defTabSz="914400" eaLnBrk="0" fontAlgn="base" hangingPunct="0">
              <a:spcBef>
                <a:spcPct val="0"/>
              </a:spcBef>
              <a:spcAft>
                <a:spcPct val="0"/>
              </a:spcAft>
            </a:pPr>
            <a:r>
              <a:rPr lang="en-US" altLang="en-US" sz="2000" b="1" dirty="0">
                <a:solidFill>
                  <a:srgbClr val="000000"/>
                </a:solidFill>
                <a:latin typeface="Courier New" panose="02070309020205020404" pitchFamily="49" charset="0"/>
              </a:rPr>
              <a:t>while </a:t>
            </a:r>
            <a:r>
              <a:rPr lang="en-US" altLang="en-US" sz="2000" dirty="0">
                <a:solidFill>
                  <a:srgbClr val="000000"/>
                </a:solidFill>
                <a:latin typeface="Courier New" panose="02070309020205020404" pitchFamily="49" charset="0"/>
              </a:rPr>
              <a:t>(U ≠ V) </a:t>
            </a:r>
          </a:p>
          <a:p>
            <a:pPr defTabSz="914400" eaLnBrk="0" fontAlgn="base" hangingPunct="0">
              <a:spcBef>
                <a:spcPct val="0"/>
              </a:spcBef>
              <a:spcAft>
                <a:spcPct val="0"/>
              </a:spcAft>
            </a:pPr>
            <a:r>
              <a:rPr lang="en-US" altLang="en-US" sz="2000" b="1" dirty="0">
                <a:solidFill>
                  <a:srgbClr val="000000"/>
                </a:solidFill>
                <a:latin typeface="Courier New" panose="02070309020205020404" pitchFamily="49" charset="0"/>
              </a:rPr>
              <a:t>	</a:t>
            </a:r>
            <a:r>
              <a:rPr lang="en-US" altLang="en-US" sz="2000" dirty="0">
                <a:solidFill>
                  <a:srgbClr val="000000"/>
                </a:solidFill>
                <a:latin typeface="Courier New" panose="02070309020205020404" pitchFamily="49" charset="0"/>
              </a:rPr>
              <a:t>let (u, v) be the lowest cost edge such that u ∈ U and v ∈ V - U; </a:t>
            </a:r>
          </a:p>
          <a:p>
            <a:pPr defTabSz="914400" eaLnBrk="0" fontAlgn="base" hangingPunct="0">
              <a:spcBef>
                <a:spcPct val="0"/>
              </a:spcBef>
              <a:spcAft>
                <a:spcPct val="0"/>
              </a:spcAft>
            </a:pPr>
            <a:r>
              <a:rPr lang="en-US" altLang="en-US" sz="2000" dirty="0">
                <a:solidFill>
                  <a:srgbClr val="000000"/>
                </a:solidFill>
                <a:latin typeface="Courier New" panose="02070309020205020404" pitchFamily="49" charset="0"/>
              </a:rPr>
              <a:t>	T = T ∪ {(u, v)} </a:t>
            </a:r>
          </a:p>
          <a:p>
            <a:pPr defTabSz="914400" eaLnBrk="0" fontAlgn="base" hangingPunct="0">
              <a:spcBef>
                <a:spcPct val="0"/>
              </a:spcBef>
              <a:spcAft>
                <a:spcPct val="0"/>
              </a:spcAft>
            </a:pPr>
            <a:r>
              <a:rPr lang="en-US" altLang="en-US" sz="2000" dirty="0">
                <a:solidFill>
                  <a:srgbClr val="000000"/>
                </a:solidFill>
                <a:latin typeface="Courier New" panose="02070309020205020404" pitchFamily="49" charset="0"/>
              </a:rPr>
              <a:t>	U = U ∪ {v} </a:t>
            </a:r>
          </a:p>
        </p:txBody>
      </p:sp>
    </p:spTree>
    <p:extLst>
      <p:ext uri="{BB962C8B-B14F-4D97-AF65-F5344CB8AC3E}">
        <p14:creationId xmlns:p14="http://schemas.microsoft.com/office/powerpoint/2010/main" val="3667132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geeksforgeeks.org/wp-content/cdn-uploads/Fig-0-300x1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74" y="1903557"/>
            <a:ext cx="5998445" cy="277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55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Single-Source Shortest Path Problem </a:t>
            </a:r>
          </a:p>
        </p:txBody>
      </p:sp>
      <p:sp>
        <p:nvSpPr>
          <p:cNvPr id="3" name="Content Placeholder 2"/>
          <p:cNvSpPr>
            <a:spLocks noGrp="1"/>
          </p:cNvSpPr>
          <p:nvPr>
            <p:ph idx="1"/>
          </p:nvPr>
        </p:nvSpPr>
        <p:spPr>
          <a:xfrm>
            <a:off x="152400" y="1399309"/>
            <a:ext cx="11914909" cy="4879257"/>
          </a:xfrm>
        </p:spPr>
        <p:txBody>
          <a:bodyPr/>
          <a:lstStyle/>
          <a:p>
            <a:pPr marL="0" indent="0">
              <a:buNone/>
            </a:pPr>
            <a:r>
              <a:rPr lang="en-US" dirty="0">
                <a:solidFill>
                  <a:srgbClr val="00B0F0"/>
                </a:solidFill>
              </a:rPr>
              <a:t>Single-Source Shortest Path Problem </a:t>
            </a:r>
            <a:r>
              <a:rPr lang="en-US" dirty="0"/>
              <a:t>- The problem of finding </a:t>
            </a:r>
            <a:r>
              <a:rPr lang="en-US" dirty="0" smtClean="0"/>
              <a:t>shortest </a:t>
            </a:r>
            <a:r>
              <a:rPr lang="en-US" dirty="0"/>
              <a:t>paths from a source vertex </a:t>
            </a:r>
            <a:r>
              <a:rPr lang="en-US" dirty="0">
                <a:solidFill>
                  <a:srgbClr val="00B0F0"/>
                </a:solidFill>
              </a:rPr>
              <a:t>v</a:t>
            </a:r>
            <a:r>
              <a:rPr lang="en-US" dirty="0"/>
              <a:t> to all other vertices in the </a:t>
            </a:r>
            <a:r>
              <a:rPr lang="en-US" dirty="0" smtClean="0"/>
              <a:t>graph.</a:t>
            </a:r>
          </a:p>
          <a:p>
            <a:pPr>
              <a:lnSpc>
                <a:spcPct val="90000"/>
              </a:lnSpc>
            </a:pPr>
            <a:r>
              <a:rPr lang="en-US" altLang="en-US" dirty="0"/>
              <a:t>Given a graph and a start vertex s</a:t>
            </a:r>
          </a:p>
          <a:p>
            <a:pPr lvl="1">
              <a:lnSpc>
                <a:spcPct val="90000"/>
              </a:lnSpc>
            </a:pPr>
            <a:r>
              <a:rPr lang="en-US" altLang="en-US" dirty="0"/>
              <a:t>Determine distance of every vertex from s</a:t>
            </a:r>
          </a:p>
          <a:p>
            <a:pPr lvl="1">
              <a:lnSpc>
                <a:spcPct val="90000"/>
              </a:lnSpc>
            </a:pPr>
            <a:r>
              <a:rPr lang="en-US" altLang="en-US" dirty="0"/>
              <a:t>Identify shortest paths to each vertex</a:t>
            </a:r>
          </a:p>
          <a:p>
            <a:pPr lvl="2">
              <a:lnSpc>
                <a:spcPct val="90000"/>
              </a:lnSpc>
            </a:pPr>
            <a:r>
              <a:rPr lang="en-US" altLang="en-US" dirty="0"/>
              <a:t>Express concisely as a “shortest paths tree”</a:t>
            </a:r>
          </a:p>
          <a:p>
            <a:pPr lvl="2">
              <a:lnSpc>
                <a:spcPct val="90000"/>
              </a:lnSpc>
            </a:pPr>
            <a:r>
              <a:rPr lang="en-US" altLang="en-US" dirty="0"/>
              <a:t>Each vertex has a pointer to a predecessor on shortest path</a:t>
            </a:r>
          </a:p>
          <a:p>
            <a:endParaRPr lang="en-US" dirty="0"/>
          </a:p>
          <a:p>
            <a:pPr marL="0" indent="0">
              <a:buNone/>
            </a:pPr>
            <a:endParaRPr lang="en-IN" dirty="0"/>
          </a:p>
        </p:txBody>
      </p:sp>
      <p:pic>
        <p:nvPicPr>
          <p:cNvPr id="5" name="Picture 4"/>
          <p:cNvPicPr>
            <a:picLocks noChangeAspect="1"/>
          </p:cNvPicPr>
          <p:nvPr/>
        </p:nvPicPr>
        <p:blipFill>
          <a:blip r:embed="rId2"/>
          <a:stretch>
            <a:fillRect/>
          </a:stretch>
        </p:blipFill>
        <p:spPr>
          <a:xfrm>
            <a:off x="3430731" y="4793674"/>
            <a:ext cx="6140622" cy="2064326"/>
          </a:xfrm>
          <a:prstGeom prst="rect">
            <a:avLst/>
          </a:prstGeom>
        </p:spPr>
      </p:pic>
    </p:spTree>
    <p:extLst>
      <p:ext uri="{BB962C8B-B14F-4D97-AF65-F5344CB8AC3E}">
        <p14:creationId xmlns:p14="http://schemas.microsoft.com/office/powerpoint/2010/main" val="81731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Problem Example</a:t>
            </a:r>
          </a:p>
        </p:txBody>
      </p:sp>
      <p:pic>
        <p:nvPicPr>
          <p:cNvPr id="4" name="Content Placeholder 3"/>
          <p:cNvPicPr>
            <a:picLocks noGrp="1" noChangeAspect="1"/>
          </p:cNvPicPr>
          <p:nvPr>
            <p:ph idx="1"/>
          </p:nvPr>
        </p:nvPicPr>
        <p:blipFill>
          <a:blip r:embed="rId2"/>
          <a:stretch>
            <a:fillRect/>
          </a:stretch>
        </p:blipFill>
        <p:spPr>
          <a:xfrm>
            <a:off x="2667000" y="2045206"/>
            <a:ext cx="7162800" cy="3164103"/>
          </a:xfrm>
          <a:prstGeom prst="rect">
            <a:avLst/>
          </a:prstGeom>
        </p:spPr>
      </p:pic>
    </p:spTree>
    <p:extLst>
      <p:ext uri="{BB962C8B-B14F-4D97-AF65-F5344CB8AC3E}">
        <p14:creationId xmlns:p14="http://schemas.microsoft.com/office/powerpoint/2010/main" val="126280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Dijkstra's</a:t>
            </a:r>
            <a:r>
              <a:rPr lang="en-IN" dirty="0"/>
              <a:t> </a:t>
            </a:r>
            <a:r>
              <a:rPr lang="en-IN" dirty="0" smtClean="0"/>
              <a:t>Algorithm </a:t>
            </a:r>
            <a:endParaRPr lang="en-IN" dirty="0"/>
          </a:p>
        </p:txBody>
      </p:sp>
      <p:sp>
        <p:nvSpPr>
          <p:cNvPr id="3" name="Content Placeholder 2"/>
          <p:cNvSpPr>
            <a:spLocks noGrp="1"/>
          </p:cNvSpPr>
          <p:nvPr>
            <p:ph idx="1"/>
          </p:nvPr>
        </p:nvSpPr>
        <p:spPr/>
        <p:txBody>
          <a:bodyPr>
            <a:normAutofit fontScale="85000" lnSpcReduction="20000"/>
          </a:bodyPr>
          <a:lstStyle/>
          <a:p>
            <a:r>
              <a:rPr lang="en-US" dirty="0" err="1">
                <a:solidFill>
                  <a:srgbClr val="00B0F0"/>
                </a:solidFill>
              </a:rPr>
              <a:t>Dijkstra's</a:t>
            </a:r>
            <a:r>
              <a:rPr lang="en-US" dirty="0">
                <a:solidFill>
                  <a:srgbClr val="00B0F0"/>
                </a:solidFill>
              </a:rPr>
              <a:t> algorithm </a:t>
            </a:r>
            <a:r>
              <a:rPr lang="en-US" dirty="0"/>
              <a:t>- is a solution to the single-source shortest path problem in graph theory. </a:t>
            </a:r>
          </a:p>
          <a:p>
            <a:pPr marL="0" indent="0">
              <a:buNone/>
            </a:pPr>
            <a:endParaRPr lang="en-US" dirty="0"/>
          </a:p>
          <a:p>
            <a:r>
              <a:rPr lang="en-US" dirty="0"/>
              <a:t>Works on both directed and undirected graphs. However, all edges must have nonnegative weights.</a:t>
            </a:r>
          </a:p>
          <a:p>
            <a:endParaRPr lang="en-US" dirty="0"/>
          </a:p>
          <a:p>
            <a:r>
              <a:rPr lang="en-US" dirty="0">
                <a:solidFill>
                  <a:srgbClr val="EF3E40"/>
                </a:solidFill>
              </a:rPr>
              <a:t>Input</a:t>
            </a:r>
            <a:r>
              <a:rPr lang="en-US" dirty="0"/>
              <a:t>: Weighted graph G={E,V} and source vertex </a:t>
            </a:r>
            <a:r>
              <a:rPr lang="en-US" dirty="0" smtClean="0"/>
              <a:t>v ∈ V</a:t>
            </a:r>
            <a:r>
              <a:rPr lang="en-US" dirty="0"/>
              <a:t>, such that all edge weights are nonnegative</a:t>
            </a:r>
          </a:p>
          <a:p>
            <a:pPr marL="0" indent="0">
              <a:buNone/>
            </a:pPr>
            <a:r>
              <a:rPr lang="en-US" dirty="0"/>
              <a:t> </a:t>
            </a:r>
          </a:p>
          <a:p>
            <a:r>
              <a:rPr lang="en-US" dirty="0">
                <a:solidFill>
                  <a:srgbClr val="EF3E40"/>
                </a:solidFill>
              </a:rPr>
              <a:t>Output</a:t>
            </a:r>
            <a:r>
              <a:rPr lang="en-US" dirty="0"/>
              <a:t>: Lengths of shortest paths (or the shortest paths themselves) from a given source vertex </a:t>
            </a:r>
            <a:r>
              <a:rPr lang="en-US" dirty="0" smtClean="0"/>
              <a:t>v ∈ V  </a:t>
            </a:r>
            <a:r>
              <a:rPr lang="en-US" dirty="0"/>
              <a:t>to all other vertices</a:t>
            </a:r>
          </a:p>
          <a:p>
            <a:endParaRPr lang="en-IN" dirty="0"/>
          </a:p>
        </p:txBody>
      </p:sp>
    </p:spTree>
    <p:extLst>
      <p:ext uri="{BB962C8B-B14F-4D97-AF65-F5344CB8AC3E}">
        <p14:creationId xmlns:p14="http://schemas.microsoft.com/office/powerpoint/2010/main" val="2208415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Approach</a:t>
            </a:r>
          </a:p>
        </p:txBody>
      </p:sp>
      <p:sp>
        <p:nvSpPr>
          <p:cNvPr id="3" name="Content Placeholder 2"/>
          <p:cNvSpPr>
            <a:spLocks noGrp="1"/>
          </p:cNvSpPr>
          <p:nvPr>
            <p:ph idx="1"/>
          </p:nvPr>
        </p:nvSpPr>
        <p:spPr/>
        <p:txBody>
          <a:bodyPr>
            <a:normAutofit fontScale="92500" lnSpcReduction="20000"/>
          </a:bodyPr>
          <a:lstStyle/>
          <a:p>
            <a:pPr algn="just"/>
            <a:r>
              <a:rPr lang="en-US" altLang="en-US" dirty="0">
                <a:ea typeface="ＭＳ Ｐゴシック" panose="020B0600070205080204" pitchFamily="34" charset="-128"/>
              </a:rPr>
              <a:t>The algorithm computes for each vertex u the </a:t>
            </a:r>
            <a:r>
              <a:rPr lang="en-US" altLang="en-US" dirty="0">
                <a:solidFill>
                  <a:srgbClr val="EE2926"/>
                </a:solidFill>
                <a:ea typeface="ＭＳ Ｐゴシック" panose="020B0600070205080204" pitchFamily="34" charset="-128"/>
              </a:rPr>
              <a:t>distance</a:t>
            </a:r>
            <a:r>
              <a:rPr lang="en-US" altLang="en-US" dirty="0">
                <a:ea typeface="ＭＳ Ｐゴシック" panose="020B0600070205080204" pitchFamily="34" charset="-128"/>
              </a:rPr>
              <a:t> to u from the start vertex v, that is, the weight of a shortest path between v and u.</a:t>
            </a:r>
          </a:p>
          <a:p>
            <a:pPr algn="just"/>
            <a:r>
              <a:rPr lang="en-US" altLang="en-US" dirty="0" smtClean="0">
                <a:ea typeface="ＭＳ Ｐゴシック" panose="020B0600070205080204" pitchFamily="34" charset="-128"/>
              </a:rPr>
              <a:t>The algorithm </a:t>
            </a:r>
            <a:r>
              <a:rPr lang="en-US" altLang="en-US" dirty="0">
                <a:ea typeface="ＭＳ Ｐゴシック" panose="020B0600070205080204" pitchFamily="34" charset="-128"/>
              </a:rPr>
              <a:t>keeps track of the set of vertices for which the distance has been computed, called the </a:t>
            </a:r>
            <a:r>
              <a:rPr lang="en-US" altLang="en-US" dirty="0">
                <a:solidFill>
                  <a:srgbClr val="EE2926"/>
                </a:solidFill>
                <a:ea typeface="ＭＳ Ｐゴシック" panose="020B0600070205080204" pitchFamily="34" charset="-128"/>
              </a:rPr>
              <a:t>cloud</a:t>
            </a:r>
            <a:r>
              <a:rPr lang="en-US" altLang="en-US" dirty="0">
                <a:ea typeface="ＭＳ Ｐゴシック" panose="020B0600070205080204" pitchFamily="34" charset="-128"/>
              </a:rPr>
              <a:t> C</a:t>
            </a:r>
          </a:p>
          <a:p>
            <a:pPr algn="just"/>
            <a:r>
              <a:rPr lang="en-US" altLang="en-US" dirty="0">
                <a:ea typeface="ＭＳ Ｐゴシック" panose="020B0600070205080204" pitchFamily="34" charset="-128"/>
              </a:rPr>
              <a:t>Every vertex has a label D associated with it. For any vertex u, D[u] stores an approximation of the distance between v and u. The algorithm will update a D[u] value when it finds a shorter path from v to u.</a:t>
            </a:r>
          </a:p>
          <a:p>
            <a:pPr algn="just"/>
            <a:r>
              <a:rPr lang="en-US" altLang="en-US" dirty="0">
                <a:ea typeface="ＭＳ Ｐゴシック" panose="020B0600070205080204" pitchFamily="34" charset="-128"/>
              </a:rPr>
              <a:t>When a vertex u is added to the cloud, its label D[u] is equal to the actual (final) distance between the starting vertex v and vertex u</a:t>
            </a:r>
            <a:r>
              <a:rPr lang="en-US" altLang="en-US" dirty="0" smtClean="0">
                <a:ea typeface="ＭＳ Ｐゴシック" panose="020B0600070205080204" pitchFamily="34" charset="-128"/>
              </a:rPr>
              <a:t>.</a:t>
            </a:r>
            <a:endParaRPr lang="en-IN" dirty="0"/>
          </a:p>
        </p:txBody>
      </p:sp>
    </p:spTree>
    <p:extLst>
      <p:ext uri="{BB962C8B-B14F-4D97-AF65-F5344CB8AC3E}">
        <p14:creationId xmlns:p14="http://schemas.microsoft.com/office/powerpoint/2010/main" val="6036286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46CEDE8-ED17-4A08-AD2E-1468CFF3185B}" type="slidenum">
              <a:rPr lang="en-US" altLang="en-US" sz="1200">
                <a:solidFill>
                  <a:srgbClr val="898989"/>
                </a:solidFill>
                <a:latin typeface="Calibri" panose="020F0502020204030204" pitchFamily="34" charset="0"/>
              </a:rPr>
              <a:pPr eaLnBrk="1" hangingPunct="1"/>
              <a:t>82</a:t>
            </a:fld>
            <a:endParaRPr lang="en-US" altLang="en-US" sz="1200">
              <a:solidFill>
                <a:srgbClr val="898989"/>
              </a:solidFill>
              <a:latin typeface="Calibri" panose="020F0502020204030204" pitchFamily="34" charset="0"/>
            </a:endParaRPr>
          </a:p>
        </p:txBody>
      </p:sp>
      <p:sp>
        <p:nvSpPr>
          <p:cNvPr id="21507" name="Rectangle 2"/>
          <p:cNvSpPr>
            <a:spLocks noGrp="1" noChangeArrowheads="1"/>
          </p:cNvSpPr>
          <p:nvPr>
            <p:ph type="title"/>
          </p:nvPr>
        </p:nvSpPr>
        <p:spPr/>
        <p:txBody>
          <a:bodyPr/>
          <a:lstStyle/>
          <a:p>
            <a:r>
              <a:rPr lang="en-US" altLang="en-US" smtClean="0">
                <a:ea typeface="ＭＳ Ｐゴシック" panose="020B0600070205080204" pitchFamily="34" charset="-128"/>
              </a:rPr>
              <a:t>Example: Initialization</a:t>
            </a:r>
          </a:p>
        </p:txBody>
      </p:sp>
      <p:sp>
        <p:nvSpPr>
          <p:cNvPr id="21508" name="Oval 3"/>
          <p:cNvSpPr>
            <a:spLocks noChangeArrowheads="1"/>
          </p:cNvSpPr>
          <p:nvPr/>
        </p:nvSpPr>
        <p:spPr bwMode="auto">
          <a:xfrm>
            <a:off x="4876800" y="2438400"/>
            <a:ext cx="457200" cy="457200"/>
          </a:xfrm>
          <a:prstGeom prst="ellipse">
            <a:avLst/>
          </a:prstGeom>
          <a:solidFill>
            <a:schemeClr val="bg1"/>
          </a:solidFill>
          <a:ln w="9525">
            <a:solidFill>
              <a:schemeClr val="accent2"/>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1509" name="Oval 4"/>
          <p:cNvSpPr>
            <a:spLocks noChangeArrowheads="1"/>
          </p:cNvSpPr>
          <p:nvPr/>
        </p:nvSpPr>
        <p:spPr bwMode="auto">
          <a:xfrm>
            <a:off x="69342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1510"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1511" name="AutoShape 6"/>
          <p:cNvCxnSpPr>
            <a:cxnSpLocks noChangeShapeType="1"/>
            <a:stCxn id="21509" idx="2"/>
            <a:endCxn id="21510" idx="6"/>
          </p:cNvCxnSpPr>
          <p:nvPr/>
        </p:nvCxnSpPr>
        <p:spPr bwMode="auto">
          <a:xfrm flipH="1">
            <a:off x="5334000" y="4953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12" name="AutoShape 7"/>
          <p:cNvCxnSpPr>
            <a:cxnSpLocks noChangeShapeType="1"/>
            <a:stCxn id="21524" idx="2"/>
            <a:endCxn id="21521" idx="6"/>
          </p:cNvCxnSpPr>
          <p:nvPr/>
        </p:nvCxnSpPr>
        <p:spPr bwMode="auto">
          <a:xfrm flipH="1">
            <a:off x="4343400" y="3810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13" name="AutoShape 8"/>
          <p:cNvCxnSpPr>
            <a:cxnSpLocks noChangeShapeType="1"/>
            <a:stCxn id="21508" idx="6"/>
            <a:endCxn id="21514" idx="2"/>
          </p:cNvCxnSpPr>
          <p:nvPr/>
        </p:nvCxnSpPr>
        <p:spPr bwMode="auto">
          <a:xfrm>
            <a:off x="5334000" y="2667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514" name="Oval 9"/>
          <p:cNvSpPr>
            <a:spLocks noChangeArrowheads="1"/>
          </p:cNvSpPr>
          <p:nvPr/>
        </p:nvSpPr>
        <p:spPr bwMode="auto">
          <a:xfrm>
            <a:off x="6934200" y="2438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1515" name="Oval 10"/>
          <p:cNvSpPr>
            <a:spLocks noChangeArrowheads="1"/>
          </p:cNvSpPr>
          <p:nvPr/>
        </p:nvSpPr>
        <p:spPr bwMode="auto">
          <a:xfrm>
            <a:off x="78486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1516" name="AutoShape 11"/>
          <p:cNvCxnSpPr>
            <a:cxnSpLocks noChangeShapeType="1"/>
            <a:stCxn id="21515" idx="2"/>
            <a:endCxn id="21524" idx="6"/>
          </p:cNvCxnSpPr>
          <p:nvPr/>
        </p:nvCxnSpPr>
        <p:spPr bwMode="auto">
          <a:xfrm flipH="1">
            <a:off x="6400800" y="38100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517" name="AutoShape 12"/>
          <p:cNvCxnSpPr>
            <a:cxnSpLocks noChangeShapeType="1"/>
            <a:stCxn id="21515" idx="1"/>
            <a:endCxn id="21514" idx="5"/>
          </p:cNvCxnSpPr>
          <p:nvPr/>
        </p:nvCxnSpPr>
        <p:spPr bwMode="auto">
          <a:xfrm flipH="1" flipV="1">
            <a:off x="7324725" y="2828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518" name="AutoShape 13"/>
          <p:cNvCxnSpPr>
            <a:cxnSpLocks noChangeShapeType="1"/>
            <a:stCxn id="21509" idx="7"/>
            <a:endCxn id="21515" idx="3"/>
          </p:cNvCxnSpPr>
          <p:nvPr/>
        </p:nvCxnSpPr>
        <p:spPr bwMode="auto">
          <a:xfrm flipV="1">
            <a:off x="7324725" y="3971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519" name="AutoShape 14"/>
          <p:cNvCxnSpPr>
            <a:cxnSpLocks noChangeShapeType="1"/>
            <a:stCxn id="21508" idx="5"/>
            <a:endCxn id="21524" idx="1"/>
          </p:cNvCxnSpPr>
          <p:nvPr/>
        </p:nvCxnSpPr>
        <p:spPr bwMode="auto">
          <a:xfrm>
            <a:off x="5267325" y="28289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20" name="AutoShape 15"/>
          <p:cNvCxnSpPr>
            <a:cxnSpLocks noChangeShapeType="1"/>
            <a:stCxn id="21514" idx="3"/>
            <a:endCxn id="21524" idx="7"/>
          </p:cNvCxnSpPr>
          <p:nvPr/>
        </p:nvCxnSpPr>
        <p:spPr bwMode="auto">
          <a:xfrm flipH="1">
            <a:off x="63341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521" name="Oval 16"/>
          <p:cNvSpPr>
            <a:spLocks noChangeArrowheads="1"/>
          </p:cNvSpPr>
          <p:nvPr/>
        </p:nvSpPr>
        <p:spPr bwMode="auto">
          <a:xfrm>
            <a:off x="38862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1522" name="AutoShape 17"/>
          <p:cNvCxnSpPr>
            <a:cxnSpLocks noChangeShapeType="1"/>
            <a:stCxn id="21521" idx="7"/>
            <a:endCxn id="21508" idx="3"/>
          </p:cNvCxnSpPr>
          <p:nvPr/>
        </p:nvCxnSpPr>
        <p:spPr bwMode="auto">
          <a:xfrm flipV="1">
            <a:off x="42767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23" name="AutoShape 18"/>
          <p:cNvCxnSpPr>
            <a:cxnSpLocks noChangeShapeType="1"/>
            <a:stCxn id="21510" idx="1"/>
            <a:endCxn id="21521" idx="5"/>
          </p:cNvCxnSpPr>
          <p:nvPr/>
        </p:nvCxnSpPr>
        <p:spPr bwMode="auto">
          <a:xfrm flipH="1" flipV="1">
            <a:off x="42767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1524" name="Oval 19"/>
          <p:cNvSpPr>
            <a:spLocks noChangeArrowheads="1"/>
          </p:cNvSpPr>
          <p:nvPr/>
        </p:nvSpPr>
        <p:spPr bwMode="auto">
          <a:xfrm>
            <a:off x="59436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1525" name="AutoShape 20"/>
          <p:cNvCxnSpPr>
            <a:cxnSpLocks noChangeShapeType="1"/>
            <a:stCxn id="21509" idx="1"/>
            <a:endCxn id="21524" idx="5"/>
          </p:cNvCxnSpPr>
          <p:nvPr/>
        </p:nvCxnSpPr>
        <p:spPr bwMode="auto">
          <a:xfrm flipH="1" flipV="1">
            <a:off x="63341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1526" name="AutoShape 21"/>
          <p:cNvCxnSpPr>
            <a:cxnSpLocks noChangeShapeType="1"/>
            <a:stCxn id="21510" idx="7"/>
            <a:endCxn id="21524" idx="3"/>
          </p:cNvCxnSpPr>
          <p:nvPr/>
        </p:nvCxnSpPr>
        <p:spPr bwMode="auto">
          <a:xfrm flipV="1">
            <a:off x="5267325" y="39719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1527"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1528"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1529"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1530"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1531"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1532"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1533"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1534"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1535"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1536"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1537"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1538"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1539"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1540" name="Text Box 35"/>
          <p:cNvSpPr txBox="1">
            <a:spLocks noChangeArrowheads="1"/>
          </p:cNvSpPr>
          <p:nvPr/>
        </p:nvSpPr>
        <p:spPr bwMode="auto">
          <a:xfrm>
            <a:off x="7010400" y="2047875"/>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1541" name="Text Box 38"/>
          <p:cNvSpPr txBox="1">
            <a:spLocks noChangeArrowheads="1"/>
          </p:cNvSpPr>
          <p:nvPr/>
        </p:nvSpPr>
        <p:spPr bwMode="auto">
          <a:xfrm>
            <a:off x="3505200" y="36576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1542" name="Text Box 39"/>
          <p:cNvSpPr txBox="1">
            <a:spLocks noChangeArrowheads="1"/>
          </p:cNvSpPr>
          <p:nvPr/>
        </p:nvSpPr>
        <p:spPr bwMode="auto">
          <a:xfrm>
            <a:off x="8382000" y="35814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1543" name="Text Box 40"/>
          <p:cNvSpPr txBox="1">
            <a:spLocks noChangeArrowheads="1"/>
          </p:cNvSpPr>
          <p:nvPr/>
        </p:nvSpPr>
        <p:spPr bwMode="auto">
          <a:xfrm>
            <a:off x="6019800" y="41148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1544" name="Text Box 43"/>
          <p:cNvSpPr txBox="1">
            <a:spLocks noChangeArrowheads="1"/>
          </p:cNvSpPr>
          <p:nvPr/>
        </p:nvSpPr>
        <p:spPr bwMode="auto">
          <a:xfrm>
            <a:off x="4073525" y="5848350"/>
            <a:ext cx="444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in List with minimum distance.</a:t>
            </a:r>
          </a:p>
        </p:txBody>
      </p:sp>
      <p:sp>
        <p:nvSpPr>
          <p:cNvPr id="21545" name="Text Box 44"/>
          <p:cNvSpPr txBox="1">
            <a:spLocks noChangeArrowheads="1"/>
          </p:cNvSpPr>
          <p:nvPr/>
        </p:nvSpPr>
        <p:spPr bwMode="auto">
          <a:xfrm>
            <a:off x="4953000" y="52578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1546" name="Text Box 45"/>
          <p:cNvSpPr txBox="1">
            <a:spLocks noChangeArrowheads="1"/>
          </p:cNvSpPr>
          <p:nvPr/>
        </p:nvSpPr>
        <p:spPr bwMode="auto">
          <a:xfrm>
            <a:off x="7010400" y="52578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1547" name="Text Box 46"/>
          <p:cNvSpPr txBox="1">
            <a:spLocks noChangeArrowheads="1"/>
          </p:cNvSpPr>
          <p:nvPr/>
        </p:nvSpPr>
        <p:spPr bwMode="auto">
          <a:xfrm>
            <a:off x="1981201" y="2112964"/>
            <a:ext cx="2295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Distance(source) = 0</a:t>
            </a:r>
          </a:p>
        </p:txBody>
      </p:sp>
      <p:sp>
        <p:nvSpPr>
          <p:cNvPr id="21548" name="Line 47"/>
          <p:cNvSpPr>
            <a:spLocks noChangeShapeType="1"/>
          </p:cNvSpPr>
          <p:nvPr/>
        </p:nvSpPr>
        <p:spPr bwMode="auto">
          <a:xfrm>
            <a:off x="4572000" y="2362200"/>
            <a:ext cx="304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1549" name="Text Box 48"/>
          <p:cNvSpPr txBox="1">
            <a:spLocks noChangeArrowheads="1"/>
          </p:cNvSpPr>
          <p:nvPr/>
        </p:nvSpPr>
        <p:spPr bwMode="auto">
          <a:xfrm>
            <a:off x="7848600" y="2133601"/>
            <a:ext cx="2514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 (all vertices but source) = </a:t>
            </a:r>
            <a:r>
              <a:rPr lang="en-US" altLang="en-US" sz="1800">
                <a:solidFill>
                  <a:srgbClr val="674EA7"/>
                </a:solidFill>
                <a:latin typeface="Constantia" panose="02030602050306030303" pitchFamily="18" charset="0"/>
              </a:rPr>
              <a:t>∞ </a:t>
            </a:r>
            <a:endParaRPr lang="en-US" altLang="en-US" sz="1800"/>
          </a:p>
        </p:txBody>
      </p:sp>
    </p:spTree>
    <p:extLst>
      <p:ext uri="{BB962C8B-B14F-4D97-AF65-F5344CB8AC3E}">
        <p14:creationId xmlns:p14="http://schemas.microsoft.com/office/powerpoint/2010/main" val="8924532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DD8F0CE-B4CE-414F-9E99-1DE3AF1FDC32}" type="slidenum">
              <a:rPr lang="en-US" altLang="en-US" sz="1200">
                <a:solidFill>
                  <a:srgbClr val="898989"/>
                </a:solidFill>
                <a:latin typeface="Calibri" panose="020F0502020204030204" pitchFamily="34" charset="0"/>
              </a:rPr>
              <a:pPr eaLnBrk="1" hangingPunct="1"/>
              <a:t>83</a:t>
            </a:fld>
            <a:endParaRPr lang="en-US" altLang="en-US" sz="1200">
              <a:solidFill>
                <a:srgbClr val="898989"/>
              </a:solidFill>
              <a:latin typeface="Calibri" panose="020F0502020204030204" pitchFamily="34" charset="0"/>
            </a:endParaRPr>
          </a:p>
        </p:txBody>
      </p:sp>
      <p:sp>
        <p:nvSpPr>
          <p:cNvPr id="22531"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Update neighbors' distance</a:t>
            </a:r>
          </a:p>
        </p:txBody>
      </p:sp>
      <p:sp>
        <p:nvSpPr>
          <p:cNvPr id="22532" name="Oval 3"/>
          <p:cNvSpPr>
            <a:spLocks noChangeArrowheads="1"/>
          </p:cNvSpPr>
          <p:nvPr/>
        </p:nvSpPr>
        <p:spPr bwMode="auto">
          <a:xfrm>
            <a:off x="4876800" y="2438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2533" name="Oval 4"/>
          <p:cNvSpPr>
            <a:spLocks noChangeArrowheads="1"/>
          </p:cNvSpPr>
          <p:nvPr/>
        </p:nvSpPr>
        <p:spPr bwMode="auto">
          <a:xfrm>
            <a:off x="69342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2534"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2535" name="AutoShape 6"/>
          <p:cNvCxnSpPr>
            <a:cxnSpLocks noChangeShapeType="1"/>
            <a:stCxn id="22533" idx="2"/>
            <a:endCxn id="22534" idx="6"/>
          </p:cNvCxnSpPr>
          <p:nvPr/>
        </p:nvCxnSpPr>
        <p:spPr bwMode="auto">
          <a:xfrm flipH="1">
            <a:off x="5334000" y="4953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36" name="AutoShape 7"/>
          <p:cNvCxnSpPr>
            <a:cxnSpLocks noChangeShapeType="1"/>
            <a:stCxn id="22548" idx="2"/>
            <a:endCxn id="22545" idx="6"/>
          </p:cNvCxnSpPr>
          <p:nvPr/>
        </p:nvCxnSpPr>
        <p:spPr bwMode="auto">
          <a:xfrm flipH="1">
            <a:off x="4343400" y="3810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37" name="AutoShape 8"/>
          <p:cNvCxnSpPr>
            <a:cxnSpLocks noChangeShapeType="1"/>
          </p:cNvCxnSpPr>
          <p:nvPr/>
        </p:nvCxnSpPr>
        <p:spPr bwMode="auto">
          <a:xfrm>
            <a:off x="5334000" y="2667000"/>
            <a:ext cx="1600200"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22538" name="Oval 9"/>
          <p:cNvSpPr>
            <a:spLocks noChangeArrowheads="1"/>
          </p:cNvSpPr>
          <p:nvPr/>
        </p:nvSpPr>
        <p:spPr bwMode="auto">
          <a:xfrm>
            <a:off x="6934200" y="2438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2539" name="Oval 10"/>
          <p:cNvSpPr>
            <a:spLocks noChangeArrowheads="1"/>
          </p:cNvSpPr>
          <p:nvPr/>
        </p:nvSpPr>
        <p:spPr bwMode="auto">
          <a:xfrm>
            <a:off x="78486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2540" name="AutoShape 11"/>
          <p:cNvCxnSpPr>
            <a:cxnSpLocks noChangeShapeType="1"/>
            <a:stCxn id="22539" idx="2"/>
            <a:endCxn id="22548" idx="6"/>
          </p:cNvCxnSpPr>
          <p:nvPr/>
        </p:nvCxnSpPr>
        <p:spPr bwMode="auto">
          <a:xfrm flipH="1">
            <a:off x="6400800" y="38100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2541" name="AutoShape 12"/>
          <p:cNvCxnSpPr>
            <a:cxnSpLocks noChangeShapeType="1"/>
            <a:stCxn id="22539" idx="1"/>
            <a:endCxn id="22538" idx="5"/>
          </p:cNvCxnSpPr>
          <p:nvPr/>
        </p:nvCxnSpPr>
        <p:spPr bwMode="auto">
          <a:xfrm flipH="1" flipV="1">
            <a:off x="7324725" y="2828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2542" name="AutoShape 13"/>
          <p:cNvCxnSpPr>
            <a:cxnSpLocks noChangeShapeType="1"/>
            <a:stCxn id="22533" idx="7"/>
            <a:endCxn id="22539" idx="3"/>
          </p:cNvCxnSpPr>
          <p:nvPr/>
        </p:nvCxnSpPr>
        <p:spPr bwMode="auto">
          <a:xfrm flipV="1">
            <a:off x="7324725" y="3971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2543" name="AutoShape 14"/>
          <p:cNvCxnSpPr>
            <a:cxnSpLocks noChangeShapeType="1"/>
            <a:stCxn id="22532" idx="5"/>
            <a:endCxn id="22548" idx="1"/>
          </p:cNvCxnSpPr>
          <p:nvPr/>
        </p:nvCxnSpPr>
        <p:spPr bwMode="auto">
          <a:xfrm>
            <a:off x="5267325" y="2843213"/>
            <a:ext cx="742950" cy="804862"/>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22544" name="AutoShape 15"/>
          <p:cNvCxnSpPr>
            <a:cxnSpLocks noChangeShapeType="1"/>
            <a:stCxn id="22538" idx="3"/>
            <a:endCxn id="22548" idx="7"/>
          </p:cNvCxnSpPr>
          <p:nvPr/>
        </p:nvCxnSpPr>
        <p:spPr bwMode="auto">
          <a:xfrm flipH="1">
            <a:off x="63341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2545" name="Oval 16"/>
          <p:cNvSpPr>
            <a:spLocks noChangeArrowheads="1"/>
          </p:cNvSpPr>
          <p:nvPr/>
        </p:nvSpPr>
        <p:spPr bwMode="auto">
          <a:xfrm>
            <a:off x="38862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2546" name="AutoShape 17"/>
          <p:cNvCxnSpPr>
            <a:cxnSpLocks noChangeShapeType="1"/>
            <a:stCxn id="22545" idx="7"/>
            <a:endCxn id="22532" idx="3"/>
          </p:cNvCxnSpPr>
          <p:nvPr/>
        </p:nvCxnSpPr>
        <p:spPr bwMode="auto">
          <a:xfrm flipV="1">
            <a:off x="4276725" y="2843213"/>
            <a:ext cx="666750" cy="804862"/>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47" name="AutoShape 18"/>
          <p:cNvCxnSpPr>
            <a:cxnSpLocks noChangeShapeType="1"/>
            <a:stCxn id="22534" idx="1"/>
            <a:endCxn id="22545" idx="5"/>
          </p:cNvCxnSpPr>
          <p:nvPr/>
        </p:nvCxnSpPr>
        <p:spPr bwMode="auto">
          <a:xfrm flipH="1" flipV="1">
            <a:off x="42767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2548" name="Oval 19"/>
          <p:cNvSpPr>
            <a:spLocks noChangeArrowheads="1"/>
          </p:cNvSpPr>
          <p:nvPr/>
        </p:nvSpPr>
        <p:spPr bwMode="auto">
          <a:xfrm>
            <a:off x="59436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2549" name="AutoShape 20"/>
          <p:cNvCxnSpPr>
            <a:cxnSpLocks noChangeShapeType="1"/>
            <a:stCxn id="22533" idx="1"/>
            <a:endCxn id="22548" idx="5"/>
          </p:cNvCxnSpPr>
          <p:nvPr/>
        </p:nvCxnSpPr>
        <p:spPr bwMode="auto">
          <a:xfrm flipH="1" flipV="1">
            <a:off x="63341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2550" name="AutoShape 21"/>
          <p:cNvCxnSpPr>
            <a:cxnSpLocks noChangeShapeType="1"/>
            <a:stCxn id="22534" idx="7"/>
            <a:endCxn id="22548" idx="3"/>
          </p:cNvCxnSpPr>
          <p:nvPr/>
        </p:nvCxnSpPr>
        <p:spPr bwMode="auto">
          <a:xfrm flipV="1">
            <a:off x="5267325" y="39719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2551"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2552"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2553"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2554"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2555"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2556"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2557"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2558"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2559"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2560"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2561"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2562"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2563"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2564" name="Text Box 35"/>
          <p:cNvSpPr txBox="1">
            <a:spLocks noChangeArrowheads="1"/>
          </p:cNvSpPr>
          <p:nvPr/>
        </p:nvSpPr>
        <p:spPr bwMode="auto">
          <a:xfrm>
            <a:off x="7010400" y="2057400"/>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2565" name="Text Box 36"/>
          <p:cNvSpPr txBox="1">
            <a:spLocks noChangeArrowheads="1"/>
          </p:cNvSpPr>
          <p:nvPr/>
        </p:nvSpPr>
        <p:spPr bwMode="auto">
          <a:xfrm>
            <a:off x="3505200" y="36576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2566" name="Text Box 37"/>
          <p:cNvSpPr txBox="1">
            <a:spLocks noChangeArrowheads="1"/>
          </p:cNvSpPr>
          <p:nvPr/>
        </p:nvSpPr>
        <p:spPr bwMode="auto">
          <a:xfrm>
            <a:off x="8382000" y="35814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2567" name="Text Box 38"/>
          <p:cNvSpPr txBox="1">
            <a:spLocks noChangeArrowheads="1"/>
          </p:cNvSpPr>
          <p:nvPr/>
        </p:nvSpPr>
        <p:spPr bwMode="auto">
          <a:xfrm>
            <a:off x="6019800" y="4124325"/>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2568" name="Text Box 45"/>
          <p:cNvSpPr txBox="1">
            <a:spLocks noChangeArrowheads="1"/>
          </p:cNvSpPr>
          <p:nvPr/>
        </p:nvSpPr>
        <p:spPr bwMode="auto">
          <a:xfrm>
            <a:off x="4953000" y="52578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2569" name="Text Box 46"/>
          <p:cNvSpPr txBox="1">
            <a:spLocks noChangeArrowheads="1"/>
          </p:cNvSpPr>
          <p:nvPr/>
        </p:nvSpPr>
        <p:spPr bwMode="auto">
          <a:xfrm>
            <a:off x="7010400" y="5257800"/>
            <a:ext cx="442750" cy="36933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2570" name="Text Box 47"/>
          <p:cNvSpPr txBox="1">
            <a:spLocks noChangeArrowheads="1"/>
          </p:cNvSpPr>
          <p:nvPr/>
        </p:nvSpPr>
        <p:spPr bwMode="auto">
          <a:xfrm>
            <a:off x="1905001" y="4724401"/>
            <a:ext cx="194786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Distance(B) = 2</a:t>
            </a:r>
          </a:p>
          <a:p>
            <a:pPr eaLnBrk="1" hangingPunct="1">
              <a:spcBef>
                <a:spcPct val="50000"/>
              </a:spcBef>
            </a:pPr>
            <a:endParaRPr lang="en-US" altLang="en-US" sz="1800"/>
          </a:p>
        </p:txBody>
      </p:sp>
      <p:sp>
        <p:nvSpPr>
          <p:cNvPr id="22571" name="Text Box 48"/>
          <p:cNvSpPr txBox="1">
            <a:spLocks noChangeArrowheads="1"/>
          </p:cNvSpPr>
          <p:nvPr/>
        </p:nvSpPr>
        <p:spPr bwMode="auto">
          <a:xfrm>
            <a:off x="1905001" y="5029201"/>
            <a:ext cx="194786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Distance(D) = 1</a:t>
            </a:r>
          </a:p>
          <a:p>
            <a:pPr eaLnBrk="1" hangingPunct="1">
              <a:spcBef>
                <a:spcPct val="50000"/>
              </a:spcBef>
            </a:pPr>
            <a:endParaRPr lang="en-US" altLang="en-US" sz="1800"/>
          </a:p>
        </p:txBody>
      </p:sp>
      <p:sp>
        <p:nvSpPr>
          <p:cNvPr id="22572" name="Line 43"/>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2573" name="Line 44"/>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31322623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C7EB2C7-3BC9-48B1-B8CE-F82D029714A8}" type="slidenum">
              <a:rPr lang="en-US" altLang="en-US" sz="1200">
                <a:solidFill>
                  <a:srgbClr val="898989"/>
                </a:solidFill>
                <a:latin typeface="Calibri" panose="020F0502020204030204" pitchFamily="34" charset="0"/>
              </a:rPr>
              <a:pPr eaLnBrk="1" hangingPunct="1"/>
              <a:t>84</a:t>
            </a:fld>
            <a:endParaRPr lang="en-US" altLang="en-US" sz="1200">
              <a:solidFill>
                <a:srgbClr val="898989"/>
              </a:solidFill>
              <a:latin typeface="Calibri" panose="020F0502020204030204" pitchFamily="34" charset="0"/>
            </a:endParaRPr>
          </a:p>
        </p:txBody>
      </p:sp>
      <p:sp>
        <p:nvSpPr>
          <p:cNvPr id="23555" name="Rectangle 2"/>
          <p:cNvSpPr>
            <a:spLocks noGrp="1" noChangeArrowheads="1"/>
          </p:cNvSpPr>
          <p:nvPr>
            <p:ph type="title"/>
          </p:nvPr>
        </p:nvSpPr>
        <p:spPr/>
        <p:txBody>
          <a:bodyPr>
            <a:normAutofit fontScale="90000"/>
          </a:bodyPr>
          <a:lstStyle/>
          <a:p>
            <a:r>
              <a:rPr lang="en-US" altLang="en-US" smtClean="0">
                <a:solidFill>
                  <a:srgbClr val="000000"/>
                </a:solidFill>
                <a:ea typeface="ＭＳ Ｐゴシック" panose="020B0600070205080204" pitchFamily="34" charset="-128"/>
              </a:rPr>
              <a:t>Example: Remove vertex with minimum distance</a:t>
            </a:r>
          </a:p>
        </p:txBody>
      </p:sp>
      <p:sp>
        <p:nvSpPr>
          <p:cNvPr id="23556" name="Text Box 41"/>
          <p:cNvSpPr txBox="1">
            <a:spLocks noChangeArrowheads="1"/>
          </p:cNvSpPr>
          <p:nvPr/>
        </p:nvSpPr>
        <p:spPr bwMode="auto">
          <a:xfrm>
            <a:off x="3706813" y="5848350"/>
            <a:ext cx="5111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in List with minimum distance, i.e., D</a:t>
            </a:r>
          </a:p>
        </p:txBody>
      </p:sp>
      <p:grpSp>
        <p:nvGrpSpPr>
          <p:cNvPr id="23557" name="Group 45"/>
          <p:cNvGrpSpPr>
            <a:grpSpLocks/>
          </p:cNvGrpSpPr>
          <p:nvPr/>
        </p:nvGrpSpPr>
        <p:grpSpPr bwMode="auto">
          <a:xfrm>
            <a:off x="3505201" y="2027238"/>
            <a:ext cx="5319713" cy="3600450"/>
            <a:chOff x="1248" y="1277"/>
            <a:chExt cx="3351" cy="2268"/>
          </a:xfrm>
        </p:grpSpPr>
        <p:sp>
          <p:nvSpPr>
            <p:cNvPr id="23560" name="Oval 3"/>
            <p:cNvSpPr>
              <a:spLocks noChangeArrowheads="1"/>
            </p:cNvSpPr>
            <p:nvPr/>
          </p:nvSpPr>
          <p:spPr bwMode="auto">
            <a:xfrm>
              <a:off x="2112" y="1536"/>
              <a:ext cx="288" cy="288"/>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3561" name="Oval 4"/>
            <p:cNvSpPr>
              <a:spLocks noChangeArrowheads="1"/>
            </p:cNvSpPr>
            <p:nvPr/>
          </p:nvSpPr>
          <p:spPr bwMode="auto">
            <a:xfrm>
              <a:off x="3408" y="2976"/>
              <a:ext cx="288" cy="288"/>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3562" name="Oval 5"/>
            <p:cNvSpPr>
              <a:spLocks noChangeArrowheads="1"/>
            </p:cNvSpPr>
            <p:nvPr/>
          </p:nvSpPr>
          <p:spPr bwMode="auto">
            <a:xfrm>
              <a:off x="2112" y="2976"/>
              <a:ext cx="288" cy="288"/>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3563" name="AutoShape 6"/>
            <p:cNvCxnSpPr>
              <a:cxnSpLocks noChangeShapeType="1"/>
              <a:stCxn id="23561" idx="2"/>
              <a:endCxn id="23562" idx="6"/>
            </p:cNvCxnSpPr>
            <p:nvPr/>
          </p:nvCxnSpPr>
          <p:spPr bwMode="auto">
            <a:xfrm flipH="1">
              <a:off x="2400" y="3120"/>
              <a:ext cx="1008"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64" name="AutoShape 7"/>
            <p:cNvCxnSpPr>
              <a:cxnSpLocks noChangeShapeType="1"/>
              <a:stCxn id="23576" idx="2"/>
              <a:endCxn id="23573" idx="6"/>
            </p:cNvCxnSpPr>
            <p:nvPr/>
          </p:nvCxnSpPr>
          <p:spPr bwMode="auto">
            <a:xfrm flipH="1">
              <a:off x="1776" y="2400"/>
              <a:ext cx="1008"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65" name="AutoShape 8"/>
            <p:cNvCxnSpPr>
              <a:cxnSpLocks noChangeShapeType="1"/>
              <a:stCxn id="23560" idx="6"/>
              <a:endCxn id="23566" idx="2"/>
            </p:cNvCxnSpPr>
            <p:nvPr/>
          </p:nvCxnSpPr>
          <p:spPr bwMode="auto">
            <a:xfrm>
              <a:off x="2400" y="1680"/>
              <a:ext cx="1008"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66" name="Oval 9"/>
            <p:cNvSpPr>
              <a:spLocks noChangeArrowheads="1"/>
            </p:cNvSpPr>
            <p:nvPr/>
          </p:nvSpPr>
          <p:spPr bwMode="auto">
            <a:xfrm>
              <a:off x="3408" y="1536"/>
              <a:ext cx="288" cy="288"/>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3567" name="Oval 10"/>
            <p:cNvSpPr>
              <a:spLocks noChangeArrowheads="1"/>
            </p:cNvSpPr>
            <p:nvPr/>
          </p:nvSpPr>
          <p:spPr bwMode="auto">
            <a:xfrm>
              <a:off x="3984" y="2256"/>
              <a:ext cx="288" cy="288"/>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3568" name="AutoShape 11"/>
            <p:cNvCxnSpPr>
              <a:cxnSpLocks noChangeShapeType="1"/>
              <a:stCxn id="23567" idx="2"/>
              <a:endCxn id="23576" idx="6"/>
            </p:cNvCxnSpPr>
            <p:nvPr/>
          </p:nvCxnSpPr>
          <p:spPr bwMode="auto">
            <a:xfrm flipH="1">
              <a:off x="3072" y="2400"/>
              <a:ext cx="912"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3569" name="AutoShape 12"/>
            <p:cNvCxnSpPr>
              <a:cxnSpLocks noChangeShapeType="1"/>
              <a:stCxn id="23567" idx="1"/>
              <a:endCxn id="23566" idx="5"/>
            </p:cNvCxnSpPr>
            <p:nvPr/>
          </p:nvCxnSpPr>
          <p:spPr bwMode="auto">
            <a:xfrm flipH="1" flipV="1">
              <a:off x="3654" y="1782"/>
              <a:ext cx="372" cy="516"/>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3570" name="AutoShape 13"/>
            <p:cNvCxnSpPr>
              <a:cxnSpLocks noChangeShapeType="1"/>
              <a:stCxn id="23561" idx="7"/>
              <a:endCxn id="23567" idx="3"/>
            </p:cNvCxnSpPr>
            <p:nvPr/>
          </p:nvCxnSpPr>
          <p:spPr bwMode="auto">
            <a:xfrm flipV="1">
              <a:off x="3654" y="2502"/>
              <a:ext cx="372" cy="516"/>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3571" name="AutoShape 14"/>
            <p:cNvCxnSpPr>
              <a:cxnSpLocks noChangeShapeType="1"/>
              <a:stCxn id="23560" idx="5"/>
              <a:endCxn id="23576" idx="1"/>
            </p:cNvCxnSpPr>
            <p:nvPr/>
          </p:nvCxnSpPr>
          <p:spPr bwMode="auto">
            <a:xfrm>
              <a:off x="2358" y="1782"/>
              <a:ext cx="468" cy="516"/>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72" name="AutoShape 15"/>
            <p:cNvCxnSpPr>
              <a:cxnSpLocks noChangeShapeType="1"/>
              <a:stCxn id="23566" idx="3"/>
              <a:endCxn id="23576" idx="7"/>
            </p:cNvCxnSpPr>
            <p:nvPr/>
          </p:nvCxnSpPr>
          <p:spPr bwMode="auto">
            <a:xfrm flipH="1">
              <a:off x="3030" y="1782"/>
              <a:ext cx="420" cy="516"/>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73" name="Oval 16"/>
            <p:cNvSpPr>
              <a:spLocks noChangeArrowheads="1"/>
            </p:cNvSpPr>
            <p:nvPr/>
          </p:nvSpPr>
          <p:spPr bwMode="auto">
            <a:xfrm>
              <a:off x="1488" y="2256"/>
              <a:ext cx="288" cy="288"/>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3574" name="AutoShape 17"/>
            <p:cNvCxnSpPr>
              <a:cxnSpLocks noChangeShapeType="1"/>
              <a:stCxn id="23573" idx="7"/>
              <a:endCxn id="23560" idx="3"/>
            </p:cNvCxnSpPr>
            <p:nvPr/>
          </p:nvCxnSpPr>
          <p:spPr bwMode="auto">
            <a:xfrm flipV="1">
              <a:off x="1734" y="1782"/>
              <a:ext cx="420" cy="516"/>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75" name="AutoShape 18"/>
            <p:cNvCxnSpPr>
              <a:cxnSpLocks noChangeShapeType="1"/>
              <a:stCxn id="23562" idx="1"/>
              <a:endCxn id="23573" idx="5"/>
            </p:cNvCxnSpPr>
            <p:nvPr/>
          </p:nvCxnSpPr>
          <p:spPr bwMode="auto">
            <a:xfrm flipH="1" flipV="1">
              <a:off x="1734" y="2502"/>
              <a:ext cx="420" cy="516"/>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3576" name="Oval 19"/>
            <p:cNvSpPr>
              <a:spLocks noChangeArrowheads="1"/>
            </p:cNvSpPr>
            <p:nvPr/>
          </p:nvSpPr>
          <p:spPr bwMode="auto">
            <a:xfrm>
              <a:off x="2784" y="2256"/>
              <a:ext cx="288" cy="288"/>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3577" name="AutoShape 20"/>
            <p:cNvCxnSpPr>
              <a:cxnSpLocks noChangeShapeType="1"/>
              <a:stCxn id="23561" idx="1"/>
              <a:endCxn id="23576" idx="5"/>
            </p:cNvCxnSpPr>
            <p:nvPr/>
          </p:nvCxnSpPr>
          <p:spPr bwMode="auto">
            <a:xfrm flipH="1" flipV="1">
              <a:off x="3030" y="2502"/>
              <a:ext cx="420" cy="516"/>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3578" name="AutoShape 21"/>
            <p:cNvCxnSpPr>
              <a:cxnSpLocks noChangeShapeType="1"/>
              <a:stCxn id="23562" idx="7"/>
              <a:endCxn id="23576" idx="3"/>
            </p:cNvCxnSpPr>
            <p:nvPr/>
          </p:nvCxnSpPr>
          <p:spPr bwMode="auto">
            <a:xfrm flipV="1">
              <a:off x="2358" y="2502"/>
              <a:ext cx="468" cy="516"/>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3579" name="Text Box 22"/>
            <p:cNvSpPr txBox="1">
              <a:spLocks noChangeArrowheads="1"/>
            </p:cNvSpPr>
            <p:nvPr/>
          </p:nvSpPr>
          <p:spPr bwMode="auto">
            <a:xfrm>
              <a:off x="1737" y="1939"/>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3580" name="Text Box 23"/>
            <p:cNvSpPr txBox="1">
              <a:spLocks noChangeArrowheads="1"/>
            </p:cNvSpPr>
            <p:nvPr/>
          </p:nvSpPr>
          <p:spPr bwMode="auto">
            <a:xfrm>
              <a:off x="2562" y="1930"/>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3581" name="Text Box 24"/>
            <p:cNvSpPr txBox="1">
              <a:spLocks noChangeArrowheads="1"/>
            </p:cNvSpPr>
            <p:nvPr/>
          </p:nvSpPr>
          <p:spPr bwMode="auto">
            <a:xfrm>
              <a:off x="2832" y="1536"/>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3582" name="Text Box 25"/>
            <p:cNvSpPr txBox="1">
              <a:spLocks noChangeArrowheads="1"/>
            </p:cNvSpPr>
            <p:nvPr/>
          </p:nvSpPr>
          <p:spPr bwMode="auto">
            <a:xfrm>
              <a:off x="3763" y="1930"/>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3583" name="Text Box 26"/>
            <p:cNvSpPr txBox="1">
              <a:spLocks noChangeArrowheads="1"/>
            </p:cNvSpPr>
            <p:nvPr/>
          </p:nvSpPr>
          <p:spPr bwMode="auto">
            <a:xfrm>
              <a:off x="3101" y="1930"/>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3584" name="Text Box 27"/>
            <p:cNvSpPr txBox="1">
              <a:spLocks noChangeArrowheads="1"/>
            </p:cNvSpPr>
            <p:nvPr/>
          </p:nvSpPr>
          <p:spPr bwMode="auto">
            <a:xfrm>
              <a:off x="3888" y="2659"/>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3585" name="Text Box 28"/>
            <p:cNvSpPr txBox="1">
              <a:spLocks noChangeArrowheads="1"/>
            </p:cNvSpPr>
            <p:nvPr/>
          </p:nvSpPr>
          <p:spPr bwMode="auto">
            <a:xfrm>
              <a:off x="3264" y="2659"/>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3586" name="Text Box 29"/>
            <p:cNvSpPr txBox="1">
              <a:spLocks noChangeArrowheads="1"/>
            </p:cNvSpPr>
            <p:nvPr/>
          </p:nvSpPr>
          <p:spPr bwMode="auto">
            <a:xfrm>
              <a:off x="3456" y="2256"/>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3587" name="Text Box 30"/>
            <p:cNvSpPr txBox="1">
              <a:spLocks noChangeArrowheads="1"/>
            </p:cNvSpPr>
            <p:nvPr/>
          </p:nvSpPr>
          <p:spPr bwMode="auto">
            <a:xfrm>
              <a:off x="2160" y="2256"/>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3588" name="Text Box 31"/>
            <p:cNvSpPr txBox="1">
              <a:spLocks noChangeArrowheads="1"/>
            </p:cNvSpPr>
            <p:nvPr/>
          </p:nvSpPr>
          <p:spPr bwMode="auto">
            <a:xfrm>
              <a:off x="2448" y="2659"/>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3589" name="Text Box 32"/>
            <p:cNvSpPr txBox="1">
              <a:spLocks noChangeArrowheads="1"/>
            </p:cNvSpPr>
            <p:nvPr/>
          </p:nvSpPr>
          <p:spPr bwMode="auto">
            <a:xfrm>
              <a:off x="1776" y="2659"/>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3590" name="Text Box 33"/>
            <p:cNvSpPr txBox="1">
              <a:spLocks noChangeArrowheads="1"/>
            </p:cNvSpPr>
            <p:nvPr/>
          </p:nvSpPr>
          <p:spPr bwMode="auto">
            <a:xfrm>
              <a:off x="2880" y="2976"/>
              <a:ext cx="17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3591" name="Text Box 34"/>
            <p:cNvSpPr txBox="1">
              <a:spLocks noChangeArrowheads="1"/>
            </p:cNvSpPr>
            <p:nvPr/>
          </p:nvSpPr>
          <p:spPr bwMode="auto">
            <a:xfrm>
              <a:off x="2160" y="1277"/>
              <a:ext cx="202" cy="23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3592" name="Text Box 35"/>
            <p:cNvSpPr txBox="1">
              <a:spLocks noChangeArrowheads="1"/>
            </p:cNvSpPr>
            <p:nvPr/>
          </p:nvSpPr>
          <p:spPr bwMode="auto">
            <a:xfrm>
              <a:off x="3456" y="1296"/>
              <a:ext cx="202" cy="23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3593" name="Text Box 36"/>
            <p:cNvSpPr txBox="1">
              <a:spLocks noChangeArrowheads="1"/>
            </p:cNvSpPr>
            <p:nvPr/>
          </p:nvSpPr>
          <p:spPr bwMode="auto">
            <a:xfrm>
              <a:off x="1248" y="2304"/>
              <a:ext cx="279" cy="23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3594" name="Text Box 37"/>
            <p:cNvSpPr txBox="1">
              <a:spLocks noChangeArrowheads="1"/>
            </p:cNvSpPr>
            <p:nvPr/>
          </p:nvSpPr>
          <p:spPr bwMode="auto">
            <a:xfrm>
              <a:off x="4320" y="2256"/>
              <a:ext cx="279" cy="23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3595" name="Text Box 38"/>
            <p:cNvSpPr txBox="1">
              <a:spLocks noChangeArrowheads="1"/>
            </p:cNvSpPr>
            <p:nvPr/>
          </p:nvSpPr>
          <p:spPr bwMode="auto">
            <a:xfrm>
              <a:off x="2832" y="2598"/>
              <a:ext cx="202" cy="231"/>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3596" name="Text Box 39"/>
            <p:cNvSpPr txBox="1">
              <a:spLocks noChangeArrowheads="1"/>
            </p:cNvSpPr>
            <p:nvPr/>
          </p:nvSpPr>
          <p:spPr bwMode="auto">
            <a:xfrm>
              <a:off x="2160" y="3312"/>
              <a:ext cx="279" cy="23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sp>
          <p:nvSpPr>
            <p:cNvPr id="23597" name="Text Box 40"/>
            <p:cNvSpPr txBox="1">
              <a:spLocks noChangeArrowheads="1"/>
            </p:cNvSpPr>
            <p:nvPr/>
          </p:nvSpPr>
          <p:spPr bwMode="auto">
            <a:xfrm>
              <a:off x="3456" y="3312"/>
              <a:ext cx="279" cy="23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674EA7"/>
                  </a:solidFill>
                  <a:latin typeface="Constantia" panose="02030602050306030303" pitchFamily="18" charset="0"/>
                </a:rPr>
                <a:t>∞ </a:t>
              </a:r>
              <a:endParaRPr lang="en-US" altLang="en-US" sz="1800"/>
            </a:p>
          </p:txBody>
        </p:sp>
      </p:grpSp>
      <p:sp>
        <p:nvSpPr>
          <p:cNvPr id="23558" name="Line 43"/>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3559" name="Line 44"/>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extLst>
      <p:ext uri="{BB962C8B-B14F-4D97-AF65-F5344CB8AC3E}">
        <p14:creationId xmlns:p14="http://schemas.microsoft.com/office/powerpoint/2010/main" val="216721159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6C84C6B-A879-4865-A97F-9CD6517D4E12}" type="slidenum">
              <a:rPr lang="en-US" altLang="en-US" sz="1200">
                <a:solidFill>
                  <a:srgbClr val="898989"/>
                </a:solidFill>
                <a:latin typeface="Calibri" panose="020F0502020204030204" pitchFamily="34" charset="0"/>
              </a:rPr>
              <a:pPr eaLnBrk="1" hangingPunct="1"/>
              <a:t>85</a:t>
            </a:fld>
            <a:endParaRPr lang="en-US" altLang="en-US" sz="1200">
              <a:solidFill>
                <a:srgbClr val="898989"/>
              </a:solidFill>
              <a:latin typeface="Calibri" panose="020F0502020204030204" pitchFamily="34" charset="0"/>
            </a:endParaRPr>
          </a:p>
        </p:txBody>
      </p:sp>
      <p:sp>
        <p:nvSpPr>
          <p:cNvPr id="24579"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Update neighbors</a:t>
            </a:r>
          </a:p>
        </p:txBody>
      </p:sp>
      <p:sp>
        <p:nvSpPr>
          <p:cNvPr id="24580" name="Oval 3"/>
          <p:cNvSpPr>
            <a:spLocks noChangeArrowheads="1"/>
          </p:cNvSpPr>
          <p:nvPr/>
        </p:nvSpPr>
        <p:spPr bwMode="auto">
          <a:xfrm>
            <a:off x="48768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4581" name="Oval 4"/>
          <p:cNvSpPr>
            <a:spLocks noChangeArrowheads="1"/>
          </p:cNvSpPr>
          <p:nvPr/>
        </p:nvSpPr>
        <p:spPr bwMode="auto">
          <a:xfrm>
            <a:off x="69342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4582"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4583" name="AutoShape 6"/>
          <p:cNvCxnSpPr>
            <a:cxnSpLocks noChangeShapeType="1"/>
            <a:stCxn id="24581" idx="2"/>
            <a:endCxn id="24582" idx="6"/>
          </p:cNvCxnSpPr>
          <p:nvPr/>
        </p:nvCxnSpPr>
        <p:spPr bwMode="auto">
          <a:xfrm flipH="1">
            <a:off x="5334000" y="4953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84" name="AutoShape 7"/>
          <p:cNvCxnSpPr>
            <a:cxnSpLocks noChangeShapeType="1"/>
            <a:stCxn id="24596" idx="2"/>
            <a:endCxn id="24593" idx="6"/>
          </p:cNvCxnSpPr>
          <p:nvPr/>
        </p:nvCxnSpPr>
        <p:spPr bwMode="auto">
          <a:xfrm flipH="1">
            <a:off x="4343401" y="3810000"/>
            <a:ext cx="1585913"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24585" name="AutoShape 8"/>
          <p:cNvCxnSpPr>
            <a:cxnSpLocks noChangeShapeType="1"/>
            <a:stCxn id="24580" idx="6"/>
            <a:endCxn id="24586" idx="2"/>
          </p:cNvCxnSpPr>
          <p:nvPr/>
        </p:nvCxnSpPr>
        <p:spPr bwMode="auto">
          <a:xfrm>
            <a:off x="5334000" y="2667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86" name="Oval 9"/>
          <p:cNvSpPr>
            <a:spLocks noChangeArrowheads="1"/>
          </p:cNvSpPr>
          <p:nvPr/>
        </p:nvSpPr>
        <p:spPr bwMode="auto">
          <a:xfrm>
            <a:off x="6934200" y="2438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4587" name="Oval 10"/>
          <p:cNvSpPr>
            <a:spLocks noChangeArrowheads="1"/>
          </p:cNvSpPr>
          <p:nvPr/>
        </p:nvSpPr>
        <p:spPr bwMode="auto">
          <a:xfrm>
            <a:off x="78486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4588" name="AutoShape 11"/>
          <p:cNvCxnSpPr>
            <a:cxnSpLocks noChangeShapeType="1"/>
          </p:cNvCxnSpPr>
          <p:nvPr/>
        </p:nvCxnSpPr>
        <p:spPr bwMode="auto">
          <a:xfrm flipH="1">
            <a:off x="6400800" y="3810000"/>
            <a:ext cx="1447800" cy="0"/>
          </a:xfrm>
          <a:prstGeom prst="straightConnector1">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24589" name="AutoShape 12"/>
          <p:cNvCxnSpPr>
            <a:cxnSpLocks noChangeShapeType="1"/>
            <a:stCxn id="24587" idx="1"/>
            <a:endCxn id="24586" idx="5"/>
          </p:cNvCxnSpPr>
          <p:nvPr/>
        </p:nvCxnSpPr>
        <p:spPr bwMode="auto">
          <a:xfrm flipH="1" flipV="1">
            <a:off x="7324725" y="2828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4590" name="AutoShape 13"/>
          <p:cNvCxnSpPr>
            <a:cxnSpLocks noChangeShapeType="1"/>
            <a:stCxn id="24581" idx="7"/>
            <a:endCxn id="24587" idx="3"/>
          </p:cNvCxnSpPr>
          <p:nvPr/>
        </p:nvCxnSpPr>
        <p:spPr bwMode="auto">
          <a:xfrm flipV="1">
            <a:off x="7324725" y="3971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4591" name="AutoShape 14"/>
          <p:cNvCxnSpPr>
            <a:cxnSpLocks noChangeShapeType="1"/>
            <a:stCxn id="24580" idx="5"/>
            <a:endCxn id="24596" idx="1"/>
          </p:cNvCxnSpPr>
          <p:nvPr/>
        </p:nvCxnSpPr>
        <p:spPr bwMode="auto">
          <a:xfrm>
            <a:off x="5267325" y="2828926"/>
            <a:ext cx="7429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2" name="AutoShape 15"/>
          <p:cNvCxnSpPr>
            <a:cxnSpLocks noChangeShapeType="1"/>
            <a:stCxn id="24586" idx="3"/>
            <a:endCxn id="24596" idx="7"/>
          </p:cNvCxnSpPr>
          <p:nvPr/>
        </p:nvCxnSpPr>
        <p:spPr bwMode="auto">
          <a:xfrm flipH="1">
            <a:off x="6334125" y="2828926"/>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593" name="Oval 16"/>
          <p:cNvSpPr>
            <a:spLocks noChangeArrowheads="1"/>
          </p:cNvSpPr>
          <p:nvPr/>
        </p:nvSpPr>
        <p:spPr bwMode="auto">
          <a:xfrm>
            <a:off x="38862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4594" name="AutoShape 17"/>
          <p:cNvCxnSpPr>
            <a:cxnSpLocks noChangeShapeType="1"/>
            <a:stCxn id="24593" idx="7"/>
            <a:endCxn id="24580" idx="3"/>
          </p:cNvCxnSpPr>
          <p:nvPr/>
        </p:nvCxnSpPr>
        <p:spPr bwMode="auto">
          <a:xfrm flipV="1">
            <a:off x="42767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595" name="AutoShape 18"/>
          <p:cNvCxnSpPr>
            <a:cxnSpLocks noChangeShapeType="1"/>
            <a:stCxn id="24582" idx="1"/>
            <a:endCxn id="24593" idx="5"/>
          </p:cNvCxnSpPr>
          <p:nvPr/>
        </p:nvCxnSpPr>
        <p:spPr bwMode="auto">
          <a:xfrm flipH="1" flipV="1">
            <a:off x="42767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4596" name="Oval 19"/>
          <p:cNvSpPr>
            <a:spLocks noChangeArrowheads="1"/>
          </p:cNvSpPr>
          <p:nvPr/>
        </p:nvSpPr>
        <p:spPr bwMode="auto">
          <a:xfrm>
            <a:off x="5943600" y="3581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4597" name="AutoShape 20"/>
          <p:cNvCxnSpPr>
            <a:cxnSpLocks noChangeShapeType="1"/>
            <a:stCxn id="24581" idx="1"/>
            <a:endCxn id="24596" idx="5"/>
          </p:cNvCxnSpPr>
          <p:nvPr/>
        </p:nvCxnSpPr>
        <p:spPr bwMode="auto">
          <a:xfrm flipH="1" flipV="1">
            <a:off x="6334125" y="3986213"/>
            <a:ext cx="666750" cy="804862"/>
          </a:xfrm>
          <a:prstGeom prst="straightConnector1">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24598" name="AutoShape 21"/>
          <p:cNvCxnSpPr>
            <a:cxnSpLocks noChangeShapeType="1"/>
            <a:stCxn id="24582" idx="7"/>
            <a:endCxn id="24596" idx="3"/>
          </p:cNvCxnSpPr>
          <p:nvPr/>
        </p:nvCxnSpPr>
        <p:spPr bwMode="auto">
          <a:xfrm flipV="1">
            <a:off x="5267325" y="3986213"/>
            <a:ext cx="742950" cy="804862"/>
          </a:xfrm>
          <a:prstGeom prst="straightConnector1">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cxnSp>
      <p:sp>
        <p:nvSpPr>
          <p:cNvPr id="24599"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4600"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4601"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4602"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4603"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4604"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4605"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4606"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4607"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4608"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4609"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4610"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4611"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4612" name="Text Box 35"/>
          <p:cNvSpPr txBox="1">
            <a:spLocks noChangeArrowheads="1"/>
          </p:cNvSpPr>
          <p:nvPr/>
        </p:nvSpPr>
        <p:spPr bwMode="auto">
          <a:xfrm>
            <a:off x="7010401" y="20574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4613" name="Text Box 36"/>
          <p:cNvSpPr txBox="1">
            <a:spLocks noChangeArrowheads="1"/>
          </p:cNvSpPr>
          <p:nvPr/>
        </p:nvSpPr>
        <p:spPr bwMode="auto">
          <a:xfrm>
            <a:off x="3505200" y="3667125"/>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4614" name="Text Box 37"/>
          <p:cNvSpPr txBox="1">
            <a:spLocks noChangeArrowheads="1"/>
          </p:cNvSpPr>
          <p:nvPr/>
        </p:nvSpPr>
        <p:spPr bwMode="auto">
          <a:xfrm>
            <a:off x="8382000" y="3590925"/>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4615" name="Text Box 38"/>
          <p:cNvSpPr txBox="1">
            <a:spLocks noChangeArrowheads="1"/>
          </p:cNvSpPr>
          <p:nvPr/>
        </p:nvSpPr>
        <p:spPr bwMode="auto">
          <a:xfrm>
            <a:off x="6019801" y="41243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4616" name="Text Box 39"/>
          <p:cNvSpPr txBox="1">
            <a:spLocks noChangeArrowheads="1"/>
          </p:cNvSpPr>
          <p:nvPr/>
        </p:nvSpPr>
        <p:spPr bwMode="auto">
          <a:xfrm>
            <a:off x="4953000" y="5257800"/>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9</a:t>
            </a:r>
            <a:endParaRPr lang="en-US" altLang="en-US" sz="1800"/>
          </a:p>
        </p:txBody>
      </p:sp>
      <p:sp>
        <p:nvSpPr>
          <p:cNvPr id="24617" name="Text Box 40"/>
          <p:cNvSpPr txBox="1">
            <a:spLocks noChangeArrowheads="1"/>
          </p:cNvSpPr>
          <p:nvPr/>
        </p:nvSpPr>
        <p:spPr bwMode="auto">
          <a:xfrm>
            <a:off x="7010400" y="5257800"/>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5</a:t>
            </a:r>
            <a:endParaRPr lang="en-US" altLang="en-US" sz="1800"/>
          </a:p>
        </p:txBody>
      </p:sp>
      <p:sp>
        <p:nvSpPr>
          <p:cNvPr id="24618" name="Line 43"/>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619" name="Line 44"/>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620" name="Line 45"/>
          <p:cNvSpPr>
            <a:spLocks noChangeShapeType="1"/>
          </p:cNvSpPr>
          <p:nvPr/>
        </p:nvSpPr>
        <p:spPr bwMode="auto">
          <a:xfrm flipH="1" flipV="1">
            <a:off x="6400800" y="3962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621" name="Line 46"/>
          <p:cNvSpPr>
            <a:spLocks noChangeShapeType="1"/>
          </p:cNvSpPr>
          <p:nvPr/>
        </p:nvSpPr>
        <p:spPr bwMode="auto">
          <a:xfrm flipH="1" flipV="1">
            <a:off x="6324600" y="4114800"/>
            <a:ext cx="5334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622" name="Line 47"/>
          <p:cNvSpPr>
            <a:spLocks noChangeShapeType="1"/>
          </p:cNvSpPr>
          <p:nvPr/>
        </p:nvSpPr>
        <p:spPr bwMode="auto">
          <a:xfrm flipV="1">
            <a:off x="5486400" y="4114800"/>
            <a:ext cx="53340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623" name="Line 48"/>
          <p:cNvSpPr>
            <a:spLocks noChangeShapeType="1"/>
          </p:cNvSpPr>
          <p:nvPr/>
        </p:nvSpPr>
        <p:spPr bwMode="auto">
          <a:xfrm flipV="1">
            <a:off x="4419600" y="3962400"/>
            <a:ext cx="1447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4624" name="Text Box 49"/>
          <p:cNvSpPr txBox="1">
            <a:spLocks noChangeArrowheads="1"/>
          </p:cNvSpPr>
          <p:nvPr/>
        </p:nvSpPr>
        <p:spPr bwMode="auto">
          <a:xfrm>
            <a:off x="1828801" y="4724400"/>
            <a:ext cx="2728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Distance(C) = 1 + 2 = 3 Distance(E) = 1 + 2 = 3 Distance(F) = 1 + 8 = 9 Distance(G) = 1 + 4 = 5</a:t>
            </a:r>
          </a:p>
        </p:txBody>
      </p:sp>
    </p:spTree>
    <p:extLst>
      <p:ext uri="{BB962C8B-B14F-4D97-AF65-F5344CB8AC3E}">
        <p14:creationId xmlns:p14="http://schemas.microsoft.com/office/powerpoint/2010/main" val="12451249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80B612D-38A6-49EA-A688-CBE226A5E0DB}" type="slidenum">
              <a:rPr lang="en-US" altLang="en-US" sz="1200">
                <a:solidFill>
                  <a:srgbClr val="898989"/>
                </a:solidFill>
                <a:latin typeface="Calibri" panose="020F0502020204030204" pitchFamily="34" charset="0"/>
              </a:rPr>
              <a:pPr eaLnBrk="1" hangingPunct="1"/>
              <a:t>86</a:t>
            </a:fld>
            <a:endParaRPr lang="en-US" altLang="en-US" sz="1200">
              <a:solidFill>
                <a:srgbClr val="898989"/>
              </a:solidFill>
              <a:latin typeface="Calibri" panose="020F0502020204030204" pitchFamily="34" charset="0"/>
            </a:endParaRPr>
          </a:p>
        </p:txBody>
      </p:sp>
      <p:sp>
        <p:nvSpPr>
          <p:cNvPr id="25603"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Continued...</a:t>
            </a:r>
            <a:endParaRPr lang="en-US" altLang="en-US" smtClean="0">
              <a:solidFill>
                <a:srgbClr val="FF0000"/>
              </a:solidFill>
              <a:ea typeface="ＭＳ Ｐゴシック" panose="020B0600070205080204" pitchFamily="34" charset="-128"/>
            </a:endParaRPr>
          </a:p>
        </p:txBody>
      </p:sp>
      <p:sp>
        <p:nvSpPr>
          <p:cNvPr id="25604" name="Oval 3"/>
          <p:cNvSpPr>
            <a:spLocks noChangeArrowheads="1"/>
          </p:cNvSpPr>
          <p:nvPr/>
        </p:nvSpPr>
        <p:spPr bwMode="auto">
          <a:xfrm>
            <a:off x="48768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5605" name="Oval 4"/>
          <p:cNvSpPr>
            <a:spLocks noChangeArrowheads="1"/>
          </p:cNvSpPr>
          <p:nvPr/>
        </p:nvSpPr>
        <p:spPr bwMode="auto">
          <a:xfrm>
            <a:off x="69342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5606"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5607" name="AutoShape 6"/>
          <p:cNvCxnSpPr>
            <a:cxnSpLocks noChangeShapeType="1"/>
            <a:stCxn id="25605" idx="2"/>
            <a:endCxn id="25606" idx="6"/>
          </p:cNvCxnSpPr>
          <p:nvPr/>
        </p:nvCxnSpPr>
        <p:spPr bwMode="auto">
          <a:xfrm flipH="1">
            <a:off x="5334000" y="4953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08" name="AutoShape 7"/>
          <p:cNvCxnSpPr>
            <a:cxnSpLocks noChangeShapeType="1"/>
            <a:stCxn id="25620" idx="2"/>
            <a:endCxn id="25617" idx="6"/>
          </p:cNvCxnSpPr>
          <p:nvPr/>
        </p:nvCxnSpPr>
        <p:spPr bwMode="auto">
          <a:xfrm flipH="1">
            <a:off x="4343400" y="3810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09" name="AutoShape 8"/>
          <p:cNvCxnSpPr>
            <a:cxnSpLocks noChangeShapeType="1"/>
            <a:stCxn id="25604" idx="6"/>
            <a:endCxn id="25610" idx="2"/>
          </p:cNvCxnSpPr>
          <p:nvPr/>
        </p:nvCxnSpPr>
        <p:spPr bwMode="auto">
          <a:xfrm>
            <a:off x="5334001" y="2667000"/>
            <a:ext cx="1585913"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610" name="Oval 9"/>
          <p:cNvSpPr>
            <a:spLocks noChangeArrowheads="1"/>
          </p:cNvSpPr>
          <p:nvPr/>
        </p:nvSpPr>
        <p:spPr bwMode="auto">
          <a:xfrm>
            <a:off x="6934200" y="2438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5611" name="Oval 10"/>
          <p:cNvSpPr>
            <a:spLocks noChangeArrowheads="1"/>
          </p:cNvSpPr>
          <p:nvPr/>
        </p:nvSpPr>
        <p:spPr bwMode="auto">
          <a:xfrm>
            <a:off x="78486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5612" name="AutoShape 11"/>
          <p:cNvCxnSpPr>
            <a:cxnSpLocks noChangeShapeType="1"/>
            <a:stCxn id="25611" idx="2"/>
            <a:endCxn id="25620" idx="6"/>
          </p:cNvCxnSpPr>
          <p:nvPr/>
        </p:nvCxnSpPr>
        <p:spPr bwMode="auto">
          <a:xfrm flipH="1">
            <a:off x="6400800" y="38100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5613" name="AutoShape 12"/>
          <p:cNvCxnSpPr>
            <a:cxnSpLocks noChangeShapeType="1"/>
            <a:stCxn id="25611" idx="1"/>
            <a:endCxn id="25610" idx="5"/>
          </p:cNvCxnSpPr>
          <p:nvPr/>
        </p:nvCxnSpPr>
        <p:spPr bwMode="auto">
          <a:xfrm flipH="1" flipV="1">
            <a:off x="7324725" y="2843213"/>
            <a:ext cx="590550" cy="804862"/>
          </a:xfrm>
          <a:prstGeom prst="straightConnector1">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25614" name="AutoShape 13"/>
          <p:cNvCxnSpPr>
            <a:cxnSpLocks noChangeShapeType="1"/>
            <a:stCxn id="25605" idx="7"/>
            <a:endCxn id="25611" idx="3"/>
          </p:cNvCxnSpPr>
          <p:nvPr/>
        </p:nvCxnSpPr>
        <p:spPr bwMode="auto">
          <a:xfrm flipV="1">
            <a:off x="7324725" y="3971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5615" name="AutoShape 14"/>
          <p:cNvCxnSpPr>
            <a:cxnSpLocks noChangeShapeType="1"/>
            <a:stCxn id="25604" idx="5"/>
            <a:endCxn id="25620" idx="1"/>
          </p:cNvCxnSpPr>
          <p:nvPr/>
        </p:nvCxnSpPr>
        <p:spPr bwMode="auto">
          <a:xfrm>
            <a:off x="5267325" y="28289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6" name="AutoShape 15"/>
          <p:cNvCxnSpPr>
            <a:cxnSpLocks noChangeShapeType="1"/>
            <a:stCxn id="25610" idx="3"/>
            <a:endCxn id="25620" idx="7"/>
          </p:cNvCxnSpPr>
          <p:nvPr/>
        </p:nvCxnSpPr>
        <p:spPr bwMode="auto">
          <a:xfrm flipH="1">
            <a:off x="6334125" y="2843213"/>
            <a:ext cx="666750" cy="804862"/>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sp>
        <p:nvSpPr>
          <p:cNvPr id="25617" name="Oval 16"/>
          <p:cNvSpPr>
            <a:spLocks noChangeArrowheads="1"/>
          </p:cNvSpPr>
          <p:nvPr/>
        </p:nvSpPr>
        <p:spPr bwMode="auto">
          <a:xfrm>
            <a:off x="38862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5618" name="AutoShape 17"/>
          <p:cNvCxnSpPr>
            <a:cxnSpLocks noChangeShapeType="1"/>
            <a:stCxn id="25617" idx="7"/>
            <a:endCxn id="25604" idx="3"/>
          </p:cNvCxnSpPr>
          <p:nvPr/>
        </p:nvCxnSpPr>
        <p:spPr bwMode="auto">
          <a:xfrm flipV="1">
            <a:off x="42767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19" name="AutoShape 18"/>
          <p:cNvCxnSpPr>
            <a:cxnSpLocks noChangeShapeType="1"/>
            <a:stCxn id="25606" idx="1"/>
            <a:endCxn id="25617" idx="5"/>
          </p:cNvCxnSpPr>
          <p:nvPr/>
        </p:nvCxnSpPr>
        <p:spPr bwMode="auto">
          <a:xfrm flipH="1" flipV="1">
            <a:off x="42767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5620" name="Oval 19"/>
          <p:cNvSpPr>
            <a:spLocks noChangeArrowheads="1"/>
          </p:cNvSpPr>
          <p:nvPr/>
        </p:nvSpPr>
        <p:spPr bwMode="auto">
          <a:xfrm>
            <a:off x="5943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5621" name="AutoShape 20"/>
          <p:cNvCxnSpPr>
            <a:cxnSpLocks noChangeShapeType="1"/>
            <a:stCxn id="25605" idx="1"/>
            <a:endCxn id="25620" idx="5"/>
          </p:cNvCxnSpPr>
          <p:nvPr/>
        </p:nvCxnSpPr>
        <p:spPr bwMode="auto">
          <a:xfrm flipH="1" flipV="1">
            <a:off x="63341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5622" name="AutoShape 21"/>
          <p:cNvCxnSpPr>
            <a:cxnSpLocks noChangeShapeType="1"/>
            <a:stCxn id="25606" idx="7"/>
            <a:endCxn id="25620" idx="3"/>
          </p:cNvCxnSpPr>
          <p:nvPr/>
        </p:nvCxnSpPr>
        <p:spPr bwMode="auto">
          <a:xfrm flipV="1">
            <a:off x="5267325" y="39719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5623"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5624"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5625"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5626"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5627"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5628"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5629"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5630"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5631"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5632"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5633"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5634"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5635"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5636" name="Text Box 35"/>
          <p:cNvSpPr txBox="1">
            <a:spLocks noChangeArrowheads="1"/>
          </p:cNvSpPr>
          <p:nvPr/>
        </p:nvSpPr>
        <p:spPr bwMode="auto">
          <a:xfrm>
            <a:off x="7010401" y="20574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5637" name="Text Box 36"/>
          <p:cNvSpPr txBox="1">
            <a:spLocks noChangeArrowheads="1"/>
          </p:cNvSpPr>
          <p:nvPr/>
        </p:nvSpPr>
        <p:spPr bwMode="auto">
          <a:xfrm>
            <a:off x="3505201" y="36671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5638" name="Text Box 37"/>
          <p:cNvSpPr txBox="1">
            <a:spLocks noChangeArrowheads="1"/>
          </p:cNvSpPr>
          <p:nvPr/>
        </p:nvSpPr>
        <p:spPr bwMode="auto">
          <a:xfrm>
            <a:off x="8382001" y="35909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5639" name="Text Box 38"/>
          <p:cNvSpPr txBox="1">
            <a:spLocks noChangeArrowheads="1"/>
          </p:cNvSpPr>
          <p:nvPr/>
        </p:nvSpPr>
        <p:spPr bwMode="auto">
          <a:xfrm>
            <a:off x="6019801" y="41243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5640" name="Text Box 42"/>
          <p:cNvSpPr txBox="1">
            <a:spLocks noChangeArrowheads="1"/>
          </p:cNvSpPr>
          <p:nvPr/>
        </p:nvSpPr>
        <p:spPr bwMode="auto">
          <a:xfrm>
            <a:off x="2438400" y="1676400"/>
            <a:ext cx="704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in List with minimum distance (B) and update neighbors</a:t>
            </a:r>
          </a:p>
        </p:txBody>
      </p:sp>
      <p:sp>
        <p:nvSpPr>
          <p:cNvPr id="25641" name="Line 43"/>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5642" name="Line 44"/>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5643" name="Line 45"/>
          <p:cNvSpPr>
            <a:spLocks noChangeShapeType="1"/>
          </p:cNvSpPr>
          <p:nvPr/>
        </p:nvSpPr>
        <p:spPr bwMode="auto">
          <a:xfrm flipH="1" flipV="1">
            <a:off x="6400800" y="3962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5644" name="Line 46"/>
          <p:cNvSpPr>
            <a:spLocks noChangeShapeType="1"/>
          </p:cNvSpPr>
          <p:nvPr/>
        </p:nvSpPr>
        <p:spPr bwMode="auto">
          <a:xfrm flipH="1" flipV="1">
            <a:off x="6324600" y="4114800"/>
            <a:ext cx="5334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5645" name="Line 47"/>
          <p:cNvSpPr>
            <a:spLocks noChangeShapeType="1"/>
          </p:cNvSpPr>
          <p:nvPr/>
        </p:nvSpPr>
        <p:spPr bwMode="auto">
          <a:xfrm flipV="1">
            <a:off x="5486400" y="4114800"/>
            <a:ext cx="53340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5646" name="Line 48"/>
          <p:cNvSpPr>
            <a:spLocks noChangeShapeType="1"/>
          </p:cNvSpPr>
          <p:nvPr/>
        </p:nvSpPr>
        <p:spPr bwMode="auto">
          <a:xfrm flipV="1">
            <a:off x="4419600" y="3962400"/>
            <a:ext cx="1447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5647" name="Text Box 49"/>
          <p:cNvSpPr txBox="1">
            <a:spLocks noChangeArrowheads="1"/>
          </p:cNvSpPr>
          <p:nvPr/>
        </p:nvSpPr>
        <p:spPr bwMode="auto">
          <a:xfrm>
            <a:off x="49530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9</a:t>
            </a:r>
            <a:endParaRPr lang="en-US" altLang="en-US" sz="1800"/>
          </a:p>
        </p:txBody>
      </p:sp>
      <p:sp>
        <p:nvSpPr>
          <p:cNvPr id="25648" name="Text Box 50"/>
          <p:cNvSpPr txBox="1">
            <a:spLocks noChangeArrowheads="1"/>
          </p:cNvSpPr>
          <p:nvPr/>
        </p:nvSpPr>
        <p:spPr bwMode="auto">
          <a:xfrm>
            <a:off x="70104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5</a:t>
            </a:r>
            <a:endParaRPr lang="en-US" altLang="en-US" sz="1800"/>
          </a:p>
        </p:txBody>
      </p:sp>
      <p:sp>
        <p:nvSpPr>
          <p:cNvPr id="25649" name="Text Box 51"/>
          <p:cNvSpPr txBox="1">
            <a:spLocks noChangeArrowheads="1"/>
          </p:cNvSpPr>
          <p:nvPr/>
        </p:nvSpPr>
        <p:spPr bwMode="auto">
          <a:xfrm>
            <a:off x="7696200" y="4419600"/>
            <a:ext cx="2743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Note : distance(D)</a:t>
            </a:r>
            <a:r>
              <a:rPr lang="en-US" altLang="en-US" sz="1800" baseline="-25000"/>
              <a:t> </a:t>
            </a:r>
            <a:r>
              <a:rPr lang="en-US" altLang="en-US" sz="1800"/>
              <a:t>not updated since D is already known and distance(E) not updated since it is larger than previously computed</a:t>
            </a:r>
          </a:p>
        </p:txBody>
      </p:sp>
    </p:spTree>
    <p:extLst>
      <p:ext uri="{BB962C8B-B14F-4D97-AF65-F5344CB8AC3E}">
        <p14:creationId xmlns:p14="http://schemas.microsoft.com/office/powerpoint/2010/main" val="12070948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A0A33EC-9ED4-4447-8E80-D409E6EC4F39}" type="slidenum">
              <a:rPr lang="en-US" altLang="en-US" sz="1200">
                <a:solidFill>
                  <a:srgbClr val="898989"/>
                </a:solidFill>
                <a:latin typeface="Calibri" panose="020F0502020204030204" pitchFamily="34" charset="0"/>
              </a:rPr>
              <a:pPr eaLnBrk="1" hangingPunct="1"/>
              <a:t>87</a:t>
            </a:fld>
            <a:endParaRPr lang="en-US" altLang="en-US" sz="1200">
              <a:solidFill>
                <a:srgbClr val="898989"/>
              </a:solidFill>
              <a:latin typeface="Calibri" panose="020F0502020204030204" pitchFamily="34" charset="0"/>
            </a:endParaRPr>
          </a:p>
        </p:txBody>
      </p:sp>
      <p:sp>
        <p:nvSpPr>
          <p:cNvPr id="26627"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Continued...</a:t>
            </a:r>
            <a:endParaRPr lang="en-US" altLang="en-US" smtClean="0">
              <a:solidFill>
                <a:srgbClr val="FF0000"/>
              </a:solidFill>
              <a:ea typeface="ＭＳ Ｐゴシック" panose="020B0600070205080204" pitchFamily="34" charset="-128"/>
            </a:endParaRPr>
          </a:p>
        </p:txBody>
      </p:sp>
      <p:sp>
        <p:nvSpPr>
          <p:cNvPr id="26628" name="Oval 3"/>
          <p:cNvSpPr>
            <a:spLocks noChangeArrowheads="1"/>
          </p:cNvSpPr>
          <p:nvPr/>
        </p:nvSpPr>
        <p:spPr bwMode="auto">
          <a:xfrm>
            <a:off x="48768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6629" name="Oval 4"/>
          <p:cNvSpPr>
            <a:spLocks noChangeArrowheads="1"/>
          </p:cNvSpPr>
          <p:nvPr/>
        </p:nvSpPr>
        <p:spPr bwMode="auto">
          <a:xfrm>
            <a:off x="69342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6630"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6631" name="AutoShape 6"/>
          <p:cNvCxnSpPr>
            <a:cxnSpLocks noChangeShapeType="1"/>
            <a:stCxn id="26629" idx="2"/>
            <a:endCxn id="26630" idx="6"/>
          </p:cNvCxnSpPr>
          <p:nvPr/>
        </p:nvCxnSpPr>
        <p:spPr bwMode="auto">
          <a:xfrm flipH="1">
            <a:off x="5334000" y="4953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32" name="AutoShape 7"/>
          <p:cNvCxnSpPr>
            <a:cxnSpLocks noChangeShapeType="1"/>
            <a:stCxn id="26644" idx="2"/>
            <a:endCxn id="26641" idx="6"/>
          </p:cNvCxnSpPr>
          <p:nvPr/>
        </p:nvCxnSpPr>
        <p:spPr bwMode="auto">
          <a:xfrm flipH="1">
            <a:off x="4343400" y="3810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33" name="AutoShape 8"/>
          <p:cNvCxnSpPr>
            <a:cxnSpLocks noChangeShapeType="1"/>
            <a:stCxn id="26628" idx="6"/>
            <a:endCxn id="26634" idx="2"/>
          </p:cNvCxnSpPr>
          <p:nvPr/>
        </p:nvCxnSpPr>
        <p:spPr bwMode="auto">
          <a:xfrm>
            <a:off x="5334000" y="2667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634" name="Oval 9"/>
          <p:cNvSpPr>
            <a:spLocks noChangeArrowheads="1"/>
          </p:cNvSpPr>
          <p:nvPr/>
        </p:nvSpPr>
        <p:spPr bwMode="auto">
          <a:xfrm>
            <a:off x="69342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6635" name="Oval 10"/>
          <p:cNvSpPr>
            <a:spLocks noChangeArrowheads="1"/>
          </p:cNvSpPr>
          <p:nvPr/>
        </p:nvSpPr>
        <p:spPr bwMode="auto">
          <a:xfrm>
            <a:off x="7848600" y="3581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6636" name="AutoShape 11"/>
          <p:cNvCxnSpPr>
            <a:cxnSpLocks noChangeShapeType="1"/>
            <a:stCxn id="26635" idx="2"/>
            <a:endCxn id="26644" idx="6"/>
          </p:cNvCxnSpPr>
          <p:nvPr/>
        </p:nvCxnSpPr>
        <p:spPr bwMode="auto">
          <a:xfrm flipH="1">
            <a:off x="6400801" y="3810000"/>
            <a:ext cx="1433513"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6637" name="AutoShape 12"/>
          <p:cNvCxnSpPr>
            <a:cxnSpLocks noChangeShapeType="1"/>
            <a:stCxn id="26635" idx="1"/>
            <a:endCxn id="26634" idx="5"/>
          </p:cNvCxnSpPr>
          <p:nvPr/>
        </p:nvCxnSpPr>
        <p:spPr bwMode="auto">
          <a:xfrm flipH="1" flipV="1">
            <a:off x="7324725" y="2828926"/>
            <a:ext cx="590550" cy="804863"/>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6638" name="AutoShape 13"/>
          <p:cNvCxnSpPr>
            <a:cxnSpLocks noChangeShapeType="1"/>
            <a:stCxn id="26629" idx="7"/>
            <a:endCxn id="26635" idx="3"/>
          </p:cNvCxnSpPr>
          <p:nvPr/>
        </p:nvCxnSpPr>
        <p:spPr bwMode="auto">
          <a:xfrm flipV="1">
            <a:off x="7324725" y="3986213"/>
            <a:ext cx="590550" cy="804862"/>
          </a:xfrm>
          <a:prstGeom prst="straightConnector1">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cxnSp>
      <p:cxnSp>
        <p:nvCxnSpPr>
          <p:cNvPr id="26639" name="AutoShape 14"/>
          <p:cNvCxnSpPr>
            <a:cxnSpLocks noChangeShapeType="1"/>
            <a:stCxn id="26628" idx="5"/>
            <a:endCxn id="26644" idx="1"/>
          </p:cNvCxnSpPr>
          <p:nvPr/>
        </p:nvCxnSpPr>
        <p:spPr bwMode="auto">
          <a:xfrm>
            <a:off x="5267325" y="28289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0" name="AutoShape 15"/>
          <p:cNvCxnSpPr>
            <a:cxnSpLocks noChangeShapeType="1"/>
            <a:stCxn id="26634" idx="3"/>
            <a:endCxn id="26644" idx="7"/>
          </p:cNvCxnSpPr>
          <p:nvPr/>
        </p:nvCxnSpPr>
        <p:spPr bwMode="auto">
          <a:xfrm flipH="1">
            <a:off x="63341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641" name="Oval 16"/>
          <p:cNvSpPr>
            <a:spLocks noChangeArrowheads="1"/>
          </p:cNvSpPr>
          <p:nvPr/>
        </p:nvSpPr>
        <p:spPr bwMode="auto">
          <a:xfrm>
            <a:off x="3886200" y="3581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6642" name="AutoShape 17"/>
          <p:cNvCxnSpPr>
            <a:cxnSpLocks noChangeShapeType="1"/>
            <a:stCxn id="26641" idx="7"/>
            <a:endCxn id="26628" idx="3"/>
          </p:cNvCxnSpPr>
          <p:nvPr/>
        </p:nvCxnSpPr>
        <p:spPr bwMode="auto">
          <a:xfrm flipV="1">
            <a:off x="42767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643" name="AutoShape 18"/>
          <p:cNvCxnSpPr>
            <a:cxnSpLocks noChangeShapeType="1"/>
            <a:stCxn id="26630" idx="1"/>
            <a:endCxn id="26641" idx="5"/>
          </p:cNvCxnSpPr>
          <p:nvPr/>
        </p:nvCxnSpPr>
        <p:spPr bwMode="auto">
          <a:xfrm flipH="1" flipV="1">
            <a:off x="42767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6644" name="Oval 19"/>
          <p:cNvSpPr>
            <a:spLocks noChangeArrowheads="1"/>
          </p:cNvSpPr>
          <p:nvPr/>
        </p:nvSpPr>
        <p:spPr bwMode="auto">
          <a:xfrm>
            <a:off x="5943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6645" name="AutoShape 20"/>
          <p:cNvCxnSpPr>
            <a:cxnSpLocks noChangeShapeType="1"/>
            <a:stCxn id="26629" idx="1"/>
            <a:endCxn id="26644" idx="5"/>
          </p:cNvCxnSpPr>
          <p:nvPr/>
        </p:nvCxnSpPr>
        <p:spPr bwMode="auto">
          <a:xfrm flipH="1" flipV="1">
            <a:off x="63341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6646" name="AutoShape 21"/>
          <p:cNvCxnSpPr>
            <a:cxnSpLocks noChangeShapeType="1"/>
            <a:stCxn id="26630" idx="7"/>
            <a:endCxn id="26644" idx="3"/>
          </p:cNvCxnSpPr>
          <p:nvPr/>
        </p:nvCxnSpPr>
        <p:spPr bwMode="auto">
          <a:xfrm flipV="1">
            <a:off x="5267325" y="39719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6647"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6648"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6649"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6650"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6651"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6652"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6653"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6654"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6655"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6656"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6657"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6658"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6659"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6660" name="Text Box 35"/>
          <p:cNvSpPr txBox="1">
            <a:spLocks noChangeArrowheads="1"/>
          </p:cNvSpPr>
          <p:nvPr/>
        </p:nvSpPr>
        <p:spPr bwMode="auto">
          <a:xfrm>
            <a:off x="7010401" y="20574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6661" name="Text Box 36"/>
          <p:cNvSpPr txBox="1">
            <a:spLocks noChangeArrowheads="1"/>
          </p:cNvSpPr>
          <p:nvPr/>
        </p:nvSpPr>
        <p:spPr bwMode="auto">
          <a:xfrm>
            <a:off x="3505201" y="36671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6662" name="Text Box 37"/>
          <p:cNvSpPr txBox="1">
            <a:spLocks noChangeArrowheads="1"/>
          </p:cNvSpPr>
          <p:nvPr/>
        </p:nvSpPr>
        <p:spPr bwMode="auto">
          <a:xfrm>
            <a:off x="8382001" y="35909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6663" name="Text Box 38"/>
          <p:cNvSpPr txBox="1">
            <a:spLocks noChangeArrowheads="1"/>
          </p:cNvSpPr>
          <p:nvPr/>
        </p:nvSpPr>
        <p:spPr bwMode="auto">
          <a:xfrm>
            <a:off x="6019801" y="41243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6664" name="Line 42"/>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65" name="Line 43"/>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66" name="Line 44"/>
          <p:cNvSpPr>
            <a:spLocks noChangeShapeType="1"/>
          </p:cNvSpPr>
          <p:nvPr/>
        </p:nvSpPr>
        <p:spPr bwMode="auto">
          <a:xfrm flipH="1" flipV="1">
            <a:off x="6400800" y="3962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67" name="Line 45"/>
          <p:cNvSpPr>
            <a:spLocks noChangeShapeType="1"/>
          </p:cNvSpPr>
          <p:nvPr/>
        </p:nvSpPr>
        <p:spPr bwMode="auto">
          <a:xfrm flipH="1" flipV="1">
            <a:off x="6324600" y="4114800"/>
            <a:ext cx="5334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68" name="Line 46"/>
          <p:cNvSpPr>
            <a:spLocks noChangeShapeType="1"/>
          </p:cNvSpPr>
          <p:nvPr/>
        </p:nvSpPr>
        <p:spPr bwMode="auto">
          <a:xfrm flipV="1">
            <a:off x="5486400" y="4114800"/>
            <a:ext cx="53340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69" name="Line 47"/>
          <p:cNvSpPr>
            <a:spLocks noChangeShapeType="1"/>
          </p:cNvSpPr>
          <p:nvPr/>
        </p:nvSpPr>
        <p:spPr bwMode="auto">
          <a:xfrm flipV="1">
            <a:off x="4419600" y="3962400"/>
            <a:ext cx="1447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6670" name="Text Box 48"/>
          <p:cNvSpPr txBox="1">
            <a:spLocks noChangeArrowheads="1"/>
          </p:cNvSpPr>
          <p:nvPr/>
        </p:nvSpPr>
        <p:spPr bwMode="auto">
          <a:xfrm>
            <a:off x="49530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9</a:t>
            </a:r>
            <a:endParaRPr lang="en-US" altLang="en-US" sz="1800"/>
          </a:p>
        </p:txBody>
      </p:sp>
      <p:sp>
        <p:nvSpPr>
          <p:cNvPr id="26671" name="Text Box 49"/>
          <p:cNvSpPr txBox="1">
            <a:spLocks noChangeArrowheads="1"/>
          </p:cNvSpPr>
          <p:nvPr/>
        </p:nvSpPr>
        <p:spPr bwMode="auto">
          <a:xfrm>
            <a:off x="70104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5</a:t>
            </a:r>
            <a:endParaRPr lang="en-US" altLang="en-US" sz="1800"/>
          </a:p>
        </p:txBody>
      </p:sp>
      <p:sp>
        <p:nvSpPr>
          <p:cNvPr id="26672" name="Text Box 50"/>
          <p:cNvSpPr txBox="1">
            <a:spLocks noChangeArrowheads="1"/>
          </p:cNvSpPr>
          <p:nvPr/>
        </p:nvSpPr>
        <p:spPr bwMode="auto">
          <a:xfrm>
            <a:off x="7924800" y="4953000"/>
            <a:ext cx="2133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No updating</a:t>
            </a:r>
          </a:p>
        </p:txBody>
      </p:sp>
      <p:sp>
        <p:nvSpPr>
          <p:cNvPr id="26673" name="Text Box 42"/>
          <p:cNvSpPr txBox="1">
            <a:spLocks noChangeArrowheads="1"/>
          </p:cNvSpPr>
          <p:nvPr/>
        </p:nvSpPr>
        <p:spPr bwMode="auto">
          <a:xfrm>
            <a:off x="2540001" y="1481139"/>
            <a:ext cx="6805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List with minimum distance (E) and update neighbors</a:t>
            </a:r>
          </a:p>
        </p:txBody>
      </p:sp>
    </p:spTree>
    <p:extLst>
      <p:ext uri="{BB962C8B-B14F-4D97-AF65-F5344CB8AC3E}">
        <p14:creationId xmlns:p14="http://schemas.microsoft.com/office/powerpoint/2010/main" val="9742981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AFB698B-940C-4030-8708-9CBA4E97CC59}" type="slidenum">
              <a:rPr lang="en-US" altLang="en-US" sz="1200">
                <a:solidFill>
                  <a:srgbClr val="898989"/>
                </a:solidFill>
                <a:latin typeface="Calibri" panose="020F0502020204030204" pitchFamily="34" charset="0"/>
              </a:rPr>
              <a:pPr eaLnBrk="1" hangingPunct="1"/>
              <a:t>88</a:t>
            </a:fld>
            <a:endParaRPr lang="en-US" altLang="en-US" sz="1200">
              <a:solidFill>
                <a:srgbClr val="898989"/>
              </a:solidFill>
              <a:latin typeface="Calibri" panose="020F0502020204030204" pitchFamily="34" charset="0"/>
            </a:endParaRPr>
          </a:p>
        </p:txBody>
      </p:sp>
      <p:sp>
        <p:nvSpPr>
          <p:cNvPr id="27651"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Continued...</a:t>
            </a:r>
            <a:endParaRPr lang="en-US" altLang="en-US" smtClean="0">
              <a:solidFill>
                <a:srgbClr val="FF0000"/>
              </a:solidFill>
              <a:ea typeface="ＭＳ Ｐゴシック" panose="020B0600070205080204" pitchFamily="34" charset="-128"/>
            </a:endParaRPr>
          </a:p>
        </p:txBody>
      </p:sp>
      <p:sp>
        <p:nvSpPr>
          <p:cNvPr id="27652" name="Oval 3"/>
          <p:cNvSpPr>
            <a:spLocks noChangeArrowheads="1"/>
          </p:cNvSpPr>
          <p:nvPr/>
        </p:nvSpPr>
        <p:spPr bwMode="auto">
          <a:xfrm>
            <a:off x="48768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7653" name="Oval 4"/>
          <p:cNvSpPr>
            <a:spLocks noChangeArrowheads="1"/>
          </p:cNvSpPr>
          <p:nvPr/>
        </p:nvSpPr>
        <p:spPr bwMode="auto">
          <a:xfrm>
            <a:off x="69342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7654"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7655" name="AutoShape 6"/>
          <p:cNvCxnSpPr>
            <a:cxnSpLocks noChangeShapeType="1"/>
            <a:stCxn id="27653" idx="2"/>
            <a:endCxn id="27654" idx="6"/>
          </p:cNvCxnSpPr>
          <p:nvPr/>
        </p:nvCxnSpPr>
        <p:spPr bwMode="auto">
          <a:xfrm flipH="1">
            <a:off x="5334000" y="4953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56" name="AutoShape 7"/>
          <p:cNvCxnSpPr>
            <a:cxnSpLocks noChangeShapeType="1"/>
            <a:stCxn id="27668" idx="2"/>
            <a:endCxn id="27665" idx="6"/>
          </p:cNvCxnSpPr>
          <p:nvPr/>
        </p:nvCxnSpPr>
        <p:spPr bwMode="auto">
          <a:xfrm flipH="1">
            <a:off x="4357688" y="3810000"/>
            <a:ext cx="158591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57" name="AutoShape 8"/>
          <p:cNvCxnSpPr>
            <a:cxnSpLocks noChangeShapeType="1"/>
            <a:stCxn id="27652" idx="6"/>
            <a:endCxn id="27658" idx="2"/>
          </p:cNvCxnSpPr>
          <p:nvPr/>
        </p:nvCxnSpPr>
        <p:spPr bwMode="auto">
          <a:xfrm>
            <a:off x="5334000" y="2667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58" name="Oval 9"/>
          <p:cNvSpPr>
            <a:spLocks noChangeArrowheads="1"/>
          </p:cNvSpPr>
          <p:nvPr/>
        </p:nvSpPr>
        <p:spPr bwMode="auto">
          <a:xfrm>
            <a:off x="69342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7659" name="Oval 10"/>
          <p:cNvSpPr>
            <a:spLocks noChangeArrowheads="1"/>
          </p:cNvSpPr>
          <p:nvPr/>
        </p:nvSpPr>
        <p:spPr bwMode="auto">
          <a:xfrm>
            <a:off x="7848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7660" name="AutoShape 11"/>
          <p:cNvCxnSpPr>
            <a:cxnSpLocks noChangeShapeType="1"/>
            <a:stCxn id="27659" idx="2"/>
            <a:endCxn id="27668" idx="6"/>
          </p:cNvCxnSpPr>
          <p:nvPr/>
        </p:nvCxnSpPr>
        <p:spPr bwMode="auto">
          <a:xfrm flipH="1">
            <a:off x="6400800" y="38100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7661" name="AutoShape 12"/>
          <p:cNvCxnSpPr>
            <a:cxnSpLocks noChangeShapeType="1"/>
            <a:stCxn id="27659" idx="1"/>
            <a:endCxn id="27658" idx="5"/>
          </p:cNvCxnSpPr>
          <p:nvPr/>
        </p:nvCxnSpPr>
        <p:spPr bwMode="auto">
          <a:xfrm flipH="1" flipV="1">
            <a:off x="7324725" y="2828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7662" name="AutoShape 13"/>
          <p:cNvCxnSpPr>
            <a:cxnSpLocks noChangeShapeType="1"/>
            <a:stCxn id="27653" idx="7"/>
            <a:endCxn id="27659" idx="3"/>
          </p:cNvCxnSpPr>
          <p:nvPr/>
        </p:nvCxnSpPr>
        <p:spPr bwMode="auto">
          <a:xfrm flipV="1">
            <a:off x="7324725" y="3971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7663" name="AutoShape 14"/>
          <p:cNvCxnSpPr>
            <a:cxnSpLocks noChangeShapeType="1"/>
            <a:stCxn id="27652" idx="5"/>
            <a:endCxn id="27668" idx="1"/>
          </p:cNvCxnSpPr>
          <p:nvPr/>
        </p:nvCxnSpPr>
        <p:spPr bwMode="auto">
          <a:xfrm>
            <a:off x="5267325" y="28289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4" name="AutoShape 15"/>
          <p:cNvCxnSpPr>
            <a:cxnSpLocks noChangeShapeType="1"/>
            <a:stCxn id="27658" idx="3"/>
            <a:endCxn id="27668" idx="7"/>
          </p:cNvCxnSpPr>
          <p:nvPr/>
        </p:nvCxnSpPr>
        <p:spPr bwMode="auto">
          <a:xfrm flipH="1">
            <a:off x="63341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65" name="Oval 16"/>
          <p:cNvSpPr>
            <a:spLocks noChangeArrowheads="1"/>
          </p:cNvSpPr>
          <p:nvPr/>
        </p:nvSpPr>
        <p:spPr bwMode="auto">
          <a:xfrm>
            <a:off x="3886200" y="3581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7666" name="AutoShape 17"/>
          <p:cNvCxnSpPr>
            <a:cxnSpLocks noChangeShapeType="1"/>
            <a:stCxn id="27665" idx="7"/>
            <a:endCxn id="27652" idx="3"/>
          </p:cNvCxnSpPr>
          <p:nvPr/>
        </p:nvCxnSpPr>
        <p:spPr bwMode="auto">
          <a:xfrm flipV="1">
            <a:off x="4276725" y="2828926"/>
            <a:ext cx="666750" cy="80486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7" name="AutoShape 18"/>
          <p:cNvCxnSpPr>
            <a:cxnSpLocks noChangeShapeType="1"/>
            <a:stCxn id="27654" idx="1"/>
            <a:endCxn id="27665" idx="5"/>
          </p:cNvCxnSpPr>
          <p:nvPr/>
        </p:nvCxnSpPr>
        <p:spPr bwMode="auto">
          <a:xfrm flipH="1" flipV="1">
            <a:off x="4276725" y="3986213"/>
            <a:ext cx="666750" cy="804862"/>
          </a:xfrm>
          <a:prstGeom prst="straightConnector1">
            <a:avLst/>
          </a:prstGeom>
          <a:noFill/>
          <a:ln w="28575">
            <a:solidFill>
              <a:schemeClr val="accent1"/>
            </a:solidFill>
            <a:round/>
            <a:headEnd type="triangle" w="med" len="med"/>
            <a:tailEnd/>
          </a:ln>
          <a:extLst>
            <a:ext uri="{909E8E84-426E-40DD-AFC4-6F175D3DCCD1}">
              <a14:hiddenFill xmlns:a14="http://schemas.microsoft.com/office/drawing/2010/main">
                <a:noFill/>
              </a14:hiddenFill>
            </a:ext>
          </a:extLst>
        </p:spPr>
      </p:cxnSp>
      <p:sp>
        <p:nvSpPr>
          <p:cNvPr id="27668" name="Oval 19"/>
          <p:cNvSpPr>
            <a:spLocks noChangeArrowheads="1"/>
          </p:cNvSpPr>
          <p:nvPr/>
        </p:nvSpPr>
        <p:spPr bwMode="auto">
          <a:xfrm>
            <a:off x="5943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7669" name="AutoShape 20"/>
          <p:cNvCxnSpPr>
            <a:cxnSpLocks noChangeShapeType="1"/>
            <a:stCxn id="27653" idx="1"/>
            <a:endCxn id="27668" idx="5"/>
          </p:cNvCxnSpPr>
          <p:nvPr/>
        </p:nvCxnSpPr>
        <p:spPr bwMode="auto">
          <a:xfrm flipH="1" flipV="1">
            <a:off x="63341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7670" name="AutoShape 21"/>
          <p:cNvCxnSpPr>
            <a:cxnSpLocks noChangeShapeType="1"/>
            <a:stCxn id="27654" idx="7"/>
            <a:endCxn id="27668" idx="3"/>
          </p:cNvCxnSpPr>
          <p:nvPr/>
        </p:nvCxnSpPr>
        <p:spPr bwMode="auto">
          <a:xfrm flipV="1">
            <a:off x="5267325" y="39719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7671"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7672"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7673"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7674"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7675"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7676"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7677"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7678"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7679"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7680"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7681"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7682"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7683"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7684" name="Text Box 35"/>
          <p:cNvSpPr txBox="1">
            <a:spLocks noChangeArrowheads="1"/>
          </p:cNvSpPr>
          <p:nvPr/>
        </p:nvSpPr>
        <p:spPr bwMode="auto">
          <a:xfrm>
            <a:off x="7010401" y="20574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7685" name="Text Box 36"/>
          <p:cNvSpPr txBox="1">
            <a:spLocks noChangeArrowheads="1"/>
          </p:cNvSpPr>
          <p:nvPr/>
        </p:nvSpPr>
        <p:spPr bwMode="auto">
          <a:xfrm>
            <a:off x="3505201" y="36671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7686" name="Text Box 37"/>
          <p:cNvSpPr txBox="1">
            <a:spLocks noChangeArrowheads="1"/>
          </p:cNvSpPr>
          <p:nvPr/>
        </p:nvSpPr>
        <p:spPr bwMode="auto">
          <a:xfrm>
            <a:off x="8382001" y="35909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7687" name="Text Box 38"/>
          <p:cNvSpPr txBox="1">
            <a:spLocks noChangeArrowheads="1"/>
          </p:cNvSpPr>
          <p:nvPr/>
        </p:nvSpPr>
        <p:spPr bwMode="auto">
          <a:xfrm>
            <a:off x="6019801" y="41243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7688" name="Line 40"/>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689" name="Line 41"/>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690" name="Line 42"/>
          <p:cNvSpPr>
            <a:spLocks noChangeShapeType="1"/>
          </p:cNvSpPr>
          <p:nvPr/>
        </p:nvSpPr>
        <p:spPr bwMode="auto">
          <a:xfrm flipH="1" flipV="1">
            <a:off x="6400800" y="3962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691" name="Line 43"/>
          <p:cNvSpPr>
            <a:spLocks noChangeShapeType="1"/>
          </p:cNvSpPr>
          <p:nvPr/>
        </p:nvSpPr>
        <p:spPr bwMode="auto">
          <a:xfrm flipH="1" flipV="1">
            <a:off x="6324600" y="4114800"/>
            <a:ext cx="5334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692" name="Line 44"/>
          <p:cNvSpPr>
            <a:spLocks noChangeShapeType="1"/>
          </p:cNvSpPr>
          <p:nvPr/>
        </p:nvSpPr>
        <p:spPr bwMode="auto">
          <a:xfrm flipH="1" flipV="1">
            <a:off x="4495800" y="4038600"/>
            <a:ext cx="533400" cy="6096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693" name="Line 45"/>
          <p:cNvSpPr>
            <a:spLocks noChangeShapeType="1"/>
          </p:cNvSpPr>
          <p:nvPr/>
        </p:nvSpPr>
        <p:spPr bwMode="auto">
          <a:xfrm flipV="1">
            <a:off x="4419600" y="3962400"/>
            <a:ext cx="1447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7694" name="Text Box 46"/>
          <p:cNvSpPr txBox="1">
            <a:spLocks noChangeArrowheads="1"/>
          </p:cNvSpPr>
          <p:nvPr/>
        </p:nvSpPr>
        <p:spPr bwMode="auto">
          <a:xfrm>
            <a:off x="4953000" y="5257800"/>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8</a:t>
            </a:r>
            <a:endParaRPr lang="en-US" altLang="en-US" sz="1800"/>
          </a:p>
        </p:txBody>
      </p:sp>
      <p:sp>
        <p:nvSpPr>
          <p:cNvPr id="27695" name="Text Box 47"/>
          <p:cNvSpPr txBox="1">
            <a:spLocks noChangeArrowheads="1"/>
          </p:cNvSpPr>
          <p:nvPr/>
        </p:nvSpPr>
        <p:spPr bwMode="auto">
          <a:xfrm>
            <a:off x="70104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5</a:t>
            </a:r>
            <a:endParaRPr lang="en-US" altLang="en-US" sz="1800"/>
          </a:p>
        </p:txBody>
      </p:sp>
      <p:sp>
        <p:nvSpPr>
          <p:cNvPr id="27696" name="Text Box 42"/>
          <p:cNvSpPr txBox="1">
            <a:spLocks noChangeArrowheads="1"/>
          </p:cNvSpPr>
          <p:nvPr/>
        </p:nvSpPr>
        <p:spPr bwMode="auto">
          <a:xfrm>
            <a:off x="2540001" y="1481139"/>
            <a:ext cx="6805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List with minimum distance (C) and update neighbors</a:t>
            </a:r>
          </a:p>
        </p:txBody>
      </p:sp>
      <p:sp>
        <p:nvSpPr>
          <p:cNvPr id="27697" name="Text Box 49"/>
          <p:cNvSpPr txBox="1">
            <a:spLocks noChangeArrowheads="1"/>
          </p:cNvSpPr>
          <p:nvPr/>
        </p:nvSpPr>
        <p:spPr bwMode="auto">
          <a:xfrm>
            <a:off x="1828801" y="4724400"/>
            <a:ext cx="2728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Distance(F) = 3 + 5 = 8</a:t>
            </a:r>
          </a:p>
        </p:txBody>
      </p:sp>
    </p:spTree>
    <p:extLst>
      <p:ext uri="{BB962C8B-B14F-4D97-AF65-F5344CB8AC3E}">
        <p14:creationId xmlns:p14="http://schemas.microsoft.com/office/powerpoint/2010/main" val="20260823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016EDB8-F6D8-4603-B667-BC2BE6B38CDA}" type="slidenum">
              <a:rPr lang="en-US" altLang="en-US" sz="1200">
                <a:solidFill>
                  <a:srgbClr val="898989"/>
                </a:solidFill>
                <a:latin typeface="Calibri" panose="020F0502020204030204" pitchFamily="34" charset="0"/>
              </a:rPr>
              <a:pPr eaLnBrk="1" hangingPunct="1"/>
              <a:t>89</a:t>
            </a:fld>
            <a:endParaRPr lang="en-US" altLang="en-US" sz="1200">
              <a:solidFill>
                <a:srgbClr val="898989"/>
              </a:solidFill>
              <a:latin typeface="Calibri" panose="020F0502020204030204" pitchFamily="34" charset="0"/>
            </a:endParaRPr>
          </a:p>
        </p:txBody>
      </p:sp>
      <p:sp>
        <p:nvSpPr>
          <p:cNvPr id="28675"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Continued...</a:t>
            </a:r>
            <a:endParaRPr lang="en-US" altLang="en-US" smtClean="0">
              <a:solidFill>
                <a:srgbClr val="FF0000"/>
              </a:solidFill>
              <a:ea typeface="ＭＳ Ｐゴシック" panose="020B0600070205080204" pitchFamily="34" charset="-128"/>
            </a:endParaRPr>
          </a:p>
        </p:txBody>
      </p:sp>
      <p:sp>
        <p:nvSpPr>
          <p:cNvPr id="28676" name="Oval 3"/>
          <p:cNvSpPr>
            <a:spLocks noChangeArrowheads="1"/>
          </p:cNvSpPr>
          <p:nvPr/>
        </p:nvSpPr>
        <p:spPr bwMode="auto">
          <a:xfrm>
            <a:off x="48768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8677" name="Oval 4"/>
          <p:cNvSpPr>
            <a:spLocks noChangeArrowheads="1"/>
          </p:cNvSpPr>
          <p:nvPr/>
        </p:nvSpPr>
        <p:spPr bwMode="auto">
          <a:xfrm>
            <a:off x="6934200" y="4724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8678" name="Oval 5"/>
          <p:cNvSpPr>
            <a:spLocks noChangeArrowheads="1"/>
          </p:cNvSpPr>
          <p:nvPr/>
        </p:nvSpPr>
        <p:spPr bwMode="auto">
          <a:xfrm>
            <a:off x="4876800" y="4724400"/>
            <a:ext cx="457200" cy="4572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8679" name="AutoShape 6"/>
          <p:cNvCxnSpPr>
            <a:cxnSpLocks noChangeShapeType="1"/>
            <a:stCxn id="28677" idx="2"/>
            <a:endCxn id="28678" idx="6"/>
          </p:cNvCxnSpPr>
          <p:nvPr/>
        </p:nvCxnSpPr>
        <p:spPr bwMode="auto">
          <a:xfrm flipH="1">
            <a:off x="5334001" y="4953000"/>
            <a:ext cx="1585913" cy="0"/>
          </a:xfrm>
          <a:prstGeom prst="straightConnector1">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cxnSp>
      <p:cxnSp>
        <p:nvCxnSpPr>
          <p:cNvPr id="28680" name="AutoShape 7"/>
          <p:cNvCxnSpPr>
            <a:cxnSpLocks noChangeShapeType="1"/>
            <a:stCxn id="28692" idx="2"/>
            <a:endCxn id="28689" idx="6"/>
          </p:cNvCxnSpPr>
          <p:nvPr/>
        </p:nvCxnSpPr>
        <p:spPr bwMode="auto">
          <a:xfrm flipH="1">
            <a:off x="4343400" y="3810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1" name="AutoShape 8"/>
          <p:cNvCxnSpPr>
            <a:cxnSpLocks noChangeShapeType="1"/>
            <a:stCxn id="28676" idx="6"/>
            <a:endCxn id="28682" idx="2"/>
          </p:cNvCxnSpPr>
          <p:nvPr/>
        </p:nvCxnSpPr>
        <p:spPr bwMode="auto">
          <a:xfrm>
            <a:off x="5334000" y="2667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2" name="Oval 9"/>
          <p:cNvSpPr>
            <a:spLocks noChangeArrowheads="1"/>
          </p:cNvSpPr>
          <p:nvPr/>
        </p:nvSpPr>
        <p:spPr bwMode="auto">
          <a:xfrm>
            <a:off x="69342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8683" name="Oval 10"/>
          <p:cNvSpPr>
            <a:spLocks noChangeArrowheads="1"/>
          </p:cNvSpPr>
          <p:nvPr/>
        </p:nvSpPr>
        <p:spPr bwMode="auto">
          <a:xfrm>
            <a:off x="7848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8684" name="AutoShape 11"/>
          <p:cNvCxnSpPr>
            <a:cxnSpLocks noChangeShapeType="1"/>
            <a:stCxn id="28683" idx="2"/>
            <a:endCxn id="28692" idx="6"/>
          </p:cNvCxnSpPr>
          <p:nvPr/>
        </p:nvCxnSpPr>
        <p:spPr bwMode="auto">
          <a:xfrm flipH="1">
            <a:off x="6400800" y="38100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8685" name="AutoShape 12"/>
          <p:cNvCxnSpPr>
            <a:cxnSpLocks noChangeShapeType="1"/>
            <a:stCxn id="28683" idx="1"/>
            <a:endCxn id="28682" idx="5"/>
          </p:cNvCxnSpPr>
          <p:nvPr/>
        </p:nvCxnSpPr>
        <p:spPr bwMode="auto">
          <a:xfrm flipH="1" flipV="1">
            <a:off x="7324725" y="2828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8686" name="AutoShape 13"/>
          <p:cNvCxnSpPr>
            <a:cxnSpLocks noChangeShapeType="1"/>
            <a:stCxn id="28677" idx="7"/>
            <a:endCxn id="28683" idx="3"/>
          </p:cNvCxnSpPr>
          <p:nvPr/>
        </p:nvCxnSpPr>
        <p:spPr bwMode="auto">
          <a:xfrm flipV="1">
            <a:off x="7324725" y="3971926"/>
            <a:ext cx="590550" cy="804863"/>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8687" name="AutoShape 14"/>
          <p:cNvCxnSpPr>
            <a:cxnSpLocks noChangeShapeType="1"/>
            <a:stCxn id="28676" idx="5"/>
            <a:endCxn id="28692" idx="1"/>
          </p:cNvCxnSpPr>
          <p:nvPr/>
        </p:nvCxnSpPr>
        <p:spPr bwMode="auto">
          <a:xfrm>
            <a:off x="5267325" y="28289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88" name="AutoShape 15"/>
          <p:cNvCxnSpPr>
            <a:cxnSpLocks noChangeShapeType="1"/>
            <a:stCxn id="28682" idx="3"/>
            <a:endCxn id="28692" idx="7"/>
          </p:cNvCxnSpPr>
          <p:nvPr/>
        </p:nvCxnSpPr>
        <p:spPr bwMode="auto">
          <a:xfrm flipH="1">
            <a:off x="63341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689" name="Oval 16"/>
          <p:cNvSpPr>
            <a:spLocks noChangeArrowheads="1"/>
          </p:cNvSpPr>
          <p:nvPr/>
        </p:nvSpPr>
        <p:spPr bwMode="auto">
          <a:xfrm>
            <a:off x="38862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8690" name="AutoShape 17"/>
          <p:cNvCxnSpPr>
            <a:cxnSpLocks noChangeShapeType="1"/>
            <a:stCxn id="28689" idx="7"/>
            <a:endCxn id="28676" idx="3"/>
          </p:cNvCxnSpPr>
          <p:nvPr/>
        </p:nvCxnSpPr>
        <p:spPr bwMode="auto">
          <a:xfrm flipV="1">
            <a:off x="42767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691" name="AutoShape 18"/>
          <p:cNvCxnSpPr>
            <a:cxnSpLocks noChangeShapeType="1"/>
            <a:stCxn id="28678" idx="1"/>
            <a:endCxn id="28689" idx="5"/>
          </p:cNvCxnSpPr>
          <p:nvPr/>
        </p:nvCxnSpPr>
        <p:spPr bwMode="auto">
          <a:xfrm flipH="1" flipV="1">
            <a:off x="42767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8692" name="Oval 19"/>
          <p:cNvSpPr>
            <a:spLocks noChangeArrowheads="1"/>
          </p:cNvSpPr>
          <p:nvPr/>
        </p:nvSpPr>
        <p:spPr bwMode="auto">
          <a:xfrm>
            <a:off x="5943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8693" name="AutoShape 20"/>
          <p:cNvCxnSpPr>
            <a:cxnSpLocks noChangeShapeType="1"/>
            <a:stCxn id="28677" idx="1"/>
            <a:endCxn id="28692" idx="5"/>
          </p:cNvCxnSpPr>
          <p:nvPr/>
        </p:nvCxnSpPr>
        <p:spPr bwMode="auto">
          <a:xfrm flipH="1" flipV="1">
            <a:off x="6334125" y="3971926"/>
            <a:ext cx="666750" cy="804863"/>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8694" name="AutoShape 21"/>
          <p:cNvCxnSpPr>
            <a:cxnSpLocks noChangeShapeType="1"/>
            <a:stCxn id="28678" idx="7"/>
            <a:endCxn id="28692" idx="3"/>
          </p:cNvCxnSpPr>
          <p:nvPr/>
        </p:nvCxnSpPr>
        <p:spPr bwMode="auto">
          <a:xfrm flipV="1">
            <a:off x="5267325" y="3971925"/>
            <a:ext cx="7429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8695"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8696"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8697"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8698"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8699"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8700"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8701"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8702"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8703"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8704"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8705"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8706"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8707"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8708" name="Text Box 35"/>
          <p:cNvSpPr txBox="1">
            <a:spLocks noChangeArrowheads="1"/>
          </p:cNvSpPr>
          <p:nvPr/>
        </p:nvSpPr>
        <p:spPr bwMode="auto">
          <a:xfrm>
            <a:off x="7010401" y="20574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8709" name="Text Box 36"/>
          <p:cNvSpPr txBox="1">
            <a:spLocks noChangeArrowheads="1"/>
          </p:cNvSpPr>
          <p:nvPr/>
        </p:nvSpPr>
        <p:spPr bwMode="auto">
          <a:xfrm>
            <a:off x="3505201" y="36671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8710" name="Text Box 37"/>
          <p:cNvSpPr txBox="1">
            <a:spLocks noChangeArrowheads="1"/>
          </p:cNvSpPr>
          <p:nvPr/>
        </p:nvSpPr>
        <p:spPr bwMode="auto">
          <a:xfrm>
            <a:off x="8382001" y="35909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8711" name="Text Box 38"/>
          <p:cNvSpPr txBox="1">
            <a:spLocks noChangeArrowheads="1"/>
          </p:cNvSpPr>
          <p:nvPr/>
        </p:nvSpPr>
        <p:spPr bwMode="auto">
          <a:xfrm>
            <a:off x="6019801" y="41243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8712" name="Line 40"/>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13" name="Line 41"/>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14" name="Line 42"/>
          <p:cNvSpPr>
            <a:spLocks noChangeShapeType="1"/>
          </p:cNvSpPr>
          <p:nvPr/>
        </p:nvSpPr>
        <p:spPr bwMode="auto">
          <a:xfrm flipH="1" flipV="1">
            <a:off x="6400800" y="3962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15" name="Line 43"/>
          <p:cNvSpPr>
            <a:spLocks noChangeShapeType="1"/>
          </p:cNvSpPr>
          <p:nvPr/>
        </p:nvSpPr>
        <p:spPr bwMode="auto">
          <a:xfrm flipH="1" flipV="1">
            <a:off x="6324600" y="4114800"/>
            <a:ext cx="5334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16" name="Line 44"/>
          <p:cNvSpPr>
            <a:spLocks noChangeShapeType="1"/>
          </p:cNvSpPr>
          <p:nvPr/>
        </p:nvSpPr>
        <p:spPr bwMode="auto">
          <a:xfrm flipV="1">
            <a:off x="5486400" y="5105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17" name="Line 45"/>
          <p:cNvSpPr>
            <a:spLocks noChangeShapeType="1"/>
          </p:cNvSpPr>
          <p:nvPr/>
        </p:nvSpPr>
        <p:spPr bwMode="auto">
          <a:xfrm flipV="1">
            <a:off x="4419600" y="3962400"/>
            <a:ext cx="1447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18" name="Text Box 46"/>
          <p:cNvSpPr txBox="1">
            <a:spLocks noChangeArrowheads="1"/>
          </p:cNvSpPr>
          <p:nvPr/>
        </p:nvSpPr>
        <p:spPr bwMode="auto">
          <a:xfrm>
            <a:off x="4953000" y="5257800"/>
            <a:ext cx="312906" cy="369332"/>
          </a:xfrm>
          <a:prstGeom prst="rect">
            <a:avLst/>
          </a:prstGeom>
          <a:solidFill>
            <a:srgbClr val="FFFFCC"/>
          </a:solidFill>
          <a:ln w="15875">
            <a:solidFill>
              <a:srgbClr val="FF0000"/>
            </a:solidFill>
            <a:miter lim="800000"/>
            <a:headEnd/>
            <a:tailEnd/>
          </a:ln>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6</a:t>
            </a:r>
            <a:endParaRPr lang="en-US" altLang="en-US" sz="1800"/>
          </a:p>
        </p:txBody>
      </p:sp>
      <p:sp>
        <p:nvSpPr>
          <p:cNvPr id="28719" name="Text Box 47"/>
          <p:cNvSpPr txBox="1">
            <a:spLocks noChangeArrowheads="1"/>
          </p:cNvSpPr>
          <p:nvPr/>
        </p:nvSpPr>
        <p:spPr bwMode="auto">
          <a:xfrm>
            <a:off x="70104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5</a:t>
            </a:r>
            <a:endParaRPr lang="en-US" altLang="en-US" sz="1800"/>
          </a:p>
        </p:txBody>
      </p:sp>
      <p:sp>
        <p:nvSpPr>
          <p:cNvPr id="28720" name="Text Box 49"/>
          <p:cNvSpPr txBox="1">
            <a:spLocks noChangeArrowheads="1"/>
          </p:cNvSpPr>
          <p:nvPr/>
        </p:nvSpPr>
        <p:spPr bwMode="auto">
          <a:xfrm>
            <a:off x="1752600" y="5581650"/>
            <a:ext cx="3581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Distance(F) = min (8, 5+1) = 6</a:t>
            </a:r>
          </a:p>
        </p:txBody>
      </p:sp>
      <p:sp>
        <p:nvSpPr>
          <p:cNvPr id="28721" name="Text Box 50"/>
          <p:cNvSpPr txBox="1">
            <a:spLocks noChangeArrowheads="1"/>
          </p:cNvSpPr>
          <p:nvPr/>
        </p:nvSpPr>
        <p:spPr bwMode="auto">
          <a:xfrm>
            <a:off x="2362200" y="5029201"/>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Previous distance</a:t>
            </a:r>
          </a:p>
        </p:txBody>
      </p:sp>
      <p:sp>
        <p:nvSpPr>
          <p:cNvPr id="28722" name="Line 51"/>
          <p:cNvSpPr>
            <a:spLocks noChangeShapeType="1"/>
          </p:cNvSpPr>
          <p:nvPr/>
        </p:nvSpPr>
        <p:spPr bwMode="auto">
          <a:xfrm flipH="1">
            <a:off x="3860800" y="5410200"/>
            <a:ext cx="762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8723" name="Text Box 42"/>
          <p:cNvSpPr txBox="1">
            <a:spLocks noChangeArrowheads="1"/>
          </p:cNvSpPr>
          <p:nvPr/>
        </p:nvSpPr>
        <p:spPr bwMode="auto">
          <a:xfrm>
            <a:off x="2540001" y="1481139"/>
            <a:ext cx="6805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List with minimum distance (G) and update neighbors</a:t>
            </a:r>
          </a:p>
        </p:txBody>
      </p:sp>
    </p:spTree>
    <p:extLst>
      <p:ext uri="{BB962C8B-B14F-4D97-AF65-F5344CB8AC3E}">
        <p14:creationId xmlns:p14="http://schemas.microsoft.com/office/powerpoint/2010/main" val="2638860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a:t>Step 1: Sort the given activities in ascending order according to their finishing time.</a:t>
            </a:r>
          </a:p>
          <a:p>
            <a:pPr marL="0" indent="0">
              <a:buNone/>
            </a:pPr>
            <a:r>
              <a:rPr lang="en-US" sz="2800" dirty="0" smtClean="0"/>
              <a:t>The </a:t>
            </a:r>
            <a:r>
              <a:rPr lang="en-US" sz="2800" dirty="0"/>
              <a:t>table after we have sorted it:</a:t>
            </a:r>
          </a:p>
        </p:txBody>
      </p:sp>
      <p:pic>
        <p:nvPicPr>
          <p:cNvPr id="4" name="Picture 3"/>
          <p:cNvPicPr>
            <a:picLocks noChangeAspect="1"/>
          </p:cNvPicPr>
          <p:nvPr/>
        </p:nvPicPr>
        <p:blipFill>
          <a:blip r:embed="rId2"/>
          <a:stretch>
            <a:fillRect/>
          </a:stretch>
        </p:blipFill>
        <p:spPr>
          <a:xfrm>
            <a:off x="2938462" y="3151909"/>
            <a:ext cx="6619875" cy="2647950"/>
          </a:xfrm>
          <a:prstGeom prst="rect">
            <a:avLst/>
          </a:prstGeom>
        </p:spPr>
      </p:pic>
    </p:spTree>
    <p:extLst>
      <p:ext uri="{BB962C8B-B14F-4D97-AF65-F5344CB8AC3E}">
        <p14:creationId xmlns:p14="http://schemas.microsoft.com/office/powerpoint/2010/main" val="3286251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403AE15-1079-4CA2-A4A0-62C012B125D5}" type="slidenum">
              <a:rPr lang="en-US" altLang="en-US" sz="1200">
                <a:solidFill>
                  <a:srgbClr val="898989"/>
                </a:solidFill>
                <a:latin typeface="Calibri" panose="020F0502020204030204" pitchFamily="34" charset="0"/>
              </a:rPr>
              <a:pPr eaLnBrk="1" hangingPunct="1"/>
              <a:t>90</a:t>
            </a:fld>
            <a:endParaRPr lang="en-US" altLang="en-US" sz="1200">
              <a:solidFill>
                <a:srgbClr val="898989"/>
              </a:solidFill>
              <a:latin typeface="Calibri" panose="020F0502020204030204" pitchFamily="34" charset="0"/>
            </a:endParaRPr>
          </a:p>
        </p:txBody>
      </p:sp>
      <p:sp>
        <p:nvSpPr>
          <p:cNvPr id="29699" name="Rectangle 2"/>
          <p:cNvSpPr>
            <a:spLocks noGrp="1" noChangeArrowheads="1"/>
          </p:cNvSpPr>
          <p:nvPr>
            <p:ph type="title"/>
          </p:nvPr>
        </p:nvSpPr>
        <p:spPr/>
        <p:txBody>
          <a:bodyPr/>
          <a:lstStyle/>
          <a:p>
            <a:r>
              <a:rPr lang="en-US" altLang="en-US" smtClean="0">
                <a:solidFill>
                  <a:srgbClr val="000000"/>
                </a:solidFill>
                <a:ea typeface="ＭＳ Ｐゴシック" panose="020B0600070205080204" pitchFamily="34" charset="-128"/>
              </a:rPr>
              <a:t>Example (end)</a:t>
            </a:r>
          </a:p>
        </p:txBody>
      </p:sp>
      <p:sp>
        <p:nvSpPr>
          <p:cNvPr id="29700" name="Oval 3"/>
          <p:cNvSpPr>
            <a:spLocks noChangeArrowheads="1"/>
          </p:cNvSpPr>
          <p:nvPr/>
        </p:nvSpPr>
        <p:spPr bwMode="auto">
          <a:xfrm>
            <a:off x="48768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A</a:t>
            </a:r>
            <a:endParaRPr lang="en-US" altLang="en-US" sz="1800" baseline="-25000">
              <a:latin typeface="Times New Roman" panose="02020603050405020304" pitchFamily="18" charset="0"/>
            </a:endParaRPr>
          </a:p>
        </p:txBody>
      </p:sp>
      <p:sp>
        <p:nvSpPr>
          <p:cNvPr id="29701" name="Oval 4"/>
          <p:cNvSpPr>
            <a:spLocks noChangeArrowheads="1"/>
          </p:cNvSpPr>
          <p:nvPr/>
        </p:nvSpPr>
        <p:spPr bwMode="auto">
          <a:xfrm>
            <a:off x="6934200" y="4724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G</a:t>
            </a:r>
            <a:endParaRPr lang="en-US" altLang="en-US" sz="1800" baseline="-25000">
              <a:latin typeface="Times New Roman" panose="02020603050405020304" pitchFamily="18" charset="0"/>
            </a:endParaRPr>
          </a:p>
        </p:txBody>
      </p:sp>
      <p:sp>
        <p:nvSpPr>
          <p:cNvPr id="29702" name="Oval 5"/>
          <p:cNvSpPr>
            <a:spLocks noChangeArrowheads="1"/>
          </p:cNvSpPr>
          <p:nvPr/>
        </p:nvSpPr>
        <p:spPr bwMode="auto">
          <a:xfrm>
            <a:off x="4876800" y="4724400"/>
            <a:ext cx="457200" cy="457200"/>
          </a:xfrm>
          <a:prstGeom prst="ellipse">
            <a:avLst/>
          </a:prstGeom>
          <a:solidFill>
            <a:schemeClr val="folHlink"/>
          </a:solidFill>
          <a:ln w="2857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F</a:t>
            </a:r>
            <a:endParaRPr lang="en-US" altLang="en-US" sz="1800" baseline="-25000">
              <a:latin typeface="Times New Roman" panose="02020603050405020304" pitchFamily="18" charset="0"/>
            </a:endParaRPr>
          </a:p>
        </p:txBody>
      </p:sp>
      <p:cxnSp>
        <p:nvCxnSpPr>
          <p:cNvPr id="29703" name="AutoShape 6"/>
          <p:cNvCxnSpPr>
            <a:cxnSpLocks noChangeShapeType="1"/>
            <a:stCxn id="29701" idx="2"/>
            <a:endCxn id="29702" idx="6"/>
          </p:cNvCxnSpPr>
          <p:nvPr/>
        </p:nvCxnSpPr>
        <p:spPr bwMode="auto">
          <a:xfrm flipH="1">
            <a:off x="5348288" y="4953000"/>
            <a:ext cx="1585912"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04" name="AutoShape 7"/>
          <p:cNvCxnSpPr>
            <a:cxnSpLocks noChangeShapeType="1"/>
            <a:stCxn id="29716" idx="2"/>
            <a:endCxn id="29713" idx="6"/>
          </p:cNvCxnSpPr>
          <p:nvPr/>
        </p:nvCxnSpPr>
        <p:spPr bwMode="auto">
          <a:xfrm flipH="1">
            <a:off x="4343400" y="3810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05" name="AutoShape 8"/>
          <p:cNvCxnSpPr>
            <a:cxnSpLocks noChangeShapeType="1"/>
            <a:stCxn id="29700" idx="6"/>
            <a:endCxn id="29706" idx="2"/>
          </p:cNvCxnSpPr>
          <p:nvPr/>
        </p:nvCxnSpPr>
        <p:spPr bwMode="auto">
          <a:xfrm>
            <a:off x="5334000" y="2667000"/>
            <a:ext cx="1600200"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06" name="Oval 9"/>
          <p:cNvSpPr>
            <a:spLocks noChangeArrowheads="1"/>
          </p:cNvSpPr>
          <p:nvPr/>
        </p:nvSpPr>
        <p:spPr bwMode="auto">
          <a:xfrm>
            <a:off x="6934200" y="2438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B</a:t>
            </a:r>
            <a:endParaRPr lang="en-US" altLang="en-US" sz="1800" baseline="-25000">
              <a:latin typeface="Times New Roman" panose="02020603050405020304" pitchFamily="18" charset="0"/>
            </a:endParaRPr>
          </a:p>
        </p:txBody>
      </p:sp>
      <p:sp>
        <p:nvSpPr>
          <p:cNvPr id="29707" name="Oval 10"/>
          <p:cNvSpPr>
            <a:spLocks noChangeArrowheads="1"/>
          </p:cNvSpPr>
          <p:nvPr/>
        </p:nvSpPr>
        <p:spPr bwMode="auto">
          <a:xfrm>
            <a:off x="7848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E</a:t>
            </a:r>
            <a:endParaRPr lang="en-US" altLang="en-US" sz="1800" baseline="-25000">
              <a:latin typeface="Times New Roman" panose="02020603050405020304" pitchFamily="18" charset="0"/>
            </a:endParaRPr>
          </a:p>
        </p:txBody>
      </p:sp>
      <p:cxnSp>
        <p:nvCxnSpPr>
          <p:cNvPr id="29708" name="AutoShape 11"/>
          <p:cNvCxnSpPr>
            <a:cxnSpLocks noChangeShapeType="1"/>
            <a:stCxn id="29707" idx="2"/>
            <a:endCxn id="29716" idx="6"/>
          </p:cNvCxnSpPr>
          <p:nvPr/>
        </p:nvCxnSpPr>
        <p:spPr bwMode="auto">
          <a:xfrm flipH="1">
            <a:off x="6400800" y="3810000"/>
            <a:ext cx="1447800" cy="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9709" name="AutoShape 12"/>
          <p:cNvCxnSpPr>
            <a:cxnSpLocks noChangeShapeType="1"/>
            <a:stCxn id="29707" idx="1"/>
            <a:endCxn id="29706" idx="5"/>
          </p:cNvCxnSpPr>
          <p:nvPr/>
        </p:nvCxnSpPr>
        <p:spPr bwMode="auto">
          <a:xfrm flipH="1" flipV="1">
            <a:off x="7324725" y="2828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9710" name="AutoShape 13"/>
          <p:cNvCxnSpPr>
            <a:cxnSpLocks noChangeShapeType="1"/>
            <a:stCxn id="29701" idx="7"/>
            <a:endCxn id="29707" idx="3"/>
          </p:cNvCxnSpPr>
          <p:nvPr/>
        </p:nvCxnSpPr>
        <p:spPr bwMode="auto">
          <a:xfrm flipV="1">
            <a:off x="7324725" y="3971925"/>
            <a:ext cx="5905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9711" name="AutoShape 14"/>
          <p:cNvCxnSpPr>
            <a:cxnSpLocks noChangeShapeType="1"/>
            <a:stCxn id="29700" idx="5"/>
            <a:endCxn id="29716" idx="1"/>
          </p:cNvCxnSpPr>
          <p:nvPr/>
        </p:nvCxnSpPr>
        <p:spPr bwMode="auto">
          <a:xfrm>
            <a:off x="5267325" y="2828925"/>
            <a:ext cx="7429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2" name="AutoShape 15"/>
          <p:cNvCxnSpPr>
            <a:cxnSpLocks noChangeShapeType="1"/>
            <a:stCxn id="29706" idx="3"/>
            <a:endCxn id="29716" idx="7"/>
          </p:cNvCxnSpPr>
          <p:nvPr/>
        </p:nvCxnSpPr>
        <p:spPr bwMode="auto">
          <a:xfrm flipH="1">
            <a:off x="63341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13" name="Oval 16"/>
          <p:cNvSpPr>
            <a:spLocks noChangeArrowheads="1"/>
          </p:cNvSpPr>
          <p:nvPr/>
        </p:nvSpPr>
        <p:spPr bwMode="auto">
          <a:xfrm>
            <a:off x="38862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C</a:t>
            </a:r>
            <a:endParaRPr lang="en-US" altLang="en-US" sz="1800" baseline="-25000">
              <a:latin typeface="Times New Roman" panose="02020603050405020304" pitchFamily="18" charset="0"/>
            </a:endParaRPr>
          </a:p>
        </p:txBody>
      </p:sp>
      <p:cxnSp>
        <p:nvCxnSpPr>
          <p:cNvPr id="29714" name="AutoShape 17"/>
          <p:cNvCxnSpPr>
            <a:cxnSpLocks noChangeShapeType="1"/>
            <a:stCxn id="29713" idx="7"/>
            <a:endCxn id="29700" idx="3"/>
          </p:cNvCxnSpPr>
          <p:nvPr/>
        </p:nvCxnSpPr>
        <p:spPr bwMode="auto">
          <a:xfrm flipV="1">
            <a:off x="4276725" y="2828925"/>
            <a:ext cx="666750" cy="81915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5" name="AutoShape 18"/>
          <p:cNvCxnSpPr>
            <a:cxnSpLocks noChangeShapeType="1"/>
            <a:stCxn id="29702" idx="1"/>
            <a:endCxn id="29713" idx="5"/>
          </p:cNvCxnSpPr>
          <p:nvPr/>
        </p:nvCxnSpPr>
        <p:spPr bwMode="auto">
          <a:xfrm flipH="1" flipV="1">
            <a:off x="4276725" y="3971926"/>
            <a:ext cx="666750" cy="804863"/>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9716" name="Oval 19"/>
          <p:cNvSpPr>
            <a:spLocks noChangeArrowheads="1"/>
          </p:cNvSpPr>
          <p:nvPr/>
        </p:nvSpPr>
        <p:spPr bwMode="auto">
          <a:xfrm>
            <a:off x="5943600" y="3581400"/>
            <a:ext cx="457200" cy="457200"/>
          </a:xfrm>
          <a:prstGeom prst="ellipse">
            <a:avLst/>
          </a:prstGeom>
          <a:solidFill>
            <a:schemeClr val="folHlink"/>
          </a:solidFill>
          <a:ln w="9525">
            <a:solidFill>
              <a:srgbClr val="FF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rPr>
              <a:t>D</a:t>
            </a:r>
            <a:endParaRPr lang="en-US" altLang="en-US" sz="1800" baseline="-25000">
              <a:latin typeface="Times New Roman" panose="02020603050405020304" pitchFamily="18" charset="0"/>
            </a:endParaRPr>
          </a:p>
        </p:txBody>
      </p:sp>
      <p:cxnSp>
        <p:nvCxnSpPr>
          <p:cNvPr id="29717" name="AutoShape 20"/>
          <p:cNvCxnSpPr>
            <a:cxnSpLocks noChangeShapeType="1"/>
            <a:stCxn id="29701" idx="1"/>
            <a:endCxn id="29716" idx="5"/>
          </p:cNvCxnSpPr>
          <p:nvPr/>
        </p:nvCxnSpPr>
        <p:spPr bwMode="auto">
          <a:xfrm flipH="1" flipV="1">
            <a:off x="6334125" y="3971925"/>
            <a:ext cx="666750" cy="819150"/>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29718" name="AutoShape 21"/>
          <p:cNvCxnSpPr>
            <a:cxnSpLocks noChangeShapeType="1"/>
            <a:stCxn id="29702" idx="7"/>
            <a:endCxn id="29716" idx="3"/>
          </p:cNvCxnSpPr>
          <p:nvPr/>
        </p:nvCxnSpPr>
        <p:spPr bwMode="auto">
          <a:xfrm flipV="1">
            <a:off x="5267325" y="3971926"/>
            <a:ext cx="742950" cy="804863"/>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29719" name="Text Box 22"/>
          <p:cNvSpPr txBox="1">
            <a:spLocks noChangeArrowheads="1"/>
          </p:cNvSpPr>
          <p:nvPr/>
        </p:nvSpPr>
        <p:spPr bwMode="auto">
          <a:xfrm>
            <a:off x="4281489" y="3078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9720" name="Text Box 23"/>
          <p:cNvSpPr txBox="1">
            <a:spLocks noChangeArrowheads="1"/>
          </p:cNvSpPr>
          <p:nvPr/>
        </p:nvSpPr>
        <p:spPr bwMode="auto">
          <a:xfrm>
            <a:off x="5591176"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9721" name="Text Box 24"/>
          <p:cNvSpPr txBox="1">
            <a:spLocks noChangeArrowheads="1"/>
          </p:cNvSpPr>
          <p:nvPr/>
        </p:nvSpPr>
        <p:spPr bwMode="auto">
          <a:xfrm>
            <a:off x="6019801" y="2438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9722" name="Text Box 25"/>
          <p:cNvSpPr txBox="1">
            <a:spLocks noChangeArrowheads="1"/>
          </p:cNvSpPr>
          <p:nvPr/>
        </p:nvSpPr>
        <p:spPr bwMode="auto">
          <a:xfrm>
            <a:off x="7497763" y="3063875"/>
            <a:ext cx="3683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10</a:t>
            </a:r>
          </a:p>
        </p:txBody>
      </p:sp>
      <p:sp>
        <p:nvSpPr>
          <p:cNvPr id="29723" name="Text Box 26"/>
          <p:cNvSpPr txBox="1">
            <a:spLocks noChangeArrowheads="1"/>
          </p:cNvSpPr>
          <p:nvPr/>
        </p:nvSpPr>
        <p:spPr bwMode="auto">
          <a:xfrm>
            <a:off x="6446839" y="3063875"/>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3</a:t>
            </a:r>
          </a:p>
        </p:txBody>
      </p:sp>
      <p:sp>
        <p:nvSpPr>
          <p:cNvPr id="29724" name="Text Box 27"/>
          <p:cNvSpPr txBox="1">
            <a:spLocks noChangeArrowheads="1"/>
          </p:cNvSpPr>
          <p:nvPr/>
        </p:nvSpPr>
        <p:spPr bwMode="auto">
          <a:xfrm>
            <a:off x="7696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6</a:t>
            </a:r>
          </a:p>
        </p:txBody>
      </p:sp>
      <p:sp>
        <p:nvSpPr>
          <p:cNvPr id="29725" name="Text Box 28"/>
          <p:cNvSpPr txBox="1">
            <a:spLocks noChangeArrowheads="1"/>
          </p:cNvSpPr>
          <p:nvPr/>
        </p:nvSpPr>
        <p:spPr bwMode="auto">
          <a:xfrm>
            <a:off x="67056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4</a:t>
            </a:r>
          </a:p>
        </p:txBody>
      </p:sp>
      <p:sp>
        <p:nvSpPr>
          <p:cNvPr id="29726" name="Text Box 29"/>
          <p:cNvSpPr txBox="1">
            <a:spLocks noChangeArrowheads="1"/>
          </p:cNvSpPr>
          <p:nvPr/>
        </p:nvSpPr>
        <p:spPr bwMode="auto">
          <a:xfrm>
            <a:off x="70104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9727" name="Text Box 30"/>
          <p:cNvSpPr txBox="1">
            <a:spLocks noChangeArrowheads="1"/>
          </p:cNvSpPr>
          <p:nvPr/>
        </p:nvSpPr>
        <p:spPr bwMode="auto">
          <a:xfrm>
            <a:off x="4953001" y="3581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2</a:t>
            </a:r>
          </a:p>
        </p:txBody>
      </p:sp>
      <p:sp>
        <p:nvSpPr>
          <p:cNvPr id="29728" name="Text Box 31"/>
          <p:cNvSpPr txBox="1">
            <a:spLocks noChangeArrowheads="1"/>
          </p:cNvSpPr>
          <p:nvPr/>
        </p:nvSpPr>
        <p:spPr bwMode="auto">
          <a:xfrm>
            <a:off x="54102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8</a:t>
            </a:r>
          </a:p>
        </p:txBody>
      </p:sp>
      <p:sp>
        <p:nvSpPr>
          <p:cNvPr id="29729" name="Text Box 32"/>
          <p:cNvSpPr txBox="1">
            <a:spLocks noChangeArrowheads="1"/>
          </p:cNvSpPr>
          <p:nvPr/>
        </p:nvSpPr>
        <p:spPr bwMode="auto">
          <a:xfrm>
            <a:off x="4343401" y="4221164"/>
            <a:ext cx="2762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5</a:t>
            </a:r>
          </a:p>
        </p:txBody>
      </p:sp>
      <p:sp>
        <p:nvSpPr>
          <p:cNvPr id="29730" name="Text Box 33"/>
          <p:cNvSpPr txBox="1">
            <a:spLocks noChangeArrowheads="1"/>
          </p:cNvSpPr>
          <p:nvPr/>
        </p:nvSpPr>
        <p:spPr bwMode="auto">
          <a:xfrm>
            <a:off x="6096001" y="4724400"/>
            <a:ext cx="276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t>1</a:t>
            </a:r>
          </a:p>
        </p:txBody>
      </p:sp>
      <p:sp>
        <p:nvSpPr>
          <p:cNvPr id="29731" name="Text Box 34"/>
          <p:cNvSpPr txBox="1">
            <a:spLocks noChangeArrowheads="1"/>
          </p:cNvSpPr>
          <p:nvPr/>
        </p:nvSpPr>
        <p:spPr bwMode="auto">
          <a:xfrm>
            <a:off x="4953001" y="2027238"/>
            <a:ext cx="320675" cy="366712"/>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0</a:t>
            </a:r>
          </a:p>
        </p:txBody>
      </p:sp>
      <p:sp>
        <p:nvSpPr>
          <p:cNvPr id="29732" name="Text Box 35"/>
          <p:cNvSpPr txBox="1">
            <a:spLocks noChangeArrowheads="1"/>
          </p:cNvSpPr>
          <p:nvPr/>
        </p:nvSpPr>
        <p:spPr bwMode="auto">
          <a:xfrm>
            <a:off x="7010401" y="20574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2</a:t>
            </a:r>
            <a:endParaRPr lang="en-US" altLang="en-US" sz="1800"/>
          </a:p>
        </p:txBody>
      </p:sp>
      <p:sp>
        <p:nvSpPr>
          <p:cNvPr id="29733" name="Text Box 36"/>
          <p:cNvSpPr txBox="1">
            <a:spLocks noChangeArrowheads="1"/>
          </p:cNvSpPr>
          <p:nvPr/>
        </p:nvSpPr>
        <p:spPr bwMode="auto">
          <a:xfrm>
            <a:off x="3505201" y="36671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9734" name="Text Box 37"/>
          <p:cNvSpPr txBox="1">
            <a:spLocks noChangeArrowheads="1"/>
          </p:cNvSpPr>
          <p:nvPr/>
        </p:nvSpPr>
        <p:spPr bwMode="auto">
          <a:xfrm>
            <a:off x="8382001" y="35909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3</a:t>
            </a:r>
            <a:endParaRPr lang="en-US" altLang="en-US" sz="1800"/>
          </a:p>
        </p:txBody>
      </p:sp>
      <p:sp>
        <p:nvSpPr>
          <p:cNvPr id="29735" name="Text Box 38"/>
          <p:cNvSpPr txBox="1">
            <a:spLocks noChangeArrowheads="1"/>
          </p:cNvSpPr>
          <p:nvPr/>
        </p:nvSpPr>
        <p:spPr bwMode="auto">
          <a:xfrm>
            <a:off x="6019801" y="4124326"/>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1</a:t>
            </a:r>
            <a:endParaRPr lang="en-US" altLang="en-US" sz="1800"/>
          </a:p>
        </p:txBody>
      </p:sp>
      <p:sp>
        <p:nvSpPr>
          <p:cNvPr id="29736" name="Text Box 39"/>
          <p:cNvSpPr txBox="1">
            <a:spLocks noChangeArrowheads="1"/>
          </p:cNvSpPr>
          <p:nvPr/>
        </p:nvSpPr>
        <p:spPr bwMode="auto">
          <a:xfrm>
            <a:off x="3184526" y="5649913"/>
            <a:ext cx="64940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Pick vertex not in S with lowest cost (F) and update neighbors</a:t>
            </a:r>
          </a:p>
        </p:txBody>
      </p:sp>
      <p:sp>
        <p:nvSpPr>
          <p:cNvPr id="29737" name="Line 40"/>
          <p:cNvSpPr>
            <a:spLocks noChangeShapeType="1"/>
          </p:cNvSpPr>
          <p:nvPr/>
        </p:nvSpPr>
        <p:spPr bwMode="auto">
          <a:xfrm flipH="1" flipV="1">
            <a:off x="5181600" y="2971800"/>
            <a:ext cx="6858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9738" name="Line 41"/>
          <p:cNvSpPr>
            <a:spLocks noChangeShapeType="1"/>
          </p:cNvSpPr>
          <p:nvPr/>
        </p:nvSpPr>
        <p:spPr bwMode="auto">
          <a:xfrm flipH="1" flipV="1">
            <a:off x="5486400" y="27432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9739" name="Line 42"/>
          <p:cNvSpPr>
            <a:spLocks noChangeShapeType="1"/>
          </p:cNvSpPr>
          <p:nvPr/>
        </p:nvSpPr>
        <p:spPr bwMode="auto">
          <a:xfrm flipH="1" flipV="1">
            <a:off x="6400800" y="3962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9740" name="Line 43"/>
          <p:cNvSpPr>
            <a:spLocks noChangeShapeType="1"/>
          </p:cNvSpPr>
          <p:nvPr/>
        </p:nvSpPr>
        <p:spPr bwMode="auto">
          <a:xfrm flipH="1" flipV="1">
            <a:off x="6324600" y="4114800"/>
            <a:ext cx="533400" cy="6858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9741" name="Line 44"/>
          <p:cNvSpPr>
            <a:spLocks noChangeShapeType="1"/>
          </p:cNvSpPr>
          <p:nvPr/>
        </p:nvSpPr>
        <p:spPr bwMode="auto">
          <a:xfrm flipV="1">
            <a:off x="5486400" y="5105400"/>
            <a:ext cx="1371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9742" name="Line 45"/>
          <p:cNvSpPr>
            <a:spLocks noChangeShapeType="1"/>
          </p:cNvSpPr>
          <p:nvPr/>
        </p:nvSpPr>
        <p:spPr bwMode="auto">
          <a:xfrm flipV="1">
            <a:off x="4419600" y="3962400"/>
            <a:ext cx="14478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9743" name="Text Box 46"/>
          <p:cNvSpPr txBox="1">
            <a:spLocks noChangeArrowheads="1"/>
          </p:cNvSpPr>
          <p:nvPr/>
        </p:nvSpPr>
        <p:spPr bwMode="auto">
          <a:xfrm>
            <a:off x="49530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6</a:t>
            </a:r>
            <a:endParaRPr lang="en-US" altLang="en-US" sz="1800"/>
          </a:p>
        </p:txBody>
      </p:sp>
      <p:sp>
        <p:nvSpPr>
          <p:cNvPr id="29744" name="Text Box 47"/>
          <p:cNvSpPr txBox="1">
            <a:spLocks noChangeArrowheads="1"/>
          </p:cNvSpPr>
          <p:nvPr/>
        </p:nvSpPr>
        <p:spPr bwMode="auto">
          <a:xfrm>
            <a:off x="7010401" y="5257801"/>
            <a:ext cx="320675" cy="366713"/>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ym typeface="Symbol" panose="05050102010706020507" pitchFamily="18" charset="2"/>
              </a:rPr>
              <a:t>5</a:t>
            </a:r>
            <a:endParaRPr lang="en-US" altLang="en-US" sz="1800"/>
          </a:p>
        </p:txBody>
      </p:sp>
    </p:spTree>
    <p:extLst>
      <p:ext uri="{BB962C8B-B14F-4D97-AF65-F5344CB8AC3E}">
        <p14:creationId xmlns:p14="http://schemas.microsoft.com/office/powerpoint/2010/main" val="3880321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338329" y="207818"/>
            <a:ext cx="9054837" cy="6373091"/>
          </a:xfrm>
          <a:prstGeom prst="rect">
            <a:avLst/>
          </a:prstGeom>
        </p:spPr>
      </p:pic>
    </p:spTree>
    <p:extLst>
      <p:ext uri="{BB962C8B-B14F-4D97-AF65-F5344CB8AC3E}">
        <p14:creationId xmlns:p14="http://schemas.microsoft.com/office/powerpoint/2010/main" val="4000021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1746250" y="2365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07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4675" y="754063"/>
            <a:ext cx="7912100"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12128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174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0" y="1096964"/>
            <a:ext cx="82470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8382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27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960439"/>
            <a:ext cx="82470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7880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6" y="908051"/>
            <a:ext cx="82470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6093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481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6" y="908051"/>
            <a:ext cx="8247063"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917609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58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4" y="1071564"/>
            <a:ext cx="824547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1239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68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1071564"/>
            <a:ext cx="8247062"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7362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1746250" y="274639"/>
            <a:ext cx="8699500" cy="822325"/>
          </a:xfrm>
        </p:spPr>
        <p:txBody>
          <a:bodyPr vert="horz" lIns="0" tIns="0" rIns="0" bIns="0" rtlCol="0" anchor="t">
            <a:normAutofit/>
          </a:bodyPr>
          <a:lstStyle/>
          <a:p>
            <a:pPr>
              <a:lnSpc>
                <a:spcPct val="95000"/>
              </a:lnSpc>
            </a:pPr>
            <a:r>
              <a:rPr lang="en-US" altLang="en-US" sz="3900">
                <a:solidFill>
                  <a:srgbClr val="3B62AF"/>
                </a:solidFill>
                <a:latin typeface="Arial" panose="020B0604020202020204" pitchFamily="34" charset="0"/>
                <a:ea typeface="ＭＳ Ｐゴシック" panose="020B0600070205080204" pitchFamily="34" charset="-128"/>
              </a:rPr>
              <a:t>Another Example</a:t>
            </a:r>
          </a:p>
        </p:txBody>
      </p:sp>
      <p:pic>
        <p:nvPicPr>
          <p:cNvPr id="3789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4" y="1071564"/>
            <a:ext cx="824547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904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18887</TotalTime>
  <Words>6651</Words>
  <Application>Microsoft Office PowerPoint</Application>
  <PresentationFormat>Widescreen</PresentationFormat>
  <Paragraphs>3047</Paragraphs>
  <Slides>145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145</vt:i4>
      </vt:variant>
    </vt:vector>
  </HeadingPairs>
  <TitlesOfParts>
    <vt:vector size="155" baseType="lpstr">
      <vt:lpstr>ＭＳ Ｐゴシック</vt:lpstr>
      <vt:lpstr>Arial</vt:lpstr>
      <vt:lpstr>Calibri</vt:lpstr>
      <vt:lpstr>Cambria Math</vt:lpstr>
      <vt:lpstr>Constantia</vt:lpstr>
      <vt:lpstr>Courier New</vt:lpstr>
      <vt:lpstr>Symbol</vt:lpstr>
      <vt:lpstr>Times New Roman</vt:lpstr>
      <vt:lpstr>Wingdings</vt:lpstr>
      <vt:lpstr>Office Theme</vt:lpstr>
      <vt:lpstr>PowerPoint Presentation</vt:lpstr>
      <vt:lpstr>Greedy Algorithms</vt:lpstr>
      <vt:lpstr>Motivation</vt:lpstr>
      <vt:lpstr>Activity Selection Problem</vt:lpstr>
      <vt:lpstr>PowerPoint Presentation</vt:lpstr>
      <vt:lpstr>PowerPoint Presentation</vt:lpstr>
      <vt:lpstr>Algorithm</vt:lpstr>
      <vt:lpstr>Activity Selection Problem Example</vt:lpstr>
      <vt:lpstr>PowerPoint Presentation</vt:lpstr>
      <vt:lpstr>PowerPoint Presentation</vt:lpstr>
      <vt:lpstr>PowerPoint Presentation</vt:lpstr>
      <vt:lpstr>PowerPoint Presentation</vt:lpstr>
      <vt:lpstr>PowerPoint Presentation</vt:lpstr>
      <vt:lpstr>Interval Scheduling</vt:lpstr>
      <vt:lpstr>Interval Scheduling</vt:lpstr>
      <vt:lpstr>Greedy Algorithm</vt:lpstr>
      <vt:lpstr>Algorithm</vt:lpstr>
      <vt:lpstr>Interval Partitioning</vt:lpstr>
      <vt:lpstr>Interval Partitioning</vt:lpstr>
      <vt:lpstr>Interval Partitioning</vt:lpstr>
      <vt:lpstr>PowerPoint Presentation</vt:lpstr>
      <vt:lpstr>Algorithm</vt:lpstr>
      <vt:lpstr>Knapsack Problem- Fractional</vt:lpstr>
      <vt:lpstr>Fractional Knapsack</vt:lpstr>
      <vt:lpstr>Fractional Knapsack</vt:lpstr>
      <vt:lpstr>Fractional Knapsack</vt:lpstr>
      <vt:lpstr>Fractional Knapsack</vt:lpstr>
      <vt:lpstr>PowerPoint Presentation</vt:lpstr>
      <vt:lpstr>Applications</vt:lpstr>
      <vt:lpstr>Spanning Tree</vt:lpstr>
      <vt:lpstr>Spanning Trees</vt:lpstr>
      <vt:lpstr>PowerPoint Presentation</vt:lpstr>
      <vt:lpstr>Problem: Laying Telephone Wire</vt:lpstr>
      <vt:lpstr>Wiring: Naïve Approach</vt:lpstr>
      <vt:lpstr>Wiring: Better Approach</vt:lpstr>
      <vt:lpstr>Minimum Spanning Trees(MST)</vt:lpstr>
      <vt:lpstr>PowerPoint Presentation</vt:lpstr>
      <vt:lpstr>Algorithms for Minimum Spanning Tree(MST)</vt:lpstr>
      <vt:lpstr>Kruskal’s Algorithm</vt:lpstr>
      <vt:lpstr>Kruskal’s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Prim's Algorithm</vt:lpstr>
      <vt:lpstr>Prim’s Algorithm</vt:lpstr>
      <vt:lpstr>Prim’s algorithm</vt:lpstr>
      <vt:lpstr>Prim’s algorithm</vt:lpstr>
      <vt:lpstr>Prim’s algorithm</vt:lpstr>
      <vt:lpstr>Prim’s algorithm</vt:lpstr>
      <vt:lpstr>Prim’s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Single-Source Shortest Path Problem </vt:lpstr>
      <vt:lpstr>Dijkstra's Algorithm </vt:lpstr>
      <vt:lpstr>Approach</vt:lpstr>
      <vt:lpstr>Example: Initialization</vt:lpstr>
      <vt:lpstr>Example: Update neighbors' distance</vt:lpstr>
      <vt:lpstr>Example: Remove vertex with minimum distance</vt:lpstr>
      <vt:lpstr>Example: Update neighbors</vt:lpstr>
      <vt:lpstr>Example: Continued...</vt:lpstr>
      <vt:lpstr>Example: Continued...</vt:lpstr>
      <vt:lpstr>Example: Continued...</vt:lpstr>
      <vt:lpstr>Example: Continued...</vt:lpstr>
      <vt:lpstr>Example (end)</vt:lpstr>
      <vt:lpstr>PowerPoint Presentation</vt:lpstr>
      <vt:lpstr>Another Example</vt:lpstr>
      <vt:lpstr>Another Example</vt:lpstr>
      <vt:lpstr>Another Example</vt:lpstr>
      <vt:lpstr>Another Example</vt:lpstr>
      <vt:lpstr>Another Example</vt:lpstr>
      <vt:lpstr>Another Example</vt:lpstr>
      <vt:lpstr>Another Example</vt:lpstr>
      <vt:lpstr>Another Example</vt:lpstr>
      <vt:lpstr>Another Example</vt:lpstr>
      <vt:lpstr>PowerPoint Presentation</vt:lpstr>
      <vt:lpstr>PowerPoint Presentation</vt:lpstr>
      <vt:lpstr>PowerPoint Presentation</vt:lpstr>
      <vt:lpstr>What is the shortest path from A to E? </vt:lpstr>
      <vt:lpstr>What about Dijkstra’s …?</vt:lpstr>
      <vt:lpstr>What about Dijkstra’s…?</vt:lpstr>
      <vt:lpstr>Bellman-Ford Algorithm for Single Source Shortest Paths</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Bellman-Ford algorithm</vt:lpstr>
      <vt:lpstr>PowerPoint Presentation</vt:lpstr>
      <vt:lpstr>PowerPoint Presentation</vt:lpstr>
      <vt:lpstr>PowerPoint Presentation</vt:lpstr>
      <vt:lpstr>PowerPoint Presentation</vt:lpstr>
      <vt:lpstr>PowerPoint Presentation</vt:lpstr>
      <vt:lpstr>Huffman Coding</vt:lpstr>
      <vt:lpstr>Steps in Huffman Coding</vt:lpstr>
      <vt:lpstr>Huffman Tree</vt:lpstr>
      <vt:lpstr>PowerPoint Presentation</vt:lpstr>
      <vt:lpstr>Time Complexity</vt:lpstr>
      <vt:lpstr>PRACTICE PROBLEM</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Vivek Lokchand Shahare</cp:lastModifiedBy>
  <cp:revision>960</cp:revision>
  <cp:lastPrinted>2017-08-16T11:40:20Z</cp:lastPrinted>
  <dcterms:created xsi:type="dcterms:W3CDTF">2017-08-14T08:34:40Z</dcterms:created>
  <dcterms:modified xsi:type="dcterms:W3CDTF">2020-09-24T18:30:21Z</dcterms:modified>
</cp:coreProperties>
</file>